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8"/>
  </p:notesMasterIdLst>
  <p:sldIdLst>
    <p:sldId id="256" r:id="rId2"/>
    <p:sldId id="416" r:id="rId3"/>
    <p:sldId id="417" r:id="rId4"/>
    <p:sldId id="418" r:id="rId5"/>
    <p:sldId id="419" r:id="rId6"/>
    <p:sldId id="420" r:id="rId7"/>
    <p:sldId id="421" r:id="rId8"/>
    <p:sldId id="422" r:id="rId9"/>
    <p:sldId id="423" r:id="rId10"/>
    <p:sldId id="424" r:id="rId11"/>
    <p:sldId id="425" r:id="rId12"/>
    <p:sldId id="426" r:id="rId13"/>
    <p:sldId id="427" r:id="rId14"/>
    <p:sldId id="428" r:id="rId15"/>
    <p:sldId id="429" r:id="rId16"/>
    <p:sldId id="281" r:id="rId17"/>
    <p:sldId id="283" r:id="rId18"/>
    <p:sldId id="284" r:id="rId19"/>
    <p:sldId id="286" r:id="rId20"/>
    <p:sldId id="290" r:id="rId21"/>
    <p:sldId id="285" r:id="rId22"/>
    <p:sldId id="289" r:id="rId23"/>
    <p:sldId id="291" r:id="rId24"/>
    <p:sldId id="292" r:id="rId25"/>
    <p:sldId id="297" r:id="rId26"/>
    <p:sldId id="298" r:id="rId27"/>
    <p:sldId id="299" r:id="rId28"/>
    <p:sldId id="300" r:id="rId29"/>
    <p:sldId id="301" r:id="rId30"/>
    <p:sldId id="415" r:id="rId31"/>
    <p:sldId id="302" r:id="rId32"/>
    <p:sldId id="303" r:id="rId33"/>
    <p:sldId id="304" r:id="rId34"/>
    <p:sldId id="305" r:id="rId35"/>
    <p:sldId id="306" r:id="rId36"/>
    <p:sldId id="308" r:id="rId37"/>
    <p:sldId id="309" r:id="rId38"/>
    <p:sldId id="323" r:id="rId39"/>
    <p:sldId id="343" r:id="rId40"/>
    <p:sldId id="344" r:id="rId41"/>
    <p:sldId id="346" r:id="rId42"/>
    <p:sldId id="347" r:id="rId43"/>
    <p:sldId id="348" r:id="rId44"/>
    <p:sldId id="349" r:id="rId45"/>
    <p:sldId id="334" r:id="rId46"/>
    <p:sldId id="412" r:id="rId47"/>
    <p:sldId id="407" r:id="rId48"/>
    <p:sldId id="408" r:id="rId49"/>
    <p:sldId id="409" r:id="rId50"/>
    <p:sldId id="413" r:id="rId51"/>
    <p:sldId id="331" r:id="rId52"/>
    <p:sldId id="326" r:id="rId53"/>
    <p:sldId id="327" r:id="rId54"/>
    <p:sldId id="328" r:id="rId55"/>
    <p:sldId id="329" r:id="rId56"/>
    <p:sldId id="330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  <p:sldId id="397" r:id="rId75"/>
    <p:sldId id="414" r:id="rId76"/>
    <p:sldId id="402" r:id="rId77"/>
    <p:sldId id="403" r:id="rId78"/>
    <p:sldId id="404" r:id="rId79"/>
    <p:sldId id="336" r:id="rId80"/>
    <p:sldId id="338" r:id="rId81"/>
    <p:sldId id="339" r:id="rId82"/>
    <p:sldId id="363" r:id="rId83"/>
    <p:sldId id="364" r:id="rId84"/>
    <p:sldId id="365" r:id="rId85"/>
    <p:sldId id="430" r:id="rId86"/>
    <p:sldId id="399" r:id="rId87"/>
    <p:sldId id="369" r:id="rId88"/>
    <p:sldId id="432" r:id="rId89"/>
    <p:sldId id="340" r:id="rId90"/>
    <p:sldId id="372" r:id="rId91"/>
    <p:sldId id="373" r:id="rId92"/>
    <p:sldId id="431" r:id="rId93"/>
    <p:sldId id="400" r:id="rId94"/>
    <p:sldId id="379" r:id="rId95"/>
    <p:sldId id="335" r:id="rId96"/>
    <p:sldId id="314" r:id="rId97"/>
    <p:sldId id="315" r:id="rId98"/>
    <p:sldId id="316" r:id="rId99"/>
    <p:sldId id="317" r:id="rId100"/>
    <p:sldId id="318" r:id="rId101"/>
    <p:sldId id="319" r:id="rId102"/>
    <p:sldId id="320" r:id="rId103"/>
    <p:sldId id="321" r:id="rId104"/>
    <p:sldId id="322" r:id="rId105"/>
    <p:sldId id="341" r:id="rId106"/>
    <p:sldId id="324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5" autoAdjust="0"/>
    <p:restoredTop sz="86146" autoAdjust="0"/>
  </p:normalViewPr>
  <p:slideViewPr>
    <p:cSldViewPr>
      <p:cViewPr>
        <p:scale>
          <a:sx n="60" d="100"/>
          <a:sy n="60" d="100"/>
        </p:scale>
        <p:origin x="-1632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AD069C-2D16-4942-B948-56E978411118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9272E-4B37-484B-BE5A-FC240009C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184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9272E-4B37-484B-BE5A-FC240009C3D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092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9272E-4B37-484B-BE5A-FC240009C3D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310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Чланови и њихови заменици ће бити замењени:</a:t>
            </a:r>
          </a:p>
          <a:p>
            <a:endParaRPr lang="ru-RU" dirty="0" smtClean="0"/>
          </a:p>
          <a:p>
            <a:r>
              <a:rPr lang="ru-RU" dirty="0" smtClean="0"/>
              <a:t>а) на сопствени захтев;</a:t>
            </a:r>
          </a:p>
          <a:p>
            <a:r>
              <a:rPr lang="ru-RU" dirty="0" smtClean="0"/>
              <a:t>б) одлуком органа надлежног за успостављање Одбора и именовање његових чланова у случају:</a:t>
            </a:r>
          </a:p>
          <a:p>
            <a:r>
              <a:rPr lang="ru-RU" dirty="0" smtClean="0"/>
              <a:t>• систематских кршења својих обавеза,</a:t>
            </a:r>
          </a:p>
          <a:p>
            <a:r>
              <a:rPr lang="ru-RU" dirty="0" smtClean="0"/>
              <a:t>• изречене казне за учињено кривично дело и</a:t>
            </a:r>
          </a:p>
          <a:p>
            <a:r>
              <a:rPr lang="ru-RU" dirty="0" smtClean="0"/>
              <a:t>• неиспуњавања својих обавеза за период дужи од једне године;</a:t>
            </a:r>
          </a:p>
          <a:p>
            <a:r>
              <a:rPr lang="ru-RU" dirty="0" smtClean="0"/>
              <a:t>в) у случају смрти или губитка радне способности утврђене судском одлуком</a:t>
            </a:r>
          </a:p>
          <a:p>
            <a:endParaRPr lang="ru-RU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9272E-4B37-484B-BE5A-FC240009C3D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52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9272E-4B37-484B-BE5A-FC240009C3D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498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9272E-4B37-484B-BE5A-FC240009C3D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22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518041F-476D-47F6-9E24-D0C768793D8E}" type="slidenum">
              <a:rPr lang="de-DE" altLang="sr-Latn-RS" smtClean="0"/>
              <a:pPr eaLnBrk="1" hangingPunct="1">
                <a:spcBef>
                  <a:spcPct val="0"/>
                </a:spcBef>
              </a:pPr>
              <a:t>22</a:t>
            </a:fld>
            <a:endParaRPr lang="de-DE" altLang="sr-Latn-R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sr-Latn-R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CBE8A87-30E8-42FE-AD02-65DC030A66BE}" type="slidenum">
              <a:rPr lang="en-US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30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144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4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  <p:sp>
        <p:nvSpPr>
          <p:cNvPr id="6144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A6054534-2B27-4D44-9D61-55C55CEBE9D2}" type="slidenum">
              <a:rPr lang="en-US" altLang="en-US">
                <a:solidFill>
                  <a:prstClr val="black"/>
                </a:solidFill>
                <a:cs typeface="Arial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 altLang="en-US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F5210-C6E0-4B7B-BE15-156322E9198F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4F4FD-4F0F-40B3-87F3-913BC42BED7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F5210-C6E0-4B7B-BE15-156322E9198F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4F4FD-4F0F-40B3-87F3-913BC42BED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F5210-C6E0-4B7B-BE15-156322E9198F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4F4FD-4F0F-40B3-87F3-913BC42BED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F5210-C6E0-4B7B-BE15-156322E9198F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4F4FD-4F0F-40B3-87F3-913BC42BED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F5210-C6E0-4B7B-BE15-156322E9198F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4F4FD-4F0F-40B3-87F3-913BC42BED7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F5210-C6E0-4B7B-BE15-156322E9198F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4F4FD-4F0F-40B3-87F3-913BC42BED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F5210-C6E0-4B7B-BE15-156322E9198F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4F4FD-4F0F-40B3-87F3-913BC42BED7C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F5210-C6E0-4B7B-BE15-156322E9198F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4F4FD-4F0F-40B3-87F3-913BC42BED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F5210-C6E0-4B7B-BE15-156322E9198F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4F4FD-4F0F-40B3-87F3-913BC42BED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F5210-C6E0-4B7B-BE15-156322E9198F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4F4FD-4F0F-40B3-87F3-913BC42BED7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F5210-C6E0-4B7B-BE15-156322E9198F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4F4FD-4F0F-40B3-87F3-913BC42BED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7EF5210-C6E0-4B7B-BE15-156322E9198F}" type="datetimeFigureOut">
              <a:rPr lang="en-US" smtClean="0"/>
              <a:t>3/28/2016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7F34F4FD-4F0F-40B3-87F3-913BC42BED7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r-Cyrl-RS" sz="3200" b="1" dirty="0" smtClean="0"/>
              <a:t>Република србија</a:t>
            </a:r>
            <a:br>
              <a:rPr lang="sr-Cyrl-RS" sz="3200" b="1" dirty="0" smtClean="0"/>
            </a:br>
            <a:r>
              <a:rPr lang="sr-Cyrl-RS" sz="3200" b="1" dirty="0" smtClean="0"/>
              <a:t/>
            </a:r>
            <a:br>
              <a:rPr lang="sr-Cyrl-RS" sz="3200" b="1" dirty="0" smtClean="0"/>
            </a:br>
            <a:r>
              <a:rPr lang="sr-Cyrl-R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Министарство пољопривреде и </a:t>
            </a:r>
            <a:r>
              <a:rPr lang="sr-Cyrl-R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заштите </a:t>
            </a:r>
            <a:r>
              <a:rPr lang="sr-Cyrl-R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животне средине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2135088"/>
          </a:xfrm>
        </p:spPr>
        <p:txBody>
          <a:bodyPr>
            <a:normAutofit lnSpcReduction="10000"/>
          </a:bodyPr>
          <a:lstStyle/>
          <a:p>
            <a:pPr algn="ctr"/>
            <a:r>
              <a:rPr lang="sr-Cyrl-RS" b="1" dirty="0" smtClean="0"/>
              <a:t>Прва  седница Одбора за </a:t>
            </a:r>
          </a:p>
          <a:p>
            <a:pPr algn="ctr"/>
            <a:r>
              <a:rPr lang="sr-Cyrl-RS" b="1" dirty="0"/>
              <a:t>п</a:t>
            </a:r>
            <a:r>
              <a:rPr lang="sr-Cyrl-RS" b="1" dirty="0" smtClean="0"/>
              <a:t>раћење спровођења ИПАРД </a:t>
            </a:r>
            <a:r>
              <a:rPr lang="sr-Latn-RS" b="1" dirty="0" smtClean="0"/>
              <a:t>II </a:t>
            </a:r>
            <a:r>
              <a:rPr lang="sr-Cyrl-RS" b="1" dirty="0" smtClean="0"/>
              <a:t>програма</a:t>
            </a:r>
          </a:p>
          <a:p>
            <a:pPr algn="ctr"/>
            <a:r>
              <a:rPr lang="sr-Cyrl-RS" sz="1800" dirty="0"/>
              <a:t>п</a:t>
            </a:r>
            <a:r>
              <a:rPr lang="sr-Cyrl-RS" sz="1800" dirty="0" smtClean="0"/>
              <a:t>роф. др Снежана Богосављевић Бошковић</a:t>
            </a:r>
          </a:p>
          <a:p>
            <a:pPr algn="ctr"/>
            <a:r>
              <a:rPr lang="sr-Cyrl-RS" sz="1800" dirty="0" smtClean="0"/>
              <a:t>министар</a:t>
            </a:r>
            <a:endParaRPr lang="sr-Cyrl-RS" sz="1800" dirty="0"/>
          </a:p>
          <a:p>
            <a:endParaRPr lang="sr-Cyrl-RS" sz="1800" dirty="0" smtClean="0"/>
          </a:p>
          <a:p>
            <a:r>
              <a:rPr lang="sr-Cyrl-RS" sz="1800" dirty="0" smtClean="0"/>
              <a:t>Београд, 11.фебруар 2016.</a:t>
            </a:r>
            <a:endParaRPr lang="en-US" sz="1800" dirty="0"/>
          </a:p>
        </p:txBody>
      </p:sp>
      <p:pic>
        <p:nvPicPr>
          <p:cNvPr id="4" name="Picture 2" descr="Srbija-Grb_wp_10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274" y="476672"/>
            <a:ext cx="53975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69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/>
          </a:bodyPr>
          <a:lstStyle/>
          <a:p>
            <a:r>
              <a:rPr lang="sr-Cyrl-RS" dirty="0" smtClean="0"/>
              <a:t>Пословник о раду - </a:t>
            </a:r>
            <a:r>
              <a:rPr lang="sr-Cyrl-RS" b="1" u="sng" dirty="0" smtClean="0"/>
              <a:t>Рад Одбора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5328592"/>
          </a:xfrm>
        </p:spPr>
        <p:txBody>
          <a:bodyPr>
            <a:normAutofit/>
          </a:bodyPr>
          <a:lstStyle/>
          <a:p>
            <a:pPr lvl="0" algn="just">
              <a:buClr>
                <a:srgbClr val="93A299"/>
              </a:buClr>
            </a:pPr>
            <a:r>
              <a:rPr lang="ru-RU" b="1" dirty="0">
                <a:solidFill>
                  <a:srgbClr val="292934"/>
                </a:solidFill>
              </a:rPr>
              <a:t>одлука о одлагању доношења одлуке </a:t>
            </a:r>
            <a:r>
              <a:rPr lang="ru-RU" dirty="0">
                <a:solidFill>
                  <a:srgbClr val="292934"/>
                </a:solidFill>
              </a:rPr>
              <a:t>по тачки дневног реда за наредну седницу / да се одлука подноси Одбору у писаној процедури- </a:t>
            </a:r>
            <a:r>
              <a:rPr lang="ru-RU" b="1" dirty="0">
                <a:solidFill>
                  <a:srgbClr val="292934"/>
                </a:solidFill>
              </a:rPr>
              <a:t>већином гласова </a:t>
            </a:r>
            <a:r>
              <a:rPr lang="ru-RU" dirty="0">
                <a:solidFill>
                  <a:srgbClr val="292934"/>
                </a:solidFill>
              </a:rPr>
              <a:t>чланова Одбора 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чланови анализирају документа пре седнице Одбора с циљем заузимања става и могу да консултују стручњаке и по потреби документа, унутар или изван њихове организације/ институције</a:t>
            </a:r>
          </a:p>
          <a:p>
            <a:pPr marL="0" indent="0" algn="just">
              <a:buNone/>
            </a:pPr>
            <a:endParaRPr lang="ru-RU" dirty="0" smtClean="0"/>
          </a:p>
          <a:p>
            <a:pPr algn="just"/>
            <a:r>
              <a:rPr lang="ru-RU" b="1" dirty="0" smtClean="0"/>
              <a:t>Све одлуке, презентације и финални записници Одбора треба да буду доступне јавности </a:t>
            </a:r>
          </a:p>
          <a:p>
            <a:pPr algn="just"/>
            <a:endParaRPr lang="ru-RU" dirty="0" smtClean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73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591344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/>
              <a:t>АКТИВНОСТИ ЕВАЛУАЦИЈЕ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44824"/>
            <a:ext cx="8424936" cy="3888432"/>
          </a:xfrm>
        </p:spPr>
        <p:txBody>
          <a:bodyPr/>
          <a:lstStyle/>
          <a:p>
            <a:pPr algn="just">
              <a:spcAft>
                <a:spcPts val="1800"/>
              </a:spcAft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Евалуационе активности имаће за циљ да укажу на напредак, утицај, достигнућа, ефективност, ефикасност и значај ИПАРД II програма за рурални развој у Србији. </a:t>
            </a:r>
          </a:p>
          <a:p>
            <a:pPr algn="just">
              <a:spcAft>
                <a:spcPts val="1800"/>
              </a:spcAft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Активности евалуације ће осигурати адекватну анализу доприноса Програма циљевима. </a:t>
            </a:r>
          </a:p>
          <a:p>
            <a:pPr algn="just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Активности евалуације ће се спроводити са акцентом на специфичне ИПАРД II теме.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9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19336"/>
          </a:xfrm>
        </p:spPr>
        <p:txBody>
          <a:bodyPr>
            <a:normAutofit/>
          </a:bodyPr>
          <a:lstStyle/>
          <a:p>
            <a:pPr algn="ctr"/>
            <a:r>
              <a:rPr lang="sr-Cyrl-RS" sz="2800" b="1" dirty="0" smtClean="0"/>
              <a:t>АКТИВНОСТИ ЕВАЛУАЦИЈЕ 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80248"/>
          </a:xfrm>
        </p:spPr>
        <p:txBody>
          <a:bodyPr>
            <a:normAutofit lnSpcReduction="10000"/>
          </a:bodyPr>
          <a:lstStyle/>
          <a:p>
            <a:pPr marL="0" indent="0" algn="just">
              <a:spcAft>
                <a:spcPts val="1200"/>
              </a:spcAft>
              <a:buNone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Током периода имплементације ИПАРД II програма биће обезбеђена буџетска средства за финансирање следећих најзначајнијих евалуационих активности:</a:t>
            </a:r>
          </a:p>
          <a:p>
            <a:pPr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Успостављање и рад Радне групе за евалуацију;</a:t>
            </a:r>
          </a:p>
          <a:p>
            <a:pPr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Израда посебних студија о процени доступности и квалитета података за евалуацију, као и студија за мере чије је спровођење планирано за другу фазу (агро-еколошко-климатске мере и мера органске производње, и спровођење локалних развојних стратегија – LEADER приступ);</a:t>
            </a:r>
          </a:p>
          <a:p>
            <a:pPr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Унапређење капацитета за евалуацију УТ и ИА;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Процена успостављеног система за праћење у ИА / УТ и даљи развој система;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0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19336"/>
          </a:xfrm>
        </p:spPr>
        <p:txBody>
          <a:bodyPr>
            <a:normAutofit/>
          </a:bodyPr>
          <a:lstStyle/>
          <a:p>
            <a:pPr algn="ctr"/>
            <a:r>
              <a:rPr lang="sr-Cyrl-RS" sz="2400" b="1" dirty="0"/>
              <a:t>АКТИВНОСТИ ЕВАЛУАЦИЈЕ 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80248"/>
          </a:xfrm>
        </p:spPr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Процена финансијске алокације по мерама, капацитета апсорпције и баријера за приступ финансијама, као и значаја првих мера;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Праћење напретка у односу на постављене циљне вредности показатеља и планираних показатеља учинка, и израда годишњег извештаја о спровођењу;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Припрема и спровођење прелазне (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interim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евалуације ИПАРД II програма (2018);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Процена коришћења средстава из мере „Техничка помоћ“;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Припрема и спровођење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претходн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ex-ante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евалуациј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наредни програмски период 2021-2027;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Припрема за извештај о накнадној (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ex-post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евалуацији за ИПАРД програм 2014-2020;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Дисеминација резултата евалуације.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64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35360"/>
          </a:xfrm>
        </p:spPr>
        <p:txBody>
          <a:bodyPr>
            <a:normAutofit/>
          </a:bodyPr>
          <a:lstStyle/>
          <a:p>
            <a:pPr algn="ctr"/>
            <a:r>
              <a:rPr lang="sr-Cyrl-RS" sz="2400" b="1" dirty="0" smtClean="0"/>
              <a:t>БУЏЕТ ЗА ЕВАЛУАЦИЈУ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36232"/>
          </a:xfrm>
        </p:spPr>
        <p:txBody>
          <a:bodyPr/>
          <a:lstStyle/>
          <a:p>
            <a:pPr algn="just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Активности евалуације ИПАРД II програма биће финансиране средствима из буџета мере „Техничка помоћ“.</a:t>
            </a:r>
          </a:p>
          <a:p>
            <a:pPr algn="just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Укупан предвиђен буџет за финансирање евалуационих активности за имплементациони програмски период 2016-2020. године износи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701.000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евра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односно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11,3% укупног буџета за меру „Техничка помоћ“. </a:t>
            </a:r>
          </a:p>
          <a:p>
            <a:pPr algn="just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Највећи обим средстава за финансирање активности евалуације предвиђен је за 2018. и 2019. годину због потребе спровођења прелазне (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interim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и претходне (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ex-ante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евалуације (за програмски период 2021-2027. године) у тим годинама.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73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990600"/>
          </a:xfrm>
        </p:spPr>
        <p:txBody>
          <a:bodyPr>
            <a:normAutofit/>
          </a:bodyPr>
          <a:lstStyle/>
          <a:p>
            <a:r>
              <a:rPr lang="ru-RU" sz="2400" b="1" dirty="0"/>
              <a:t>Буџет за евалуацију и учешће у буџету Техничке помоћи</a:t>
            </a:r>
            <a:endParaRPr lang="en-US" sz="24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3430843"/>
              </p:ext>
            </p:extLst>
          </p:nvPr>
        </p:nvGraphicFramePr>
        <p:xfrm>
          <a:off x="467544" y="2132856"/>
          <a:ext cx="822960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Година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Евалуација </a:t>
                      </a:r>
                    </a:p>
                    <a:p>
                      <a:pPr algn="ctr"/>
                      <a:r>
                        <a:rPr lang="sr-Cyrl-RS" dirty="0" smtClean="0"/>
                        <a:t>(ЕУР)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Учешће евалуације (%)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2016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111.000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11,8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115.000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9,8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2018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180.000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10,6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180.000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15,3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2020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115.000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9,8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Cyrl-RS" b="1" dirty="0" smtClean="0"/>
                        <a:t>Укупно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b="1" dirty="0" smtClean="0"/>
                        <a:t>701.000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b="1" dirty="0" smtClean="0"/>
                        <a:t>11,3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821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5039" y="1541655"/>
            <a:ext cx="7848600" cy="1815337"/>
          </a:xfrm>
        </p:spPr>
        <p:txBody>
          <a:bodyPr/>
          <a:lstStyle/>
          <a:p>
            <a:pPr algn="ctr">
              <a:lnSpc>
                <a:spcPts val="6000"/>
              </a:lnSpc>
              <a:spcAft>
                <a:spcPts val="600"/>
              </a:spcAft>
            </a:pPr>
            <a:r>
              <a:rPr lang="sr-Cyrl-RS" sz="4800" b="1" dirty="0" smtClean="0"/>
              <a:t>Дневни ред и датум наредне седнице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2135088"/>
          </a:xfrm>
        </p:spPr>
        <p:txBody>
          <a:bodyPr>
            <a:normAutofit/>
          </a:bodyPr>
          <a:lstStyle/>
          <a:p>
            <a:pPr algn="ctr"/>
            <a:r>
              <a:rPr lang="sr-Cyrl-RS" b="1" dirty="0" smtClean="0"/>
              <a:t>Прва  седница Одбора за </a:t>
            </a:r>
          </a:p>
          <a:p>
            <a:pPr algn="ctr"/>
            <a:r>
              <a:rPr lang="sr-Cyrl-RS" b="1" dirty="0"/>
              <a:t>п</a:t>
            </a:r>
            <a:r>
              <a:rPr lang="sr-Cyrl-RS" b="1" dirty="0" smtClean="0"/>
              <a:t>раћење спровођења ИПАРД </a:t>
            </a:r>
            <a:r>
              <a:rPr lang="sr-Latn-RS" b="1" dirty="0" smtClean="0"/>
              <a:t>II </a:t>
            </a:r>
            <a:r>
              <a:rPr lang="sr-Cyrl-RS" b="1" dirty="0" smtClean="0"/>
              <a:t>програма</a:t>
            </a:r>
          </a:p>
          <a:p>
            <a:endParaRPr lang="en-US" sz="1800" dirty="0" smtClean="0"/>
          </a:p>
          <a:p>
            <a:endParaRPr lang="sr-Cyrl-RS" sz="1800" dirty="0" smtClean="0"/>
          </a:p>
          <a:p>
            <a:r>
              <a:rPr lang="sr-Cyrl-RS" sz="1800" dirty="0" smtClean="0"/>
              <a:t>Београд, 11.фебруар 2016.</a:t>
            </a:r>
            <a:endParaRPr lang="en-US" sz="1800" dirty="0"/>
          </a:p>
        </p:txBody>
      </p:sp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424"/>
            <a:ext cx="1295707" cy="87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705995"/>
            <a:ext cx="1263327" cy="7920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05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5831"/>
            <a:ext cx="7848600" cy="1927225"/>
          </a:xfrm>
        </p:spPr>
        <p:txBody>
          <a:bodyPr/>
          <a:lstStyle/>
          <a:p>
            <a:pPr algn="ctr"/>
            <a:r>
              <a:rPr lang="sr-Cyrl-RS" sz="3200" b="1" dirty="0" smtClean="0"/>
              <a:t/>
            </a:r>
            <a:br>
              <a:rPr lang="sr-Cyrl-RS" sz="3200" b="1" dirty="0" smtClean="0"/>
            </a:br>
            <a:r>
              <a:rPr lang="sr-Cyrl-RS" sz="3200" b="1" dirty="0" smtClean="0"/>
              <a:t/>
            </a:r>
            <a:br>
              <a:rPr lang="sr-Cyrl-RS" sz="3200" b="1" dirty="0" smtClean="0"/>
            </a:br>
            <a:r>
              <a:rPr lang="sr-Cyrl-RS" sz="4000" b="1" dirty="0" smtClean="0">
                <a:solidFill>
                  <a:schemeClr val="tx1"/>
                </a:solidFill>
              </a:rPr>
              <a:t>ХВАЛА НА ПАЖЊИ!</a:t>
            </a: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endParaRPr lang="en-US" sz="40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282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Cyrl-RS" dirty="0" smtClean="0"/>
              <a:t>Пословник о раду</a:t>
            </a:r>
            <a:br>
              <a:rPr lang="sr-Cyrl-RS" dirty="0" smtClean="0"/>
            </a:br>
            <a:r>
              <a:rPr lang="sr-Cyrl-RS" b="1" u="sng" dirty="0" smtClean="0"/>
              <a:t>Учешће на састанцима Одбора 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256584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/>
              <a:t>Члан Одбора лично учествује на седницама </a:t>
            </a:r>
            <a:r>
              <a:rPr lang="ru-RU" sz="2800" dirty="0" smtClean="0"/>
              <a:t>(члан са правом гласа). У случају њеног/ његовог одсуства учествује њена/ његова именована замена. </a:t>
            </a:r>
          </a:p>
          <a:p>
            <a:pPr algn="just"/>
            <a:r>
              <a:rPr lang="ru-RU" sz="2800" b="1" dirty="0" smtClean="0"/>
              <a:t>Измене чланова / заменика</a:t>
            </a:r>
            <a:r>
              <a:rPr lang="ru-RU" sz="2800" dirty="0" smtClean="0"/>
              <a:t> чланова достављају се Секретаријату Одбора најмање 15 радних дана пре састанка</a:t>
            </a:r>
          </a:p>
          <a:p>
            <a:pPr algn="just"/>
            <a:r>
              <a:rPr lang="ru-RU" sz="2800" b="1" dirty="0" smtClean="0"/>
              <a:t>Одбор испитује одсуство чланова </a:t>
            </a:r>
            <a:r>
              <a:rPr lang="ru-RU" sz="2800" dirty="0"/>
              <a:t>/</a:t>
            </a:r>
            <a:r>
              <a:rPr lang="ru-RU" sz="2800" dirty="0" smtClean="0"/>
              <a:t> заменика  чланова и предлаже мере институцијама/ телима које су их предложиле, узимајући у обзир основне принципе за успостављање Одбора</a:t>
            </a:r>
          </a:p>
          <a:p>
            <a:pPr algn="just"/>
            <a:endParaRPr lang="ru-RU" sz="2800" dirty="0" smtClean="0"/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9869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sr-Cyrl-RS" u="sng" dirty="0" smtClean="0"/>
              <a:t>Пословник о раду - </a:t>
            </a:r>
            <a:r>
              <a:rPr lang="sr-Cyrl-RS" b="1" u="sng" dirty="0" smtClean="0"/>
              <a:t>Одлучивање/ Гласање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832648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/>
              <a:t>Присуство најмање 2/3 свих чланова Одбора </a:t>
            </a:r>
            <a:r>
              <a:rPr lang="ru-RU" sz="2000" dirty="0" smtClean="0"/>
              <a:t>(укључујући Предесдавајућег или њену/ његовеузамену)</a:t>
            </a:r>
          </a:p>
          <a:p>
            <a:pPr algn="just"/>
            <a:r>
              <a:rPr lang="ru-RU" sz="2000" dirty="0" smtClean="0"/>
              <a:t>Одлуке Одбора се доносе </a:t>
            </a:r>
            <a:r>
              <a:rPr lang="ru-RU" sz="2000" b="1" dirty="0" smtClean="0"/>
              <a:t>постизањем консензуса, </a:t>
            </a:r>
            <a:r>
              <a:rPr lang="ru-RU" sz="2000" dirty="0" smtClean="0"/>
              <a:t>ако га нема . проблем </a:t>
            </a:r>
            <a:r>
              <a:rPr lang="ru-RU" sz="2000" dirty="0"/>
              <a:t>решава радна </a:t>
            </a:r>
            <a:r>
              <a:rPr lang="ru-RU" sz="2000" dirty="0" smtClean="0"/>
              <a:t>група основана у ту сврху</a:t>
            </a:r>
          </a:p>
          <a:p>
            <a:pPr algn="just"/>
            <a:r>
              <a:rPr lang="ru-RU" sz="2000" b="1" dirty="0" smtClean="0"/>
              <a:t>Процедура гласања-</a:t>
            </a:r>
            <a:r>
              <a:rPr lang="ru-RU" sz="2000" dirty="0"/>
              <a:t> </a:t>
            </a:r>
            <a:r>
              <a:rPr lang="ru-RU" sz="2000" dirty="0" smtClean="0"/>
              <a:t>ако и даље нема консензуса, </a:t>
            </a:r>
            <a:r>
              <a:rPr lang="ru-RU" sz="2000" b="1" dirty="0" smtClean="0"/>
              <a:t>¾ присутних чланова/ заменика </a:t>
            </a:r>
            <a:r>
              <a:rPr lang="ru-RU" sz="2000" dirty="0" smtClean="0"/>
              <a:t>гласају у корист предлога који је у питању. </a:t>
            </a:r>
          </a:p>
          <a:p>
            <a:pPr algn="just"/>
            <a:r>
              <a:rPr lang="ru-RU" sz="2000" b="1" dirty="0" smtClean="0"/>
              <a:t>Писана процедура- </a:t>
            </a:r>
            <a:r>
              <a:rPr lang="ru-RU" sz="2000" dirty="0"/>
              <a:t>у случају хитних </a:t>
            </a:r>
            <a:r>
              <a:rPr lang="ru-RU" sz="2000" dirty="0" smtClean="0"/>
              <a:t>питања/ питања</a:t>
            </a:r>
            <a:r>
              <a:rPr lang="ru-RU" sz="2000" dirty="0"/>
              <a:t>, која не оправдавају састанак </a:t>
            </a:r>
            <a:r>
              <a:rPr lang="ru-RU" sz="2000" dirty="0" smtClean="0"/>
              <a:t>Одбора, Председавајући подноси члановима Одбора предлог за одобрење, затим им доставља </a:t>
            </a:r>
            <a:r>
              <a:rPr lang="ru-RU" sz="2000" dirty="0"/>
              <a:t>нацрт </a:t>
            </a:r>
            <a:r>
              <a:rPr lang="ru-RU" sz="2000" dirty="0" smtClean="0"/>
              <a:t>одлуке са образложењем о којој се чланови Одбора изјашњавају </a:t>
            </a:r>
            <a:r>
              <a:rPr lang="ru-RU" sz="2000" b="1" dirty="0" smtClean="0"/>
              <a:t>у року од 15 радних дана </a:t>
            </a:r>
            <a:r>
              <a:rPr lang="ru-RU" sz="2000" dirty="0" smtClean="0"/>
              <a:t>од дана слања/ достављања докумената. Уколико се чланови Одбора не изјасне сматра се да се слажу са достављеним предлогом. Предлог се даље усваја у складу са процедуром гласања, а након завршетка писаног поступка, председавајући обавештава чланове Одбора о резултатима, укључујући и коментаре чланова Одбора</a:t>
            </a:r>
          </a:p>
          <a:p>
            <a:pPr algn="just"/>
            <a:r>
              <a:rPr lang="ru-RU" sz="2000" dirty="0" smtClean="0"/>
              <a:t>Свако </a:t>
            </a:r>
            <a:r>
              <a:rPr lang="ru-RU" sz="2000" b="1" dirty="0" smtClean="0"/>
              <a:t>одбијање давања</a:t>
            </a:r>
            <a:r>
              <a:rPr lang="ru-RU" sz="2000" dirty="0" smtClean="0"/>
              <a:t> сагласности мора бити образложено, о чему се расправља на наредној седници Одбора.</a:t>
            </a:r>
          </a:p>
          <a:p>
            <a:pPr algn="just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1704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52128"/>
          </a:xfrm>
        </p:spPr>
        <p:txBody>
          <a:bodyPr>
            <a:normAutofit/>
          </a:bodyPr>
          <a:lstStyle/>
          <a:p>
            <a:r>
              <a:rPr lang="sr-Cyrl-RS" sz="3200" dirty="0" smtClean="0"/>
              <a:t>Пословник о раду </a:t>
            </a:r>
            <a:br>
              <a:rPr lang="sr-Cyrl-RS" sz="3200" dirty="0" smtClean="0"/>
            </a:br>
            <a:r>
              <a:rPr lang="sr-Cyrl-RS" sz="3200" b="1" u="sng" dirty="0" smtClean="0"/>
              <a:t>Помоћни органи, Евиденција седница </a:t>
            </a:r>
            <a:endParaRPr lang="en-US" sz="32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373216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Председавајући </a:t>
            </a:r>
            <a:r>
              <a:rPr lang="ru-RU" b="1" dirty="0" smtClean="0"/>
              <a:t>оснива радне групе (</a:t>
            </a:r>
            <a:r>
              <a:rPr lang="ru-RU" dirty="0" smtClean="0"/>
              <a:t>чланови Одбора/ други стручњаци)</a:t>
            </a:r>
          </a:p>
          <a:p>
            <a:pPr algn="just"/>
            <a:r>
              <a:rPr lang="ru-RU" b="1" dirty="0" smtClean="0"/>
              <a:t>Записник- </a:t>
            </a:r>
            <a:r>
              <a:rPr lang="ru-RU" dirty="0"/>
              <a:t>на сваком састанку </a:t>
            </a:r>
            <a:r>
              <a:rPr lang="ru-RU" dirty="0" smtClean="0"/>
              <a:t>Одбора води </a:t>
            </a:r>
            <a:r>
              <a:rPr lang="ru-RU" dirty="0"/>
              <a:t>и припрема Секретаријат </a:t>
            </a:r>
            <a:r>
              <a:rPr lang="ru-RU" dirty="0" smtClean="0"/>
              <a:t>или лице које одреди Председавајући (дневни ред, списак учесника, резиме са седнице, резултат гласања, усвојене/ донете одлуке, препоруке од стране Одбора)</a:t>
            </a:r>
          </a:p>
          <a:p>
            <a:pPr algn="just"/>
            <a:r>
              <a:rPr lang="ru-RU" b="1" dirty="0" smtClean="0"/>
              <a:t>Предлог записника </a:t>
            </a:r>
            <a:r>
              <a:rPr lang="ru-RU" dirty="0" smtClean="0"/>
              <a:t>доставља се члановима Одбора у </a:t>
            </a:r>
            <a:r>
              <a:rPr lang="ru-RU" b="1" dirty="0" smtClean="0"/>
              <a:t>року од 15 </a:t>
            </a:r>
            <a:r>
              <a:rPr lang="ru-RU" dirty="0" smtClean="0"/>
              <a:t>радних дана након седнице, а </a:t>
            </a:r>
            <a:r>
              <a:rPr lang="ru-RU" b="1" dirty="0"/>
              <a:t>ч</a:t>
            </a:r>
            <a:r>
              <a:rPr lang="ru-RU" b="1" dirty="0" smtClean="0"/>
              <a:t>ланови Одбора </a:t>
            </a:r>
            <a:r>
              <a:rPr lang="ru-RU" dirty="0" smtClean="0"/>
              <a:t>своја коментаре/ препоруке достављју Секретаријату </a:t>
            </a:r>
            <a:r>
              <a:rPr lang="ru-RU" b="1" dirty="0" smtClean="0"/>
              <a:t>у року од 10 радних </a:t>
            </a:r>
            <a:r>
              <a:rPr lang="ru-RU" dirty="0" smtClean="0"/>
              <a:t>дана након пријема докумената, након чега се у року од </a:t>
            </a:r>
            <a:r>
              <a:rPr lang="ru-RU" b="1" dirty="0" smtClean="0"/>
              <a:t>5 </a:t>
            </a:r>
            <a:r>
              <a:rPr lang="ru-RU" b="1" dirty="0"/>
              <a:t>радних дана </a:t>
            </a:r>
            <a:r>
              <a:rPr lang="ru-RU" dirty="0" smtClean="0"/>
              <a:t>  достваља </a:t>
            </a:r>
            <a:r>
              <a:rPr lang="ru-RU" b="1" dirty="0" smtClean="0"/>
              <a:t>ЕК </a:t>
            </a:r>
          </a:p>
          <a:p>
            <a:pPr algn="just"/>
            <a:r>
              <a:rPr lang="ru-RU" b="1" dirty="0" smtClean="0"/>
              <a:t>Финални записник </a:t>
            </a:r>
            <a:r>
              <a:rPr lang="ru-RU" dirty="0" smtClean="0"/>
              <a:t>потписује Председавајући и доставља члановима најкасније </a:t>
            </a:r>
            <a:r>
              <a:rPr lang="ru-RU" b="1" dirty="0" smtClean="0"/>
              <a:t>45 радних дана </a:t>
            </a:r>
            <a:r>
              <a:rPr lang="ru-RU" dirty="0" smtClean="0"/>
              <a:t>након седнице</a:t>
            </a:r>
          </a:p>
          <a:p>
            <a:pPr algn="just"/>
            <a:r>
              <a:rPr lang="ru-RU" dirty="0" smtClean="0"/>
              <a:t>Записник се усваја на почетку наредне седнице.</a:t>
            </a:r>
          </a:p>
          <a:p>
            <a:pPr algn="just"/>
            <a:endParaRPr lang="ru-RU" dirty="0" smtClean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02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Cyrl-RS" dirty="0" smtClean="0"/>
              <a:t>Пословник о раду </a:t>
            </a:r>
            <a:br>
              <a:rPr lang="sr-Cyrl-RS" dirty="0" smtClean="0"/>
            </a:br>
            <a:r>
              <a:rPr lang="sr-Cyrl-RS" b="1" u="sng" dirty="0" smtClean="0"/>
              <a:t>Спровођење одлука Одбора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Председавајући прати спровођење одлука Одбора и предузима одговарајуће мере, кад год је то потребно, како би осигурао њихову имплементацију између седница Одбора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Председавајући може захтевати извештаје из надлежне институције о испуњавању одлука Одбора. Председавајући подноси кратак извештај о спроведеним активностима на следећој седници Одбора.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Извештаји Одбора се припремају у складу са планом рада и распоредом одобреним од стране Одбора.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41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sr-Cyrl-RS" u="sng" dirty="0" smtClean="0"/>
              <a:t>Пословник о раду - </a:t>
            </a:r>
            <a:r>
              <a:rPr lang="sr-Cyrl-RS" b="1" u="sng" dirty="0" smtClean="0"/>
              <a:t>Кодекс понашања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60640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Сваки члан Одбора и његови представници треба да потпишу </a:t>
            </a:r>
            <a:r>
              <a:rPr lang="ru-RU" b="1" dirty="0" smtClean="0"/>
              <a:t>Изјаву о непристрасности и кодекс понашања</a:t>
            </a:r>
          </a:p>
          <a:p>
            <a:pPr algn="just"/>
            <a:endParaRPr lang="ru-RU" sz="700" dirty="0" smtClean="0"/>
          </a:p>
          <a:p>
            <a:pPr algn="just"/>
            <a:r>
              <a:rPr lang="ru-RU" dirty="0" smtClean="0"/>
              <a:t>У случају непоштовања принципа непристрасности члана </a:t>
            </a:r>
            <a:r>
              <a:rPr lang="ru-RU" dirty="0"/>
              <a:t>Одбора, </a:t>
            </a:r>
            <a:r>
              <a:rPr lang="ru-RU" dirty="0" smtClean="0"/>
              <a:t>Председавајући путем Секретаријата издаје писану опомену члану/ доставља писани захтев руководиоцу институције/ организације да именује друго лице као члана Одбора у року од 20 радних дана</a:t>
            </a:r>
          </a:p>
          <a:p>
            <a:pPr algn="just"/>
            <a:endParaRPr lang="ru-RU" sz="700" dirty="0" smtClean="0"/>
          </a:p>
          <a:p>
            <a:pPr algn="just"/>
            <a:r>
              <a:rPr lang="ru-RU" b="1" dirty="0" smtClean="0"/>
              <a:t>Сукоб интереса</a:t>
            </a:r>
            <a:r>
              <a:rPr lang="ru-RU" dirty="0" smtClean="0"/>
              <a:t>- Уколико </a:t>
            </a:r>
            <a:r>
              <a:rPr lang="ru-RU" dirty="0"/>
              <a:t>члан Одбора има било какав лични интерес у оквиру теме дискусије, он/ она ће о томе обавестити Председавајућег и остале чланове </a:t>
            </a:r>
            <a:r>
              <a:rPr lang="ru-RU" dirty="0" smtClean="0"/>
              <a:t>Одбора, при чему Председавајући даје </a:t>
            </a:r>
            <a:r>
              <a:rPr lang="ru-RU" dirty="0"/>
              <a:t>инструкцију да се у записник </a:t>
            </a:r>
            <a:r>
              <a:rPr lang="ru-RU" dirty="0" smtClean="0"/>
              <a:t>унесе </a:t>
            </a:r>
            <a:r>
              <a:rPr lang="ru-RU" dirty="0"/>
              <a:t>који члан има лични интерес у погледу предмета дискусије, и да сходно томе, тај члан не може да учествује у гласању о наведеном предмету дискусије.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5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r-Cyrl-RS" sz="4800" b="1" dirty="0" smtClean="0"/>
              <a:t>ИПАРД </a:t>
            </a:r>
            <a:r>
              <a:rPr lang="en-US" sz="4800" b="1" dirty="0" smtClean="0"/>
              <a:t>II</a:t>
            </a:r>
            <a:r>
              <a:rPr lang="sr-Cyrl-RS" sz="4800" b="1" dirty="0" smtClean="0"/>
              <a:t> ПРОГРАМ     2014-2020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213508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sr-Cyrl-RS" b="1" dirty="0" smtClean="0"/>
              <a:t>Прва  седница Одбора за </a:t>
            </a:r>
          </a:p>
          <a:p>
            <a:pPr algn="ctr"/>
            <a:r>
              <a:rPr lang="sr-Cyrl-RS" b="1" dirty="0"/>
              <a:t>п</a:t>
            </a:r>
            <a:r>
              <a:rPr lang="sr-Cyrl-RS" b="1" dirty="0" smtClean="0"/>
              <a:t>раћење спровођења ИПАРД </a:t>
            </a:r>
            <a:r>
              <a:rPr lang="sr-Latn-RS" b="1" dirty="0" smtClean="0"/>
              <a:t>II </a:t>
            </a:r>
            <a:r>
              <a:rPr lang="sr-Cyrl-RS" b="1" dirty="0" smtClean="0"/>
              <a:t>програма</a:t>
            </a:r>
          </a:p>
          <a:p>
            <a:pPr algn="ctr"/>
            <a:r>
              <a:rPr lang="sr-Cyrl-RS" b="1" dirty="0" smtClean="0"/>
              <a:t>Управљачко тело</a:t>
            </a:r>
          </a:p>
          <a:p>
            <a:pPr algn="ctr"/>
            <a:r>
              <a:rPr lang="sr-Cyrl-RS" sz="1800" dirty="0" smtClean="0"/>
              <a:t>Драган Мирковић</a:t>
            </a:r>
          </a:p>
          <a:p>
            <a:pPr algn="ctr"/>
            <a:r>
              <a:rPr lang="sr-Cyrl-RS" sz="1800" dirty="0"/>
              <a:t>п</a:t>
            </a:r>
            <a:r>
              <a:rPr lang="sr-Cyrl-RS" sz="1800" dirty="0" smtClean="0"/>
              <a:t>омоћник министра</a:t>
            </a:r>
            <a:endParaRPr lang="sr-Cyrl-RS" sz="1800" dirty="0"/>
          </a:p>
          <a:p>
            <a:endParaRPr lang="sr-Cyrl-RS" sz="1800" dirty="0" smtClean="0"/>
          </a:p>
          <a:p>
            <a:r>
              <a:rPr lang="sr-Cyrl-RS" sz="1800" dirty="0" smtClean="0"/>
              <a:t>Београд, 11.фебруар 2016.</a:t>
            </a:r>
            <a:endParaRPr lang="en-US" sz="1800" dirty="0"/>
          </a:p>
        </p:txBody>
      </p:sp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424"/>
            <a:ext cx="1295707" cy="87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705995"/>
            <a:ext cx="1263327" cy="7920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5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1988840"/>
            <a:ext cx="849694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36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ПРАВНИ, СТРАТЕШКИ И ПОЛИТИЧКИ ОКВИРИ АГРАРНЕ ПОЛИТИКЕ У </a:t>
            </a:r>
            <a:r>
              <a:rPr lang="sr-Cyrl-RS" sz="36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СРБИЈИ</a:t>
            </a:r>
          </a:p>
          <a:p>
            <a:pPr algn="ctr"/>
            <a:r>
              <a:rPr lang="sr-Cyrl-RS" sz="40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______________________________</a:t>
            </a:r>
            <a:endParaRPr lang="en-US" sz="40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1359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539552" y="692696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200000"/>
              </a:lnSpc>
              <a:buFont typeface="Wingdings" pitchFamily="2" charset="2"/>
              <a:buChar char="Ø"/>
            </a:pPr>
            <a:r>
              <a:rPr lang="sr-Cyrl-RS" altLang="sr-Latn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Закон о пољпоривреди и руралном развоју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just">
              <a:lnSpc>
                <a:spcPct val="200000"/>
              </a:lnSpc>
              <a:buFont typeface="Wingdings" pitchFamily="2" charset="2"/>
              <a:buChar char="Ø"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Стратегија пољопривреде и руралног развоја Републике Србије 2014-2024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just">
              <a:lnSpc>
                <a:spcPct val="200000"/>
              </a:lnSpc>
              <a:buFont typeface="Wingdings" pitchFamily="2" charset="2"/>
              <a:buChar char="Ø"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Национални програм за пољопривреду 2015-2020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just">
              <a:lnSpc>
                <a:spcPct val="200000"/>
              </a:lnSpc>
              <a:buFont typeface="Wingdings" pitchFamily="2" charset="2"/>
              <a:buChar char="Ø"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Национални програм за рурални развој 2015-2020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just">
              <a:lnSpc>
                <a:spcPct val="200000"/>
              </a:lnSpc>
              <a:buFont typeface="Wingdings" pitchFamily="2" charset="2"/>
              <a:buChar char="Ø"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Годишње уредбе о расподели подстицајних средстава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just">
              <a:lnSpc>
                <a:spcPct val="200000"/>
              </a:lnSpc>
              <a:buFont typeface="Wingdings" pitchFamily="2" charset="2"/>
              <a:buChar char="Ø"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ИПАРД програм 2014-2020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lvl="0" indent="-342900" algn="just">
              <a:lnSpc>
                <a:spcPct val="200000"/>
              </a:lnSpc>
              <a:buFont typeface="Wingdings" pitchFamily="2" charset="2"/>
              <a:buChar char="Ø"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НПАА- Национални програм за усвајање правних тековина Европске Уније</a:t>
            </a:r>
            <a:endParaRPr lang="sr-Latn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92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332656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Прoгрaми jeдиницa ЛС и </a:t>
            </a:r>
            <a:r>
              <a:rPr lang="sr-Latn-RS" sz="20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sr-Latn-RS" sz="20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pl-PL" sz="20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Прoгрaм пoкрajинскoг Сeкрeтaриjaтa </a:t>
            </a:r>
            <a:endParaRPr lang="en-US" sz="20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1560" y="1196752"/>
            <a:ext cx="820891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 складу са Законом о подстицајима у пољопривреди и руралном развоју (Сл. гласник РС, бр. 10/2013) органи аутономне покрајине и јединице локалне самоуправе могу да утврђују мере подршке за спровођење пољопривредне политике и политике руралног развоја за подручје територије коју обухватају.</a:t>
            </a:r>
            <a:endParaRPr lang="sr-Cyrl-R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endParaRPr lang="sr-Latn-R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spcBef>
                <a:spcPts val="0"/>
              </a:spcBef>
            </a:pP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Ситуaциja у прaкси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Прoгрaми:</a:t>
            </a:r>
          </a:p>
          <a:p>
            <a:pPr lvl="1" algn="just">
              <a:spcBef>
                <a:spcPts val="0"/>
              </a:spcBef>
            </a:pP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Нe кoнзистeнтнoст у прoгрaмимa</a:t>
            </a:r>
          </a:p>
          <a:p>
            <a:pPr lvl="1" algn="just">
              <a:spcBef>
                <a:spcPts val="0"/>
              </a:spcBef>
            </a:pP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Нe пoстojи унифoрмнoст у мoдeлимa и структури прoгрaмa</a:t>
            </a:r>
          </a:p>
          <a:p>
            <a:pPr lvl="1" algn="just">
              <a:spcBef>
                <a:spcPts val="0"/>
              </a:spcBef>
            </a:pP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Нe пoстojи зajeдничкa нoмeнклaтурa, клaсификaциja и нaзиви мeрa и инвeстициja- пoгрeшнa клaсификaциja мeрa пoдршкe</a:t>
            </a:r>
          </a:p>
          <a:p>
            <a:pPr lvl="1" algn="just">
              <a:spcBef>
                <a:spcPts val="0"/>
              </a:spcBef>
            </a:pP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Нeмa дoвoљнo пoдршкe рурaлнoм рaзвojу</a:t>
            </a:r>
          </a:p>
          <a:p>
            <a:pPr lvl="1" algn="just">
              <a:spcBef>
                <a:spcPts val="0"/>
              </a:spcBef>
            </a:pP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Нeмa мoгућнoсти зa крeирaњe зajeдничких мeрa пoдршкe</a:t>
            </a:r>
          </a:p>
          <a:p>
            <a:pPr lvl="0" algn="just">
              <a:spcBef>
                <a:spcPts val="0"/>
              </a:spcBef>
            </a:pPr>
            <a:r>
              <a:rPr lang="sr-Cyrl-R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sr-Latn-R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Ситуaциja </a:t>
            </a: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 прaкси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Извeштaвaњe:</a:t>
            </a:r>
          </a:p>
          <a:p>
            <a:pPr lvl="1" algn="just">
              <a:spcBef>
                <a:spcPts val="0"/>
              </a:spcBef>
            </a:pP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Нeмa унифoрмнoсти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клaсификaциje мeрa пoдршкe</a:t>
            </a:r>
          </a:p>
          <a:p>
            <a:pPr lvl="1" algn="just">
              <a:spcBef>
                <a:spcPts val="0"/>
              </a:spcBef>
            </a:pP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Слaб извoр инфoрмaциja пoтрeбних зa крeирaњe jaвних пoлитикa пoдршкe</a:t>
            </a:r>
          </a:p>
          <a:p>
            <a:pPr lvl="1" algn="just">
              <a:spcBef>
                <a:spcPts val="0"/>
              </a:spcBef>
            </a:pP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Слaб извoр инфoрмaциja зa пoтрeбe прeгoвaрaчкoг прoцeсa</a:t>
            </a:r>
          </a:p>
          <a:p>
            <a:pPr lvl="1" algn="just">
              <a:spcBef>
                <a:spcPts val="0"/>
              </a:spcBef>
            </a:pP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Ниje мoгућe нaпрaвити извeштaj пo зaхтeвимa EУ мeтoдoлoгиje</a:t>
            </a:r>
          </a:p>
        </p:txBody>
      </p:sp>
    </p:spTree>
    <p:extLst>
      <p:ext uri="{BB962C8B-B14F-4D97-AF65-F5344CB8AC3E}">
        <p14:creationId xmlns:p14="http://schemas.microsoft.com/office/powerpoint/2010/main" val="42653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r-Cyrl-RS" sz="4800" b="1" dirty="0" smtClean="0"/>
              <a:t>ПОСЛОВНИК О РАДУ 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213508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sr-Cyrl-RS" b="1" dirty="0" smtClean="0"/>
              <a:t>Прва  седница Одбора за </a:t>
            </a:r>
          </a:p>
          <a:p>
            <a:pPr algn="ctr"/>
            <a:r>
              <a:rPr lang="sr-Cyrl-RS" b="1" dirty="0"/>
              <a:t>п</a:t>
            </a:r>
            <a:r>
              <a:rPr lang="sr-Cyrl-RS" b="1" dirty="0" smtClean="0"/>
              <a:t>раћење спровођења ИПАРД </a:t>
            </a:r>
            <a:r>
              <a:rPr lang="sr-Latn-RS" b="1" dirty="0" smtClean="0"/>
              <a:t>II </a:t>
            </a:r>
            <a:r>
              <a:rPr lang="sr-Cyrl-RS" b="1" dirty="0" smtClean="0"/>
              <a:t>програма</a:t>
            </a:r>
          </a:p>
          <a:p>
            <a:pPr algn="ctr"/>
            <a:r>
              <a:rPr lang="sr-Cyrl-RS" b="1" dirty="0" smtClean="0"/>
              <a:t>Управљачко тело</a:t>
            </a:r>
          </a:p>
          <a:p>
            <a:pPr algn="ctr"/>
            <a:r>
              <a:rPr lang="sr-Cyrl-RS" sz="1800" dirty="0"/>
              <a:t>Сања </a:t>
            </a:r>
            <a:r>
              <a:rPr lang="sr-Cyrl-RS" sz="1800" dirty="0" smtClean="0"/>
              <a:t>Продановић</a:t>
            </a:r>
          </a:p>
          <a:p>
            <a:pPr algn="ctr"/>
            <a:r>
              <a:rPr lang="sr-Cyrl-RS" sz="1800" dirty="0" smtClean="0"/>
              <a:t>Руководилац Групе за подршку руралном развоју</a:t>
            </a:r>
            <a:endParaRPr lang="sr-Cyrl-RS" sz="1800" dirty="0"/>
          </a:p>
          <a:p>
            <a:endParaRPr lang="sr-Cyrl-RS" sz="1800" dirty="0" smtClean="0"/>
          </a:p>
          <a:p>
            <a:r>
              <a:rPr lang="sr-Cyrl-RS" sz="1800" dirty="0" smtClean="0"/>
              <a:t>Београд, 11.фебруар 2016.</a:t>
            </a:r>
            <a:endParaRPr lang="en-US" sz="1800" dirty="0"/>
          </a:p>
        </p:txBody>
      </p:sp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424"/>
            <a:ext cx="1295707" cy="87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705995"/>
            <a:ext cx="1263327" cy="7920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98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332656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8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Комплементарност националних програма руралног развоја са ипард </a:t>
            </a:r>
            <a:r>
              <a:rPr lang="sr-Latn-RS" sz="28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ii</a:t>
            </a:r>
            <a:endParaRPr lang="en-US" sz="28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103346" y="1706716"/>
            <a:ext cx="3096344" cy="5515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b="1" dirty="0" smtClean="0">
                <a:solidFill>
                  <a:schemeClr val="tx1"/>
                </a:solidFill>
              </a:rPr>
              <a:t>Програми ЈЛС и Покрајине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275856" y="2587945"/>
            <a:ext cx="1368152" cy="76904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b="1" dirty="0" smtClean="0">
                <a:solidFill>
                  <a:schemeClr val="tx1"/>
                </a:solidFill>
              </a:rPr>
              <a:t>НПРР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683665" y="3884089"/>
            <a:ext cx="1368152" cy="76904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b="1" dirty="0" smtClean="0">
                <a:solidFill>
                  <a:schemeClr val="tx1"/>
                </a:solidFill>
              </a:rPr>
              <a:t>ПРР  2021-2027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275856" y="5324249"/>
            <a:ext cx="1368152" cy="769047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b="1" dirty="0" smtClean="0">
                <a:solidFill>
                  <a:schemeClr val="tx1"/>
                </a:solidFill>
              </a:rPr>
              <a:t>ИПАРД </a:t>
            </a:r>
            <a:r>
              <a:rPr lang="sr-Latn-RS" b="1" dirty="0" smtClean="0">
                <a:solidFill>
                  <a:schemeClr val="tx1"/>
                </a:solidFill>
              </a:rPr>
              <a:t>II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51520" y="3884089"/>
            <a:ext cx="1368152" cy="76904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b="1" dirty="0" smtClean="0">
                <a:solidFill>
                  <a:schemeClr val="tx1"/>
                </a:solidFill>
              </a:rPr>
              <a:t>НПРР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27784" y="3677845"/>
            <a:ext cx="2889234" cy="12633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sr-Cyrl-RS" sz="1600" b="1" dirty="0" smtClean="0">
                <a:solidFill>
                  <a:schemeClr val="tx1"/>
                </a:solidFill>
              </a:rPr>
              <a:t>По мерама</a:t>
            </a:r>
          </a:p>
          <a:p>
            <a:pPr marL="285750" indent="-285750">
              <a:buFontTx/>
              <a:buChar char="-"/>
            </a:pPr>
            <a:r>
              <a:rPr lang="sr-Cyrl-RS" sz="1600" b="1" dirty="0" smtClean="0">
                <a:solidFill>
                  <a:schemeClr val="tx1"/>
                </a:solidFill>
              </a:rPr>
              <a:t>Према корисницима</a:t>
            </a:r>
          </a:p>
          <a:p>
            <a:pPr marL="285750" indent="-285750">
              <a:buFontTx/>
              <a:buChar char="-"/>
            </a:pPr>
            <a:r>
              <a:rPr lang="sr-Cyrl-RS" sz="1600" b="1" dirty="0" smtClean="0">
                <a:solidFill>
                  <a:schemeClr val="tx1"/>
                </a:solidFill>
              </a:rPr>
              <a:t>Према критеријумима</a:t>
            </a:r>
          </a:p>
          <a:p>
            <a:pPr marL="285750" indent="-285750">
              <a:buFontTx/>
              <a:buChar char="-"/>
            </a:pPr>
            <a:r>
              <a:rPr lang="sr-Cyrl-RS" sz="1600" b="1" dirty="0" smtClean="0">
                <a:solidFill>
                  <a:schemeClr val="tx1"/>
                </a:solidFill>
              </a:rPr>
              <a:t>Према нивоу инвестиција</a:t>
            </a:r>
            <a:endParaRPr lang="en-US" sz="1600" b="1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>
            <a:stCxn id="14" idx="3"/>
            <a:endCxn id="10" idx="1"/>
          </p:cNvCxnSpPr>
          <p:nvPr/>
        </p:nvCxnSpPr>
        <p:spPr>
          <a:xfrm flipV="1">
            <a:off x="1619672" y="2972469"/>
            <a:ext cx="1656184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4" idx="3"/>
            <a:endCxn id="13" idx="1"/>
          </p:cNvCxnSpPr>
          <p:nvPr/>
        </p:nvCxnSpPr>
        <p:spPr>
          <a:xfrm>
            <a:off x="1619672" y="4268613"/>
            <a:ext cx="1656184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251520" y="1294391"/>
            <a:ext cx="2448272" cy="21602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b="1" dirty="0" smtClean="0">
                <a:solidFill>
                  <a:schemeClr val="tx1"/>
                </a:solidFill>
              </a:rPr>
              <a:t>комплементарност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323528" y="6381328"/>
            <a:ext cx="8136904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6271999" y="6597352"/>
            <a:ext cx="177981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1400" b="1" dirty="0" smtClean="0">
                <a:solidFill>
                  <a:schemeClr val="tx1"/>
                </a:solidFill>
              </a:rPr>
              <a:t>2020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38933" y="6525344"/>
            <a:ext cx="177981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1400" b="1" dirty="0" smtClean="0">
                <a:solidFill>
                  <a:schemeClr val="tx1"/>
                </a:solidFill>
              </a:rPr>
              <a:t>2015</a:t>
            </a:r>
            <a:endParaRPr lang="en-US" sz="1400" b="1" dirty="0">
              <a:solidFill>
                <a:schemeClr val="tx1"/>
              </a:solidFill>
            </a:endParaRPr>
          </a:p>
        </p:txBody>
      </p:sp>
      <p:cxnSp>
        <p:nvCxnSpPr>
          <p:cNvPr id="52" name="Straight Arrow Connector 51"/>
          <p:cNvCxnSpPr>
            <a:stCxn id="10" idx="2"/>
          </p:cNvCxnSpPr>
          <p:nvPr/>
        </p:nvCxnSpPr>
        <p:spPr>
          <a:xfrm>
            <a:off x="3959932" y="3356992"/>
            <a:ext cx="0" cy="320853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10" idx="3"/>
            <a:endCxn id="12" idx="1"/>
          </p:cNvCxnSpPr>
          <p:nvPr/>
        </p:nvCxnSpPr>
        <p:spPr>
          <a:xfrm>
            <a:off x="4644008" y="2972469"/>
            <a:ext cx="2039657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3" idx="3"/>
            <a:endCxn id="12" idx="1"/>
          </p:cNvCxnSpPr>
          <p:nvPr/>
        </p:nvCxnSpPr>
        <p:spPr>
          <a:xfrm flipV="1">
            <a:off x="4644008" y="4268613"/>
            <a:ext cx="2039657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838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476672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Шта је </a:t>
            </a:r>
            <a:r>
              <a:rPr lang="ru-RU" sz="28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ИПАРД </a:t>
            </a:r>
            <a:r>
              <a:rPr lang="ru-RU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II ПРОГРАМ </a:t>
            </a:r>
            <a:br>
              <a:rPr lang="ru-RU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РЕПУБЛИКЕ СРБИЈЕ 2014 – 2020?</a:t>
            </a:r>
            <a:endParaRPr lang="en-US" sz="28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1043" y="1195630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Инструмент за претприступну помоћ у области руралног развоја за програмски период 2014. до 2020. године - достизање европских стандарда и подизање конкурентности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Документ који се акредитује (одобрава) од стране Директората за пољопривреду ЕУ (DG AGRI)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Дефинише мере за подршку руралном развоју у складу са актуелним регулативама ЕУ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Дефинише критеријуме и финансијске оквире подршке у складу са оквирима дефинисаним регулативама ЕУ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Акредитација представља тек један од услова за подршку руралном разоју из фондова ЕУ - остале структуре, промоција, подршка, финансирање, процедуре, техничка тела програма....</a:t>
            </a:r>
          </a:p>
        </p:txBody>
      </p:sp>
    </p:spTree>
    <p:extLst>
      <p:ext uri="{BB962C8B-B14F-4D97-AF65-F5344CB8AC3E}">
        <p14:creationId xmlns:p14="http://schemas.microsoft.com/office/powerpoint/2010/main" val="134993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marL="342900" indent="-342900" algn="ctr">
              <a:defRPr/>
            </a:pPr>
            <a:fld id="{431236AC-0DC3-4FA3-91EF-D48E3AA54AF1}" type="slidenum">
              <a:rPr lang="de-DE"/>
              <a:pPr marL="342900" indent="-342900" algn="ctr">
                <a:defRPr/>
              </a:pPr>
              <a:t>22</a:t>
            </a:fld>
            <a:endParaRPr lang="de-DE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250825" y="4437063"/>
            <a:ext cx="8642350" cy="1079500"/>
          </a:xfrm>
          <a:prstGeom prst="rect">
            <a:avLst/>
          </a:prstGeom>
          <a:solidFill>
            <a:srgbClr val="CCFF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RS" altLang="sr-Latn-RS" sz="1800">
              <a:latin typeface="Arial" charset="0"/>
            </a:endParaRPr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2411413" y="3284538"/>
            <a:ext cx="4392612" cy="1223962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RS" altLang="sr-Latn-RS" sz="1800">
              <a:latin typeface="Arial" charset="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116013" y="5734050"/>
            <a:ext cx="5111750" cy="360363"/>
          </a:xfrm>
          <a:prstGeom prst="rect">
            <a:avLst/>
          </a:prstGeom>
          <a:solidFill>
            <a:srgbClr val="339966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sr-Cyrl-RS" altLang="sr-Latn-RS" sz="1700" b="1" dirty="0" smtClean="0">
                <a:latin typeface="Arial" charset="0"/>
                <a:cs typeface="Arial" charset="0"/>
              </a:rPr>
              <a:t>ПРИМАОЦИ</a:t>
            </a:r>
            <a:endParaRPr lang="en-GB" altLang="sr-Latn-RS" sz="1700" b="1" dirty="0">
              <a:latin typeface="Arial" charset="0"/>
              <a:cs typeface="Arial" charset="0"/>
            </a:endParaRPr>
          </a:p>
        </p:txBody>
      </p:sp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6731001" y="5734050"/>
            <a:ext cx="2412999" cy="461665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  <a:scene3d>
            <a:camera prst="isometricOffAxis2Left"/>
            <a:lightRig rig="threePt" dir="t"/>
          </a:scene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sr-Cyrl-RS" sz="2400" b="1" dirty="0" smtClean="0">
                <a:solidFill>
                  <a:srgbClr val="FF0000"/>
                </a:solidFill>
              </a:rPr>
              <a:t>Техничка тела</a:t>
            </a:r>
            <a:endParaRPr lang="en-GB" sz="2400" b="1" dirty="0" smtClean="0">
              <a:solidFill>
                <a:srgbClr val="FF0000"/>
              </a:solidFill>
            </a:endParaRPr>
          </a:p>
        </p:txBody>
      </p:sp>
      <p:grpSp>
        <p:nvGrpSpPr>
          <p:cNvPr id="7175" name="Group 7"/>
          <p:cNvGrpSpPr>
            <a:grpSpLocks/>
          </p:cNvGrpSpPr>
          <p:nvPr/>
        </p:nvGrpSpPr>
        <p:grpSpPr bwMode="auto">
          <a:xfrm>
            <a:off x="3276600" y="4508500"/>
            <a:ext cx="2951163" cy="965200"/>
            <a:chOff x="1565" y="2614"/>
            <a:chExt cx="1859" cy="608"/>
          </a:xfrm>
        </p:grpSpPr>
        <p:sp>
          <p:nvSpPr>
            <p:cNvPr id="7224" name="Rectangle 8"/>
            <p:cNvSpPr>
              <a:spLocks noChangeArrowheads="1"/>
            </p:cNvSpPr>
            <p:nvPr/>
          </p:nvSpPr>
          <p:spPr bwMode="auto">
            <a:xfrm>
              <a:off x="1565" y="2614"/>
              <a:ext cx="1859" cy="544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sr-Latn-RS" altLang="sr-Latn-RS" sz="1800">
                <a:latin typeface="Arial" charset="0"/>
              </a:endParaRPr>
            </a:p>
          </p:txBody>
        </p:sp>
        <p:sp>
          <p:nvSpPr>
            <p:cNvPr id="7225" name="Text Box 9"/>
            <p:cNvSpPr txBox="1">
              <a:spLocks noChangeArrowheads="1"/>
            </p:cNvSpPr>
            <p:nvPr/>
          </p:nvSpPr>
          <p:spPr bwMode="auto">
            <a:xfrm>
              <a:off x="1973" y="2659"/>
              <a:ext cx="1134" cy="213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r-Cyrl-RS" altLang="sr-Latn-RS" sz="1600" dirty="0" smtClean="0">
                  <a:latin typeface="Arial" charset="0"/>
                  <a:cs typeface="Arial" charset="0"/>
                </a:rPr>
                <a:t>ИПАРД Агенција</a:t>
              </a:r>
              <a:endParaRPr lang="en-GB" altLang="sr-Latn-RS" sz="1600" dirty="0">
                <a:latin typeface="Arial" charset="0"/>
                <a:cs typeface="Arial" charset="0"/>
              </a:endParaRPr>
            </a:p>
          </p:txBody>
        </p:sp>
        <p:sp>
          <p:nvSpPr>
            <p:cNvPr id="7226" name="Text Box 10"/>
            <p:cNvSpPr txBox="1">
              <a:spLocks noChangeArrowheads="1"/>
            </p:cNvSpPr>
            <p:nvPr/>
          </p:nvSpPr>
          <p:spPr bwMode="auto">
            <a:xfrm>
              <a:off x="1610" y="2931"/>
              <a:ext cx="771" cy="291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r-Cyrl-RS" altLang="sr-Latn-RS" sz="1200" dirty="0" smtClean="0">
                  <a:latin typeface="Arial" charset="0"/>
                  <a:cs typeface="Arial" charset="0"/>
                </a:rPr>
                <a:t>Интерна ревизија</a:t>
              </a:r>
              <a:endParaRPr lang="en-GB" altLang="sr-Latn-RS" sz="1200" dirty="0">
                <a:latin typeface="Arial" charset="0"/>
                <a:cs typeface="Arial" charset="0"/>
              </a:endParaRPr>
            </a:p>
          </p:txBody>
        </p:sp>
        <p:sp>
          <p:nvSpPr>
            <p:cNvPr id="7227" name="Text Box 11"/>
            <p:cNvSpPr txBox="1">
              <a:spLocks noChangeArrowheads="1"/>
            </p:cNvSpPr>
            <p:nvPr/>
          </p:nvSpPr>
          <p:spPr bwMode="auto">
            <a:xfrm>
              <a:off x="2517" y="2931"/>
              <a:ext cx="862" cy="291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r-Cyrl-RS" altLang="sr-Latn-RS" sz="1200" dirty="0" smtClean="0">
                  <a:latin typeface="Arial" charset="0"/>
                  <a:cs typeface="Arial" charset="0"/>
                </a:rPr>
                <a:t>Регионалне канцеларије</a:t>
              </a:r>
              <a:endParaRPr lang="en-GB" altLang="sr-Latn-RS" sz="1200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7176" name="Text Box 12"/>
          <p:cNvSpPr txBox="1">
            <a:spLocks noChangeArrowheads="1"/>
          </p:cNvSpPr>
          <p:nvPr/>
        </p:nvSpPr>
        <p:spPr bwMode="auto">
          <a:xfrm>
            <a:off x="6732588" y="4724400"/>
            <a:ext cx="2087562" cy="360363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sr-Latn-RS" sz="1700" dirty="0" smtClean="0">
                <a:latin typeface="Arial" charset="0"/>
                <a:cs typeface="Arial" charset="0"/>
              </a:rPr>
              <a:t>Делегирана тела</a:t>
            </a:r>
            <a:endParaRPr lang="en-GB" altLang="sr-Latn-RS" sz="1700" dirty="0">
              <a:latin typeface="Arial" charset="0"/>
              <a:cs typeface="Arial" charset="0"/>
            </a:endParaRPr>
          </a:p>
        </p:txBody>
      </p:sp>
      <p:sp>
        <p:nvSpPr>
          <p:cNvPr id="7177" name="Rectangle 13"/>
          <p:cNvSpPr>
            <a:spLocks noChangeArrowheads="1"/>
          </p:cNvSpPr>
          <p:nvPr/>
        </p:nvSpPr>
        <p:spPr bwMode="auto">
          <a:xfrm>
            <a:off x="468313" y="4508500"/>
            <a:ext cx="2160587" cy="433388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RS" altLang="sr-Latn-RS" sz="1800">
              <a:latin typeface="Arial" charset="0"/>
            </a:endParaRPr>
          </a:p>
        </p:txBody>
      </p:sp>
      <p:sp>
        <p:nvSpPr>
          <p:cNvPr id="7178" name="Text Box 14"/>
          <p:cNvSpPr txBox="1">
            <a:spLocks noChangeArrowheads="1"/>
          </p:cNvSpPr>
          <p:nvPr/>
        </p:nvSpPr>
        <p:spPr bwMode="auto">
          <a:xfrm>
            <a:off x="468313" y="4508500"/>
            <a:ext cx="2232025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sr-Latn-RS" sz="1700" dirty="0" smtClean="0">
                <a:latin typeface="Arial" charset="0"/>
                <a:cs typeface="Arial" charset="0"/>
              </a:rPr>
              <a:t>Управљачко тело</a:t>
            </a:r>
            <a:endParaRPr lang="en-GB" altLang="sr-Latn-RS" sz="1700" dirty="0">
              <a:latin typeface="Arial" charset="0"/>
              <a:cs typeface="Arial" charset="0"/>
            </a:endParaRPr>
          </a:p>
        </p:txBody>
      </p:sp>
      <p:sp>
        <p:nvSpPr>
          <p:cNvPr id="7179" name="Rectangle 15"/>
          <p:cNvSpPr>
            <a:spLocks noChangeArrowheads="1"/>
          </p:cNvSpPr>
          <p:nvPr/>
        </p:nvSpPr>
        <p:spPr bwMode="auto">
          <a:xfrm>
            <a:off x="3275013" y="3429000"/>
            <a:ext cx="2952750" cy="863600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RS" altLang="sr-Latn-RS" sz="1800">
              <a:latin typeface="Arial" charset="0"/>
            </a:endParaRPr>
          </a:p>
        </p:txBody>
      </p:sp>
      <p:sp>
        <p:nvSpPr>
          <p:cNvPr id="7180" name="Text Box 16"/>
          <p:cNvSpPr txBox="1">
            <a:spLocks noChangeArrowheads="1"/>
          </p:cNvSpPr>
          <p:nvPr/>
        </p:nvSpPr>
        <p:spPr bwMode="auto">
          <a:xfrm>
            <a:off x="3203575" y="3500438"/>
            <a:ext cx="3168650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sr-Latn-RS" sz="1700" dirty="0" smtClean="0">
                <a:latin typeface="Arial" charset="0"/>
                <a:cs typeface="Arial" charset="0"/>
              </a:rPr>
              <a:t>НСО</a:t>
            </a:r>
            <a:endParaRPr lang="en-GB" altLang="sr-Latn-RS" sz="1700" dirty="0">
              <a:latin typeface="Arial" charset="0"/>
              <a:cs typeface="Arial" charset="0"/>
            </a:endParaRPr>
          </a:p>
        </p:txBody>
      </p:sp>
      <p:sp>
        <p:nvSpPr>
          <p:cNvPr id="7181" name="Text Box 17"/>
          <p:cNvSpPr txBox="1">
            <a:spLocks noChangeArrowheads="1"/>
          </p:cNvSpPr>
          <p:nvPr/>
        </p:nvSpPr>
        <p:spPr bwMode="auto">
          <a:xfrm>
            <a:off x="3348038" y="3933825"/>
            <a:ext cx="1655762" cy="276999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sr-Latn-RS" sz="1200" dirty="0" smtClean="0">
                <a:latin typeface="Arial" charset="0"/>
                <a:cs typeface="Arial" charset="0"/>
              </a:rPr>
              <a:t>Национални фонд</a:t>
            </a:r>
            <a:endParaRPr lang="en-GB" altLang="sr-Latn-RS" sz="1200" dirty="0">
              <a:latin typeface="Arial" charset="0"/>
              <a:cs typeface="Arial" charset="0"/>
            </a:endParaRPr>
          </a:p>
        </p:txBody>
      </p:sp>
      <p:sp>
        <p:nvSpPr>
          <p:cNvPr id="7182" name="Line 18"/>
          <p:cNvSpPr>
            <a:spLocks noChangeShapeType="1"/>
          </p:cNvSpPr>
          <p:nvPr/>
        </p:nvSpPr>
        <p:spPr bwMode="auto">
          <a:xfrm>
            <a:off x="3275013" y="3933825"/>
            <a:ext cx="2952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83" name="Text Box 19"/>
          <p:cNvSpPr txBox="1">
            <a:spLocks noChangeArrowheads="1"/>
          </p:cNvSpPr>
          <p:nvPr/>
        </p:nvSpPr>
        <p:spPr bwMode="auto">
          <a:xfrm>
            <a:off x="684213" y="3357563"/>
            <a:ext cx="1368425" cy="877163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sr-Latn-RS" sz="1700" dirty="0" smtClean="0">
                <a:latin typeface="Arial" charset="0"/>
                <a:cs typeface="Arial" charset="0"/>
              </a:rPr>
              <a:t>ИПАРД Одбор за праћење</a:t>
            </a:r>
            <a:endParaRPr lang="en-GB" altLang="sr-Latn-RS" sz="1700" dirty="0">
              <a:latin typeface="Arial" charset="0"/>
              <a:cs typeface="Arial" charset="0"/>
            </a:endParaRPr>
          </a:p>
        </p:txBody>
      </p:sp>
      <p:sp>
        <p:nvSpPr>
          <p:cNvPr id="7184" name="Text Box 20"/>
          <p:cNvSpPr txBox="1">
            <a:spLocks noChangeArrowheads="1"/>
          </p:cNvSpPr>
          <p:nvPr/>
        </p:nvSpPr>
        <p:spPr bwMode="auto">
          <a:xfrm>
            <a:off x="611188" y="2205038"/>
            <a:ext cx="1368425" cy="615553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sr-Latn-RS" sz="1700" dirty="0" smtClean="0">
                <a:latin typeface="Arial" charset="0"/>
                <a:cs typeface="Arial" charset="0"/>
              </a:rPr>
              <a:t>ИПА Одбор за праћење</a:t>
            </a:r>
            <a:endParaRPr lang="en-GB" altLang="sr-Latn-RS" sz="1700" dirty="0">
              <a:latin typeface="Arial" charset="0"/>
              <a:cs typeface="Arial" charset="0"/>
            </a:endParaRPr>
          </a:p>
        </p:txBody>
      </p:sp>
      <p:sp>
        <p:nvSpPr>
          <p:cNvPr id="7185" name="Text Box 21"/>
          <p:cNvSpPr txBox="1">
            <a:spLocks noChangeArrowheads="1"/>
          </p:cNvSpPr>
          <p:nvPr/>
        </p:nvSpPr>
        <p:spPr bwMode="auto">
          <a:xfrm>
            <a:off x="395288" y="1268413"/>
            <a:ext cx="3600450" cy="360362"/>
          </a:xfrm>
          <a:prstGeom prst="rect">
            <a:avLst/>
          </a:prstGeom>
          <a:solidFill>
            <a:srgbClr val="E6943A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sr-Latn-RS" sz="1700" b="1" dirty="0" smtClean="0">
                <a:latin typeface="Arial" charset="0"/>
                <a:cs typeface="Arial" charset="0"/>
              </a:rPr>
              <a:t>ЕВРОПСКА КОМИСИЈА</a:t>
            </a:r>
            <a:endParaRPr lang="en-GB" altLang="sr-Latn-RS" sz="1700" b="1" dirty="0">
              <a:latin typeface="Arial" charset="0"/>
              <a:cs typeface="Arial" charset="0"/>
            </a:endParaRPr>
          </a:p>
        </p:txBody>
      </p:sp>
      <p:sp>
        <p:nvSpPr>
          <p:cNvPr id="7186" name="Text Box 22"/>
          <p:cNvSpPr txBox="1">
            <a:spLocks noChangeArrowheads="1"/>
          </p:cNvSpPr>
          <p:nvPr/>
        </p:nvSpPr>
        <p:spPr bwMode="auto">
          <a:xfrm>
            <a:off x="4716463" y="1412875"/>
            <a:ext cx="1655762" cy="1138773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sr-Latn-RS" sz="1700" dirty="0" smtClean="0">
                <a:latin typeface="Arial" charset="0"/>
                <a:cs typeface="Arial" charset="0"/>
              </a:rPr>
              <a:t>Национални службеник за одобравање (НСО)</a:t>
            </a:r>
            <a:endParaRPr lang="en-GB" altLang="sr-Latn-RS" sz="1700" dirty="0">
              <a:latin typeface="Arial" charset="0"/>
              <a:cs typeface="Arial" charset="0"/>
            </a:endParaRPr>
          </a:p>
        </p:txBody>
      </p:sp>
      <p:sp>
        <p:nvSpPr>
          <p:cNvPr id="7187" name="Text Box 23"/>
          <p:cNvSpPr txBox="1">
            <a:spLocks noChangeArrowheads="1"/>
          </p:cNvSpPr>
          <p:nvPr/>
        </p:nvSpPr>
        <p:spPr bwMode="auto">
          <a:xfrm>
            <a:off x="2268538" y="2205038"/>
            <a:ext cx="1511374" cy="877163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sr-Latn-RS" sz="1700" dirty="0" smtClean="0">
                <a:latin typeface="Arial" charset="0"/>
                <a:cs typeface="Arial" charset="0"/>
              </a:rPr>
              <a:t>Национални ИПА координатор</a:t>
            </a:r>
            <a:endParaRPr lang="en-GB" altLang="sr-Latn-RS" sz="1700" dirty="0">
              <a:latin typeface="Arial" charset="0"/>
              <a:cs typeface="Arial" charset="0"/>
            </a:endParaRPr>
          </a:p>
        </p:txBody>
      </p:sp>
      <p:sp>
        <p:nvSpPr>
          <p:cNvPr id="7188" name="Text Box 24"/>
          <p:cNvSpPr txBox="1">
            <a:spLocks noChangeArrowheads="1"/>
          </p:cNvSpPr>
          <p:nvPr/>
        </p:nvSpPr>
        <p:spPr bwMode="auto">
          <a:xfrm>
            <a:off x="7092950" y="1268413"/>
            <a:ext cx="1366838" cy="615553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sr-Latn-RS" sz="1700" dirty="0" smtClean="0">
                <a:latin typeface="Arial" charset="0"/>
                <a:cs typeface="Arial" charset="0"/>
              </a:rPr>
              <a:t>Државна ревизија</a:t>
            </a:r>
            <a:endParaRPr lang="en-GB" altLang="sr-Latn-RS" sz="1700" dirty="0">
              <a:latin typeface="Arial" charset="0"/>
              <a:cs typeface="Arial" charset="0"/>
            </a:endParaRPr>
          </a:p>
        </p:txBody>
      </p:sp>
      <p:sp>
        <p:nvSpPr>
          <p:cNvPr id="7189" name="Line 25"/>
          <p:cNvSpPr>
            <a:spLocks noChangeShapeType="1"/>
          </p:cNvSpPr>
          <p:nvPr/>
        </p:nvSpPr>
        <p:spPr bwMode="auto">
          <a:xfrm flipH="1">
            <a:off x="6300788" y="5157788"/>
            <a:ext cx="1366837" cy="576262"/>
          </a:xfrm>
          <a:prstGeom prst="line">
            <a:avLst/>
          </a:prstGeom>
          <a:noFill/>
          <a:ln w="44450">
            <a:solidFill>
              <a:srgbClr val="9A001D"/>
            </a:solidFill>
            <a:prstDash val="sysDot"/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90" name="Line 26"/>
          <p:cNvSpPr>
            <a:spLocks noChangeShapeType="1"/>
          </p:cNvSpPr>
          <p:nvPr/>
        </p:nvSpPr>
        <p:spPr bwMode="auto">
          <a:xfrm flipH="1" flipV="1">
            <a:off x="6300788" y="4941888"/>
            <a:ext cx="431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91" name="Line 27"/>
          <p:cNvSpPr>
            <a:spLocks noChangeShapeType="1"/>
          </p:cNvSpPr>
          <p:nvPr/>
        </p:nvSpPr>
        <p:spPr bwMode="auto">
          <a:xfrm flipV="1">
            <a:off x="4284663" y="5373688"/>
            <a:ext cx="0" cy="3603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92" name="Line 28"/>
          <p:cNvSpPr>
            <a:spLocks noChangeShapeType="1"/>
          </p:cNvSpPr>
          <p:nvPr/>
        </p:nvSpPr>
        <p:spPr bwMode="auto">
          <a:xfrm>
            <a:off x="2627313" y="4724400"/>
            <a:ext cx="649287" cy="2174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93" name="Line 29"/>
          <p:cNvSpPr>
            <a:spLocks noChangeShapeType="1"/>
          </p:cNvSpPr>
          <p:nvPr/>
        </p:nvSpPr>
        <p:spPr bwMode="auto">
          <a:xfrm flipV="1">
            <a:off x="1403350" y="4221163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94" name="Line 30"/>
          <p:cNvSpPr>
            <a:spLocks noChangeShapeType="1"/>
          </p:cNvSpPr>
          <p:nvPr/>
        </p:nvSpPr>
        <p:spPr bwMode="auto">
          <a:xfrm flipV="1">
            <a:off x="1403350" y="3068638"/>
            <a:ext cx="0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95" name="Line 31"/>
          <p:cNvSpPr>
            <a:spLocks noChangeShapeType="1"/>
          </p:cNvSpPr>
          <p:nvPr/>
        </p:nvSpPr>
        <p:spPr bwMode="auto">
          <a:xfrm>
            <a:off x="1979613" y="2636838"/>
            <a:ext cx="2873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96" name="Line 32"/>
          <p:cNvSpPr>
            <a:spLocks noChangeShapeType="1"/>
          </p:cNvSpPr>
          <p:nvPr/>
        </p:nvSpPr>
        <p:spPr bwMode="auto">
          <a:xfrm flipV="1">
            <a:off x="1403350" y="1628775"/>
            <a:ext cx="0" cy="5762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97" name="Line 33"/>
          <p:cNvSpPr>
            <a:spLocks noChangeShapeType="1"/>
          </p:cNvSpPr>
          <p:nvPr/>
        </p:nvSpPr>
        <p:spPr bwMode="auto">
          <a:xfrm flipV="1">
            <a:off x="2916238" y="1628775"/>
            <a:ext cx="0" cy="5762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98" name="Line 34"/>
          <p:cNvSpPr>
            <a:spLocks noChangeShapeType="1"/>
          </p:cNvSpPr>
          <p:nvPr/>
        </p:nvSpPr>
        <p:spPr bwMode="auto">
          <a:xfrm flipV="1">
            <a:off x="3924300" y="1628775"/>
            <a:ext cx="0" cy="18018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99" name="Line 35"/>
          <p:cNvSpPr>
            <a:spLocks noChangeShapeType="1"/>
          </p:cNvSpPr>
          <p:nvPr/>
        </p:nvSpPr>
        <p:spPr bwMode="auto">
          <a:xfrm flipV="1">
            <a:off x="5508625" y="2554013"/>
            <a:ext cx="25072" cy="73052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7200" name="Line 36"/>
          <p:cNvSpPr>
            <a:spLocks noChangeShapeType="1"/>
          </p:cNvSpPr>
          <p:nvPr/>
        </p:nvSpPr>
        <p:spPr bwMode="auto">
          <a:xfrm flipV="1">
            <a:off x="4643438" y="4292600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01" name="Line 37"/>
          <p:cNvSpPr>
            <a:spLocks noChangeShapeType="1"/>
          </p:cNvSpPr>
          <p:nvPr/>
        </p:nvSpPr>
        <p:spPr bwMode="auto">
          <a:xfrm flipH="1" flipV="1">
            <a:off x="6227763" y="1628775"/>
            <a:ext cx="863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02" name="Line 38"/>
          <p:cNvSpPr>
            <a:spLocks noChangeShapeType="1"/>
          </p:cNvSpPr>
          <p:nvPr/>
        </p:nvSpPr>
        <p:spPr bwMode="auto">
          <a:xfrm flipH="1">
            <a:off x="5415347" y="5359127"/>
            <a:ext cx="0" cy="358775"/>
          </a:xfrm>
          <a:prstGeom prst="line">
            <a:avLst/>
          </a:prstGeom>
          <a:noFill/>
          <a:ln w="44450">
            <a:solidFill>
              <a:srgbClr val="9A001D"/>
            </a:solidFill>
            <a:prstDash val="sysDot"/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03" name="Line 39"/>
          <p:cNvSpPr>
            <a:spLocks noChangeShapeType="1"/>
          </p:cNvSpPr>
          <p:nvPr/>
        </p:nvSpPr>
        <p:spPr bwMode="auto">
          <a:xfrm flipH="1">
            <a:off x="6227763" y="5876925"/>
            <a:ext cx="504825" cy="0"/>
          </a:xfrm>
          <a:prstGeom prst="line">
            <a:avLst/>
          </a:prstGeom>
          <a:noFill/>
          <a:ln w="44450">
            <a:solidFill>
              <a:srgbClr val="9A001D"/>
            </a:solidFill>
            <a:prstDash val="sysDot"/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04" name="Line 40"/>
          <p:cNvSpPr>
            <a:spLocks noChangeShapeType="1"/>
          </p:cNvSpPr>
          <p:nvPr/>
        </p:nvSpPr>
        <p:spPr bwMode="auto">
          <a:xfrm flipH="1">
            <a:off x="6588125" y="2060575"/>
            <a:ext cx="792163" cy="1009650"/>
          </a:xfrm>
          <a:prstGeom prst="line">
            <a:avLst/>
          </a:prstGeom>
          <a:noFill/>
          <a:ln w="44450">
            <a:solidFill>
              <a:srgbClr val="9A001D"/>
            </a:solidFill>
            <a:prstDash val="sysDot"/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05" name="Line 41"/>
          <p:cNvSpPr>
            <a:spLocks noChangeShapeType="1"/>
          </p:cNvSpPr>
          <p:nvPr/>
        </p:nvSpPr>
        <p:spPr bwMode="auto">
          <a:xfrm>
            <a:off x="2411413" y="3284538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06" name="Line 42"/>
          <p:cNvSpPr>
            <a:spLocks noChangeShapeType="1"/>
          </p:cNvSpPr>
          <p:nvPr/>
        </p:nvSpPr>
        <p:spPr bwMode="auto">
          <a:xfrm>
            <a:off x="2411413" y="3284538"/>
            <a:ext cx="43926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07" name="Line 43"/>
          <p:cNvSpPr>
            <a:spLocks noChangeShapeType="1"/>
          </p:cNvSpPr>
          <p:nvPr/>
        </p:nvSpPr>
        <p:spPr bwMode="auto">
          <a:xfrm>
            <a:off x="6804025" y="3284538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08" name="Line 44"/>
          <p:cNvSpPr>
            <a:spLocks noChangeShapeType="1"/>
          </p:cNvSpPr>
          <p:nvPr/>
        </p:nvSpPr>
        <p:spPr bwMode="auto">
          <a:xfrm>
            <a:off x="7164388" y="3644900"/>
            <a:ext cx="360362" cy="0"/>
          </a:xfrm>
          <a:prstGeom prst="line">
            <a:avLst/>
          </a:prstGeom>
          <a:noFill/>
          <a:ln w="44450">
            <a:solidFill>
              <a:srgbClr val="9A001D"/>
            </a:solidFill>
            <a:prstDash val="sysDot"/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09" name="Line 45"/>
          <p:cNvSpPr>
            <a:spLocks noChangeShapeType="1"/>
          </p:cNvSpPr>
          <p:nvPr/>
        </p:nvSpPr>
        <p:spPr bwMode="auto">
          <a:xfrm flipV="1">
            <a:off x="7164388" y="3357563"/>
            <a:ext cx="360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10" name="Text Box 46"/>
          <p:cNvSpPr txBox="1">
            <a:spLocks noChangeArrowheads="1"/>
          </p:cNvSpPr>
          <p:nvPr/>
        </p:nvSpPr>
        <p:spPr bwMode="auto">
          <a:xfrm>
            <a:off x="7524750" y="3213100"/>
            <a:ext cx="11509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sr-Latn-RS" sz="1200" dirty="0" smtClean="0">
                <a:latin typeface="Arial" charset="0"/>
                <a:cs typeface="Arial" charset="0"/>
              </a:rPr>
              <a:t>извештавање</a:t>
            </a:r>
            <a:endParaRPr lang="en-GB" altLang="sr-Latn-RS" sz="1200" dirty="0">
              <a:latin typeface="Arial" charset="0"/>
              <a:cs typeface="Arial" charset="0"/>
            </a:endParaRPr>
          </a:p>
        </p:txBody>
      </p:sp>
      <p:sp>
        <p:nvSpPr>
          <p:cNvPr id="7211" name="Text Box 47"/>
          <p:cNvSpPr txBox="1">
            <a:spLocks noChangeArrowheads="1"/>
          </p:cNvSpPr>
          <p:nvPr/>
        </p:nvSpPr>
        <p:spPr bwMode="auto">
          <a:xfrm>
            <a:off x="7524750" y="3500438"/>
            <a:ext cx="16192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sr-Latn-RS" sz="1200" dirty="0" smtClean="0">
                <a:latin typeface="Arial" charset="0"/>
                <a:cs typeface="Arial" charset="0"/>
              </a:rPr>
              <a:t>ревизија, контрола</a:t>
            </a:r>
            <a:endParaRPr lang="en-GB" altLang="sr-Latn-RS" sz="1200" dirty="0">
              <a:latin typeface="Arial" charset="0"/>
              <a:cs typeface="Arial" charset="0"/>
            </a:endParaRPr>
          </a:p>
        </p:txBody>
      </p:sp>
      <p:sp>
        <p:nvSpPr>
          <p:cNvPr id="7212" name="Line 48"/>
          <p:cNvSpPr>
            <a:spLocks noChangeShapeType="1"/>
          </p:cNvSpPr>
          <p:nvPr/>
        </p:nvSpPr>
        <p:spPr bwMode="auto">
          <a:xfrm>
            <a:off x="3995738" y="1628775"/>
            <a:ext cx="7207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13" name="Rectangle 49"/>
          <p:cNvSpPr>
            <a:spLocks noChangeArrowheads="1"/>
          </p:cNvSpPr>
          <p:nvPr/>
        </p:nvSpPr>
        <p:spPr bwMode="auto">
          <a:xfrm>
            <a:off x="7164388" y="3860800"/>
            <a:ext cx="288925" cy="73025"/>
          </a:xfrm>
          <a:prstGeom prst="rect">
            <a:avLst/>
          </a:prstGeom>
          <a:solidFill>
            <a:srgbClr val="CCFF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RS" altLang="sr-Latn-RS" sz="1800">
              <a:latin typeface="Arial" charset="0"/>
            </a:endParaRPr>
          </a:p>
        </p:txBody>
      </p:sp>
      <p:sp>
        <p:nvSpPr>
          <p:cNvPr id="7214" name="Text Box 50"/>
          <p:cNvSpPr txBox="1">
            <a:spLocks noChangeArrowheads="1"/>
          </p:cNvSpPr>
          <p:nvPr/>
        </p:nvSpPr>
        <p:spPr bwMode="auto">
          <a:xfrm>
            <a:off x="7524750" y="3716338"/>
            <a:ext cx="14763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sr-Latn-RS" sz="1200" dirty="0">
                <a:latin typeface="Arial" charset="0"/>
                <a:cs typeface="Arial" charset="0"/>
              </a:rPr>
              <a:t>у</a:t>
            </a:r>
            <a:r>
              <a:rPr lang="sr-Cyrl-RS" altLang="sr-Latn-RS" sz="1200" dirty="0" smtClean="0">
                <a:latin typeface="Arial" charset="0"/>
                <a:cs typeface="Arial" charset="0"/>
              </a:rPr>
              <a:t>прављање и систем контроле </a:t>
            </a:r>
            <a:r>
              <a:rPr lang="en-GB" altLang="sr-Latn-RS" sz="1200" dirty="0" smtClean="0">
                <a:latin typeface="Arial" charset="0"/>
                <a:cs typeface="Arial" charset="0"/>
              </a:rPr>
              <a:t>(</a:t>
            </a:r>
            <a:r>
              <a:rPr lang="en-GB" altLang="sr-Latn-RS" sz="1200" i="1" dirty="0" smtClean="0">
                <a:latin typeface="Arial" charset="0"/>
                <a:cs typeface="Arial" charset="0"/>
              </a:rPr>
              <a:t>MCS</a:t>
            </a:r>
            <a:r>
              <a:rPr lang="en-GB" altLang="sr-Latn-RS" sz="1200" dirty="0"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7215" name="Line 51"/>
          <p:cNvSpPr>
            <a:spLocks noChangeShapeType="1"/>
          </p:cNvSpPr>
          <p:nvPr/>
        </p:nvSpPr>
        <p:spPr bwMode="auto">
          <a:xfrm flipH="1">
            <a:off x="3995738" y="1341438"/>
            <a:ext cx="30972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16" name="Text Box 52"/>
          <p:cNvSpPr txBox="1">
            <a:spLocks noChangeArrowheads="1"/>
          </p:cNvSpPr>
          <p:nvPr/>
        </p:nvSpPr>
        <p:spPr bwMode="auto">
          <a:xfrm>
            <a:off x="539750" y="5084763"/>
            <a:ext cx="2087563" cy="360362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sr-Latn-RS" sz="1700" dirty="0" smtClean="0">
                <a:latin typeface="Arial" charset="0"/>
                <a:cs typeface="Arial" charset="0"/>
              </a:rPr>
              <a:t>Делегирана тела</a:t>
            </a:r>
            <a:endParaRPr lang="en-GB" altLang="sr-Latn-RS" sz="1700" dirty="0">
              <a:latin typeface="Arial" charset="0"/>
              <a:cs typeface="Arial" charset="0"/>
            </a:endParaRPr>
          </a:p>
        </p:txBody>
      </p:sp>
      <p:sp>
        <p:nvSpPr>
          <p:cNvPr id="7217" name="Rectangle 53"/>
          <p:cNvSpPr>
            <a:spLocks noChangeArrowheads="1"/>
          </p:cNvSpPr>
          <p:nvPr/>
        </p:nvSpPr>
        <p:spPr bwMode="auto">
          <a:xfrm>
            <a:off x="4870934" y="3983201"/>
            <a:ext cx="1345240" cy="261610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sr-Latn-RS" sz="1100" dirty="0" smtClean="0">
                <a:latin typeface="Arial" charset="0"/>
              </a:rPr>
              <a:t>Интерна ревизија</a:t>
            </a:r>
            <a:endParaRPr lang="en-GB" altLang="sr-Latn-RS" sz="1100" dirty="0">
              <a:latin typeface="Arial" charset="0"/>
            </a:endParaRPr>
          </a:p>
        </p:txBody>
      </p:sp>
      <p:sp>
        <p:nvSpPr>
          <p:cNvPr id="7218" name="Line 54"/>
          <p:cNvSpPr>
            <a:spLocks noChangeShapeType="1"/>
          </p:cNvSpPr>
          <p:nvPr/>
        </p:nvSpPr>
        <p:spPr bwMode="auto">
          <a:xfrm flipH="1" flipV="1">
            <a:off x="6300788" y="3933825"/>
            <a:ext cx="431800" cy="1008063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19" name="Line 55"/>
          <p:cNvSpPr>
            <a:spLocks noChangeShapeType="1"/>
          </p:cNvSpPr>
          <p:nvPr/>
        </p:nvSpPr>
        <p:spPr bwMode="auto">
          <a:xfrm flipV="1">
            <a:off x="1547813" y="4941888"/>
            <a:ext cx="0" cy="1428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20" name="Line 56"/>
          <p:cNvSpPr>
            <a:spLocks noChangeShapeType="1"/>
          </p:cNvSpPr>
          <p:nvPr/>
        </p:nvSpPr>
        <p:spPr bwMode="auto">
          <a:xfrm flipV="1">
            <a:off x="2700338" y="3933825"/>
            <a:ext cx="503237" cy="7191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21" name="Line 57"/>
          <p:cNvSpPr>
            <a:spLocks noChangeShapeType="1"/>
          </p:cNvSpPr>
          <p:nvPr/>
        </p:nvSpPr>
        <p:spPr bwMode="auto">
          <a:xfrm>
            <a:off x="6300788" y="5013325"/>
            <a:ext cx="1366837" cy="647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22" name="Line 58"/>
          <p:cNvSpPr>
            <a:spLocks noChangeShapeType="1"/>
          </p:cNvSpPr>
          <p:nvPr/>
        </p:nvSpPr>
        <p:spPr bwMode="auto">
          <a:xfrm flipV="1">
            <a:off x="539750" y="1628775"/>
            <a:ext cx="0" cy="2879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71" name="Rectangle 60"/>
          <p:cNvSpPr>
            <a:spLocks noChangeArrowheads="1"/>
          </p:cNvSpPr>
          <p:nvPr/>
        </p:nvSpPr>
        <p:spPr bwMode="auto">
          <a:xfrm>
            <a:off x="3024188" y="476672"/>
            <a:ext cx="2843212" cy="57308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r-Cyrl-RS" altLang="sr-Latn-RS" sz="2000" b="1" dirty="0" smtClean="0">
                <a:solidFill>
                  <a:schemeClr val="bg1"/>
                </a:solidFill>
                <a:latin typeface="Helvetica" pitchFamily="34" charset="0"/>
              </a:rPr>
              <a:t>ИПАРД Струкутра</a:t>
            </a:r>
            <a:endParaRPr lang="en-GB" altLang="sr-Latn-RS" sz="2000" b="1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23528" y="6597352"/>
            <a:ext cx="177981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00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620688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36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Потенцијалне препреке</a:t>
            </a:r>
            <a:endParaRPr lang="en-US" sz="36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59632" y="1556792"/>
            <a:ext cx="705678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sr-Cyrl-R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Администрација</a:t>
            </a:r>
          </a:p>
          <a:p>
            <a:endParaRPr lang="sr-Cyrl-R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sr-Cyrl-R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Национални и стандарди ЕУ</a:t>
            </a:r>
          </a:p>
          <a:p>
            <a:endParaRPr lang="sr-Cyrl-R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sr-Cyrl-R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Предфинансирање</a:t>
            </a:r>
          </a:p>
          <a:p>
            <a:endParaRPr lang="sr-Cyrl-R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sr-Cyrl-R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Пренос знања</a:t>
            </a:r>
          </a:p>
          <a:p>
            <a:endParaRPr lang="sr-Cyrl-RS" dirty="0"/>
          </a:p>
          <a:p>
            <a:endParaRPr lang="sr-Cyrl-RS" dirty="0" smtClean="0"/>
          </a:p>
          <a:p>
            <a:endParaRPr lang="sr-Cyrl-RS" dirty="0"/>
          </a:p>
          <a:p>
            <a:endParaRPr lang="sr-Cyrl-RS" dirty="0" smtClean="0"/>
          </a:p>
          <a:p>
            <a:endParaRPr lang="sr-Cyrl-RS" dirty="0"/>
          </a:p>
          <a:p>
            <a:endParaRPr lang="sr-Cyrl-RS" dirty="0" smtClean="0"/>
          </a:p>
          <a:p>
            <a:endParaRPr lang="sr-Cyrl-RS" dirty="0"/>
          </a:p>
          <a:p>
            <a:endParaRPr lang="sr-Cyrl-RS" dirty="0" smtClean="0"/>
          </a:p>
          <a:p>
            <a:endParaRPr lang="sr-Cyrl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71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43608" y="836712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r-Cyrl-CS" sz="36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Мере ИПАРД </a:t>
            </a:r>
            <a:r>
              <a:rPr lang="sr-Latn-RS" sz="36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II </a:t>
            </a:r>
            <a:r>
              <a:rPr lang="sr-Cyrl-CS" sz="36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програма</a:t>
            </a:r>
            <a:endParaRPr lang="en-GB" sz="36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33230" y="1556792"/>
            <a:ext cx="7776864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Прва фаза: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физичку имовину пољопривредних газдинстава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прераду и маркетинг пољопривредних производа и производа рибарства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Диверзификација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пољопривредних газдинстава и развој пословања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Техничка помоћ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Друга фаза: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Спровођење локалних стратегија руралног развоја – LEADER приступ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Агро-еколошко- климатске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мере и мера органске производње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2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1036186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en-US" sz="24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Мера  </a:t>
            </a:r>
            <a:r>
              <a:rPr lang="ru-RU" altLang="en-U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„Инвестиције у физичку имовину  пољопривредних газдинстава</a:t>
            </a:r>
            <a:r>
              <a:rPr lang="ru-RU" altLang="en-US" sz="20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</a:t>
            </a:r>
            <a:endParaRPr lang="en-US" sz="20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71600" y="2840742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r-Cyrl-C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СПЕЦИФИЧНИ КРИТЕРИЈУМИ ПРИХВАТЉИВОСТИ ПО СЕКТОРИМА</a:t>
            </a:r>
          </a:p>
        </p:txBody>
      </p:sp>
    </p:spTree>
    <p:extLst>
      <p:ext uri="{BB962C8B-B14F-4D97-AF65-F5344CB8AC3E}">
        <p14:creationId xmlns:p14="http://schemas.microsoft.com/office/powerpoint/2010/main" val="401164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620688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r-Cyrl-C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Производња млека </a:t>
            </a:r>
          </a:p>
        </p:txBody>
      </p:sp>
      <p:sp>
        <p:nvSpPr>
          <p:cNvPr id="3" name="Rectangle 2"/>
          <p:cNvSpPr/>
          <p:nvPr/>
        </p:nvSpPr>
        <p:spPr>
          <a:xfrm>
            <a:off x="422582" y="1156142"/>
            <a:ext cx="81818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Пољопривредна газдинства са 20 до 300 крава: </a:t>
            </a:r>
          </a:p>
        </p:txBody>
      </p:sp>
      <p:sp>
        <p:nvSpPr>
          <p:cNvPr id="4" name="Rectangle 3"/>
          <p:cNvSpPr/>
          <p:nvPr/>
        </p:nvSpPr>
        <p:spPr>
          <a:xfrm>
            <a:off x="312524" y="1605667"/>
            <a:ext cx="82538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Пољопривредна газдинства са 20 до 300 крава: </a:t>
            </a:r>
          </a:p>
        </p:txBody>
      </p:sp>
      <p:sp>
        <p:nvSpPr>
          <p:cNvPr id="5" name="Rectangle 4"/>
          <p:cNvSpPr/>
          <p:nvPr/>
        </p:nvSpPr>
        <p:spPr>
          <a:xfrm>
            <a:off x="291965" y="1956327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изградњу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/ реконструкцију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/ или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опрему 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 пољопривредну механизацију (укључујући тракторе до 100 kW) и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опрему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производњу енергије из обновљивих извора на газдинству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383166" y="3826400"/>
            <a:ext cx="8260698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Пољопривредна газдинства са преко 300 крава: 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Изградња/реконструкција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капацитета за складиштење стајњака и/или набавка специфичне опреме и механизације за манипулацију и коришћење стајњака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производњу енергије из обновљивих извора на газдинству. 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15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332656"/>
            <a:ext cx="7776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r-Cyrl-RS" sz="32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Производња меса 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1053897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Пољопривредна газдинства са 20 до 1.000 говеда/150 до 1.000 оваца или коза/ 100 до 10.000 свиња/ 4.000 до 50.000 бројлера</a:t>
            </a:r>
          </a:p>
        </p:txBody>
      </p:sp>
      <p:sp>
        <p:nvSpPr>
          <p:cNvPr id="5" name="Rectangle 4"/>
          <p:cNvSpPr/>
          <p:nvPr/>
        </p:nvSpPr>
        <p:spPr>
          <a:xfrm>
            <a:off x="443769" y="1761783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0" indent="-2880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изградњу/реконструкцију и/или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опрему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20000" indent="-2880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Улагање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 опрему и механизацију (укључујући тракторе до 100 kW)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720000" indent="-2880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производњу енергије из обновљивих извора на газдинству. </a:t>
            </a:r>
          </a:p>
        </p:txBody>
      </p:sp>
      <p:sp>
        <p:nvSpPr>
          <p:cNvPr id="7" name="Rectangle 6"/>
          <p:cNvSpPr/>
          <p:nvPr/>
        </p:nvSpPr>
        <p:spPr>
          <a:xfrm>
            <a:off x="467545" y="3616568"/>
            <a:ext cx="84969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Пољопривредна газдинства са преко 1.000 говеда, оваца или коза/ преко 10.000 свиња/ преко 50.000 бројлера по турнусу</a:t>
            </a:r>
          </a:p>
        </p:txBody>
      </p:sp>
      <p:sp>
        <p:nvSpPr>
          <p:cNvPr id="9" name="Rectangle 8"/>
          <p:cNvSpPr/>
          <p:nvPr/>
        </p:nvSpPr>
        <p:spPr>
          <a:xfrm>
            <a:off x="854164" y="4534088"/>
            <a:ext cx="808655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Изградња/реконструкција капацитета за складиштење стајњака и/или набавка специфичне опреме и механизације за манипулацију и коришћење стајњака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производњу енергије из обновљивих извора на газдинству. </a:t>
            </a:r>
          </a:p>
        </p:txBody>
      </p:sp>
    </p:spTree>
    <p:extLst>
      <p:ext uri="{BB962C8B-B14F-4D97-AF65-F5344CB8AC3E}">
        <p14:creationId xmlns:p14="http://schemas.microsoft.com/office/powerpoint/2010/main" val="161468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519063"/>
            <a:ext cx="7776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r-Cyrl-RS" sz="32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Производња воћа и поврћа</a:t>
            </a:r>
          </a:p>
        </p:txBody>
      </p:sp>
      <p:sp>
        <p:nvSpPr>
          <p:cNvPr id="3" name="Rectangle 2"/>
          <p:cNvSpPr/>
          <p:nvPr/>
        </p:nvSpPr>
        <p:spPr>
          <a:xfrm>
            <a:off x="539552" y="1208946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Пољопривреда газдинства са 2-20 ha </a:t>
            </a:r>
            <a:r>
              <a:rPr lang="ru-RU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јагодастог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воћа и 5-100 ha другог воћа: 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1985833"/>
            <a:ext cx="8568952" cy="4611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0" indent="-2880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Куповина трактора (до 100 kW), машине и опреме;</a:t>
            </a:r>
          </a:p>
          <a:p>
            <a:pPr marL="720000" indent="-2880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Изградња/проширење/реновирање/модернизација пластеника или стакленика, као и набавка опреме и/или материјала за производњу воћа, цвећа и расада;</a:t>
            </a:r>
          </a:p>
          <a:p>
            <a:pPr marL="720000" indent="-2880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изградњу и/или реконструкцију и/или у опрему за објекте за складиштење воћа; укључујући УЛО хладњаче;</a:t>
            </a:r>
          </a:p>
          <a:p>
            <a:pPr marL="720000" indent="-2880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системе за заштиту воћњака од града (укључујући рачунарску опрему);</a:t>
            </a:r>
          </a:p>
          <a:p>
            <a:pPr marL="720000" indent="-2880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Улагање у системе за наводњавање користећи: подземне воде (вода из извора или врела), и површинске воде (повлачења из река, језера и акумулација), укључујући пумпе, цеви, вентиле и прскалице.</a:t>
            </a:r>
          </a:p>
        </p:txBody>
      </p:sp>
    </p:spTree>
    <p:extLst>
      <p:ext uri="{BB962C8B-B14F-4D97-AF65-F5344CB8AC3E}">
        <p14:creationId xmlns:p14="http://schemas.microsoft.com/office/powerpoint/2010/main" val="50238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404664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Пољопривредна газдинства са 500-10.000</a:t>
            </a:r>
            <a:r>
              <a:rPr lang="en-U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м² пластеника</a:t>
            </a:r>
            <a:r>
              <a:rPr lang="ru-RU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/ стакленика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или 0,5–50 ha отвореног простора за производњу поврћа:</a:t>
            </a:r>
            <a:endParaRPr lang="en-US" sz="2000" b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9552" y="1556792"/>
            <a:ext cx="8424936" cy="4651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0" indent="-2880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Куповина трактора (до 100 kW), машине и опрема;</a:t>
            </a:r>
          </a:p>
          <a:p>
            <a:pPr marL="720000" indent="-2880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Изградња/проширење/реновирање/модернизација пластеника/стакленика, као и набавка опреме и/или материјала за производњу поврћа, цвећа и расада;</a:t>
            </a:r>
          </a:p>
          <a:p>
            <a:pPr marL="720000" indent="-2880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системе за наводњавање (отворено поље) поврћа користећи подземне и површинске воде;</a:t>
            </a:r>
          </a:p>
          <a:p>
            <a:pPr marL="720000" indent="-2880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изградњу/реконструкцију/опрему за објекте за складиштење поврћа; укључујући УЛО хладњаче;</a:t>
            </a:r>
          </a:p>
          <a:p>
            <a:pPr marL="720000" indent="-2880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000" algn="l"/>
              </a:tabLst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Изградња система за наводњавање, укључујући пумпе, цеви, вентилe и прскалицe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960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045521"/>
          </a:xfrm>
        </p:spPr>
        <p:txBody>
          <a:bodyPr>
            <a:normAutofit fontScale="90000"/>
          </a:bodyPr>
          <a:lstStyle/>
          <a:p>
            <a:pPr algn="ctr">
              <a:tabLst>
                <a:tab pos="4035425" algn="l"/>
              </a:tabLst>
            </a:pPr>
            <a:r>
              <a:rPr lang="sr-Cyrl-RS" u="sng" dirty="0" smtClean="0"/>
              <a:t>ИПАРД Одбор за праћење - </a:t>
            </a:r>
            <a:r>
              <a:rPr lang="sr-Cyrl-RS" b="1" u="sng" dirty="0" smtClean="0"/>
              <a:t>Правни основ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54461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/>
              <a:t>Оквирн</a:t>
            </a:r>
            <a:r>
              <a:rPr lang="sr-Cyrl-RS" sz="2800" b="1" dirty="0"/>
              <a:t>и</a:t>
            </a:r>
            <a:r>
              <a:rPr lang="ru-RU" sz="2800" b="1" dirty="0" smtClean="0"/>
              <a:t> споразум</a:t>
            </a:r>
            <a:r>
              <a:rPr lang="sr-Latn-RS" sz="2800" b="1" dirty="0" smtClean="0"/>
              <a:t> (OC)</a:t>
            </a:r>
            <a:r>
              <a:rPr lang="ru-RU" sz="2800" b="1" dirty="0" smtClean="0"/>
              <a:t> </a:t>
            </a:r>
          </a:p>
          <a:p>
            <a:pPr marL="0" indent="0" algn="ctr">
              <a:buNone/>
            </a:pPr>
            <a:endParaRPr lang="sr-Latn-RS" sz="700" b="1" dirty="0" smtClean="0"/>
          </a:p>
          <a:p>
            <a:pPr algn="just"/>
            <a:r>
              <a:rPr lang="ru-RU" sz="2800" b="1" dirty="0" smtClean="0"/>
              <a:t>Одељ</a:t>
            </a:r>
            <a:r>
              <a:rPr lang="sr-Latn-RS" sz="2800" b="1" dirty="0"/>
              <a:t>a</a:t>
            </a:r>
            <a:r>
              <a:rPr lang="ru-RU" sz="2800" b="1" dirty="0"/>
              <a:t>к VI </a:t>
            </a:r>
            <a:r>
              <a:rPr lang="ru-RU" sz="2800" b="1" dirty="0" smtClean="0"/>
              <a:t>ОС</a:t>
            </a:r>
            <a:r>
              <a:rPr lang="sr-Latn-RS" sz="2800" b="1" dirty="0" smtClean="0"/>
              <a:t> </a:t>
            </a:r>
            <a:r>
              <a:rPr lang="sr-Latn-RS" sz="2800" b="1" dirty="0"/>
              <a:t>- </a:t>
            </a:r>
            <a:r>
              <a:rPr lang="ru-RU" sz="2800" dirty="0"/>
              <a:t>ИПАРД II Одбор за праћење је  </a:t>
            </a:r>
            <a:r>
              <a:rPr lang="ru-RU" sz="2800" dirty="0" smtClean="0"/>
              <a:t>одговоран </a:t>
            </a:r>
            <a:r>
              <a:rPr lang="ru-RU" sz="2800" dirty="0"/>
              <a:t>за </a:t>
            </a:r>
            <a:r>
              <a:rPr lang="ru-RU" sz="2800" b="1" dirty="0"/>
              <a:t>извештавање, праћење и евалуацију </a:t>
            </a:r>
            <a:r>
              <a:rPr lang="ru-RU" sz="2800" dirty="0"/>
              <a:t>имплементације ИПАРД II програма </a:t>
            </a:r>
            <a:endParaRPr lang="sr-Latn-RS" sz="2800" dirty="0" smtClean="0"/>
          </a:p>
          <a:p>
            <a:pPr algn="just"/>
            <a:r>
              <a:rPr lang="ru-RU" sz="2800" b="1" dirty="0" smtClean="0"/>
              <a:t>Члан 53 (1) ОС </a:t>
            </a:r>
            <a:r>
              <a:rPr lang="sr-Latn-RS" sz="2800" b="1" dirty="0" smtClean="0"/>
              <a:t>-</a:t>
            </a:r>
            <a:r>
              <a:rPr lang="ru-RU" sz="2800" dirty="0" smtClean="0"/>
              <a:t> успостављање  секторских Одбора за праћење -</a:t>
            </a:r>
            <a:r>
              <a:rPr lang="sr-Latn-RS" sz="2800" dirty="0" smtClean="0"/>
              <a:t> </a:t>
            </a:r>
            <a:r>
              <a:rPr lang="ru-RU" sz="2800" dirty="0" smtClean="0"/>
              <a:t>ИПАРД II Одбор за праћење</a:t>
            </a:r>
          </a:p>
          <a:p>
            <a:pPr algn="just"/>
            <a:r>
              <a:rPr lang="ru-RU" sz="2800" b="1" dirty="0"/>
              <a:t>Ч</a:t>
            </a:r>
            <a:r>
              <a:rPr lang="ru-RU" sz="2800" b="1" dirty="0" smtClean="0"/>
              <a:t>лан 53 (2) ОС</a:t>
            </a:r>
            <a:r>
              <a:rPr lang="sr-Latn-RS" sz="2800" b="1" dirty="0" smtClean="0"/>
              <a:t> -</a:t>
            </a:r>
            <a:r>
              <a:rPr lang="ru-RU" sz="2800" b="1" dirty="0" smtClean="0"/>
              <a:t> </a:t>
            </a:r>
            <a:r>
              <a:rPr lang="ru-RU" sz="2800" dirty="0" smtClean="0"/>
              <a:t>ИПАРД II Одбор за праћење разматра резултате </a:t>
            </a:r>
            <a:r>
              <a:rPr lang="sr-Latn-RS" sz="2800" dirty="0" smtClean="0"/>
              <a:t>/ </a:t>
            </a:r>
            <a:r>
              <a:rPr lang="sr-Cyrl-RS" sz="2800" dirty="0" smtClean="0"/>
              <a:t>достизање циљева </a:t>
            </a:r>
            <a:r>
              <a:rPr lang="ru-RU" sz="2800" dirty="0" smtClean="0"/>
              <a:t>ИПАРД II програма </a:t>
            </a:r>
          </a:p>
          <a:p>
            <a:pPr algn="just"/>
            <a:r>
              <a:rPr lang="ru-RU" sz="2800" b="1" dirty="0" smtClean="0"/>
              <a:t>Члан 53 (5) ОС</a:t>
            </a:r>
            <a:r>
              <a:rPr lang="ru-RU" sz="2800" dirty="0" smtClean="0"/>
              <a:t> - ИПАРД II Одбор за праћење усваја Пословник о раду  који се усваја на првој седници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8288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479425" y="576263"/>
            <a:ext cx="8135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25475" indent="-625475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+mj-lt"/>
                <a:cs typeface="Arial" charset="0"/>
              </a:rPr>
              <a:t>О</a:t>
            </a:r>
            <a:r>
              <a:rPr lang="sr-Cyrl-RS" sz="2800" b="1" dirty="0" smtClean="0">
                <a:solidFill>
                  <a:srgbClr val="FF0000"/>
                </a:solidFill>
                <a:latin typeface="+mj-lt"/>
                <a:cs typeface="Arial" charset="0"/>
              </a:rPr>
              <a:t>СТАЛИ УСЕВИ</a:t>
            </a:r>
            <a:r>
              <a:rPr lang="ru-RU" sz="2800" b="1" dirty="0" smtClean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j-lt"/>
                <a:cs typeface="Arial" charset="0"/>
              </a:rPr>
              <a:t>(</a:t>
            </a:r>
            <a:r>
              <a:rPr lang="ru-RU" sz="2000" b="1" dirty="0">
                <a:solidFill>
                  <a:srgbClr val="FF0000"/>
                </a:solidFill>
                <a:latin typeface="+mj-lt"/>
                <a:cs typeface="Arial" charset="0"/>
              </a:rPr>
              <a:t>житарице, уљарице, шећерна репа)</a:t>
            </a:r>
            <a:endParaRPr lang="en-US" sz="2000" b="1" dirty="0">
              <a:solidFill>
                <a:srgbClr val="FF0000"/>
              </a:solidFill>
              <a:latin typeface="+mj-lt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58813" y="1191610"/>
            <a:ext cx="8135937" cy="4016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rgbClr val="002060"/>
                </a:solidFill>
              </a:rPr>
              <a:t>Пољопривредна газдинства са 2 до 50 ha земљишта под усевима:</a:t>
            </a:r>
          </a:p>
        </p:txBody>
      </p:sp>
      <p:sp>
        <p:nvSpPr>
          <p:cNvPr id="3" name="Rectangle 2"/>
          <p:cNvSpPr/>
          <p:nvPr/>
        </p:nvSpPr>
        <p:spPr>
          <a:xfrm>
            <a:off x="641350" y="1844675"/>
            <a:ext cx="8135938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2060"/>
                </a:solidFill>
              </a:rPr>
              <a:t>Куповина трактора (до 100 kW), машина и механизације, осим комбајна;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2060"/>
                </a:solidFill>
              </a:rPr>
              <a:t>Изградња складишних објеката и опрема.</a:t>
            </a:r>
          </a:p>
        </p:txBody>
      </p:sp>
      <p:sp>
        <p:nvSpPr>
          <p:cNvPr id="4" name="Rectangle 3"/>
          <p:cNvSpPr/>
          <p:nvPr/>
        </p:nvSpPr>
        <p:spPr>
          <a:xfrm>
            <a:off x="641350" y="2909888"/>
            <a:ext cx="8135938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rgbClr val="002060"/>
                </a:solidFill>
              </a:rPr>
              <a:t>Пољопривредна газдинства са 50 до 100 ha земљишта под усевима: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813" y="3573463"/>
            <a:ext cx="7775575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2060"/>
                </a:solidFill>
              </a:rPr>
              <a:t>Куповина механизације и машина за пољопривредну производњу (осим комбајна);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2060"/>
                </a:solidFill>
              </a:rPr>
              <a:t>Изградња складишних објеката и опреме.</a:t>
            </a:r>
          </a:p>
        </p:txBody>
      </p:sp>
      <p:sp>
        <p:nvSpPr>
          <p:cNvPr id="6" name="Rectangle 5"/>
          <p:cNvSpPr/>
          <p:nvPr/>
        </p:nvSpPr>
        <p:spPr>
          <a:xfrm>
            <a:off x="602456" y="4707978"/>
            <a:ext cx="7921625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rgbClr val="002060"/>
                </a:solidFill>
              </a:rPr>
              <a:t>Пољопривредна газдинства са преко 100 ha земљишта под усевима:</a:t>
            </a:r>
          </a:p>
        </p:txBody>
      </p:sp>
      <p:sp>
        <p:nvSpPr>
          <p:cNvPr id="7" name="Rectangle 6"/>
          <p:cNvSpPr/>
          <p:nvPr/>
        </p:nvSpPr>
        <p:spPr>
          <a:xfrm>
            <a:off x="638175" y="5229225"/>
            <a:ext cx="785018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2060"/>
                </a:solidFill>
              </a:rPr>
              <a:t>Изградња, проширење, реновирање, модернизација и опремање складишних капацитета.</a:t>
            </a:r>
          </a:p>
        </p:txBody>
      </p:sp>
    </p:spTree>
    <p:extLst>
      <p:ext uri="{BB962C8B-B14F-4D97-AF65-F5344CB8AC3E}">
        <p14:creationId xmlns:p14="http://schemas.microsoft.com/office/powerpoint/2010/main" val="182930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678554"/>
            <a:ext cx="79928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r-Cyrl-RS" sz="36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Прихватљиви </a:t>
            </a:r>
            <a:r>
              <a:rPr lang="sr-Cyrl-RS" sz="36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трошкови ПРЕ ПОЧЕТКА ИНВЕСТИЦИЈЕ</a:t>
            </a:r>
            <a:endParaRPr lang="sr-Cyrl-RS" sz="36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7584" y="1916832"/>
            <a:ext cx="7992887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400" b="1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Општи </a:t>
            </a:r>
            <a:r>
              <a:rPr lang="ru-RU" sz="2400" b="1" i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трошкови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као што су трошкови: архитекте, инжењера, других консултаната; студија изводљивости; стицање патентних права и лиценци; све до износа од 12% дозвољених трошкова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 fontAlgn="base"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Висина прихватљивих трошкова за израду </a:t>
            </a:r>
            <a:r>
              <a:rPr lang="ru-RU" sz="2400" b="1" i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бизнис плана 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(до милион евра - 5%, од 1-3 милиона - 4%, преко 3 милиона - 3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%);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7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620688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Интензитет помоћи и стопа дорпиноса ЕУ</a:t>
            </a:r>
          </a:p>
        </p:txBody>
      </p:sp>
      <p:sp>
        <p:nvSpPr>
          <p:cNvPr id="4" name="Rectangle 3"/>
          <p:cNvSpPr/>
          <p:nvPr/>
        </p:nvSpPr>
        <p:spPr>
          <a:xfrm>
            <a:off x="611560" y="1556792"/>
            <a:ext cx="82089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Интензитет помоћи износи до: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60%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укупних прихватљивих трошкова,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65%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младе пољопривреднике (млађи од 40 година у тренутку подношења пријаве),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 планинским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областима,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10 %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за инвестиције значајне за заштиту животне средине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Минимални и максимални износ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повраћаја средстава по секторима је следећи: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воће, поврће и остале усеве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мин. </a:t>
            </a:r>
            <a:r>
              <a:rPr lang="ru-RU" sz="20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10.000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евра, макс. </a:t>
            </a:r>
            <a:r>
              <a:rPr lang="ru-RU" sz="20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700.000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евра;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сектор млека и меса: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мин. </a:t>
            </a:r>
            <a:r>
              <a:rPr lang="ru-RU" sz="20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15.000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евра, макс. </a:t>
            </a:r>
            <a:r>
              <a:rPr lang="ru-RU" sz="20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1.000.000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евра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</a:rPr>
              <a:t>Корисник може добити подршку максимално 1,5 милиона евра јавне помоћи из ИПАРД </a:t>
            </a:r>
            <a:r>
              <a:rPr lang="en-US" sz="2000" b="1" dirty="0">
                <a:solidFill>
                  <a:srgbClr val="C00000"/>
                </a:solidFill>
              </a:rPr>
              <a:t>II </a:t>
            </a:r>
            <a:r>
              <a:rPr lang="ru-RU" sz="2000" b="1" dirty="0">
                <a:solidFill>
                  <a:srgbClr val="C00000"/>
                </a:solidFill>
              </a:rPr>
              <a:t>програма.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37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548680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Мера 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„Инвестиције у физичку имовину за прераду и маркетинг пољопривредних производа и производа рибарства“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8027" y="2276872"/>
            <a:ext cx="8280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1800"/>
              </a:spcBef>
              <a:spcAft>
                <a:spcPts val="1200"/>
              </a:spcAft>
              <a:tabLst>
                <a:tab pos="228600" algn="l"/>
              </a:tabLst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Приоритетни сектори за улагања </a:t>
            </a:r>
            <a:r>
              <a:rPr lang="ru-RU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прераду и маркетинг:</a:t>
            </a:r>
            <a:endParaRPr lang="en-US" sz="2000" b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8027" y="2852936"/>
            <a:ext cx="77483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Млеко и млечни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производи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Месо и производи од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меса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Сектор воћа и поврћа</a:t>
            </a:r>
          </a:p>
        </p:txBody>
      </p:sp>
    </p:spTree>
    <p:extLst>
      <p:ext uri="{BB962C8B-B14F-4D97-AF65-F5344CB8AC3E}">
        <p14:creationId xmlns:p14="http://schemas.microsoft.com/office/powerpoint/2010/main" val="400518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5898" y="2420888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СПЕЦИФИЧНИ КРИТЕРИЈУМИ ПРИХВАТЉИВОСТИ</a:t>
            </a:r>
            <a:endParaRPr lang="en-US" altLang="sr-Latn-R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520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4"/>
          <p:cNvSpPr>
            <a:spLocks/>
          </p:cNvSpPr>
          <p:nvPr/>
        </p:nvSpPr>
        <p:spPr bwMode="auto">
          <a:xfrm>
            <a:off x="471488" y="1095375"/>
            <a:ext cx="8137525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342900" indent="-3429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Корисник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мора 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бити регистрован у Регистру </a:t>
            </a: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привредних субјеката,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у складу са Законом о ветеринарству (Сл. гласник РС, бр. 91/2005,</a:t>
            </a:r>
            <a:r>
              <a:rPr lang="en-U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30/2010</a:t>
            </a: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и накнадне измене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); </a:t>
            </a:r>
          </a:p>
          <a:p>
            <a:pPr marL="342900" indent="-3429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Корисник мора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имати </a:t>
            </a: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просечан дневни 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капацитет од </a:t>
            </a:r>
            <a:r>
              <a:rPr lang="en-US" altLang="sr-Latn-R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3.000</a:t>
            </a:r>
            <a:r>
              <a:rPr lang="sr-Cyrl-RS" altLang="sr-Latn-R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sr-Latn-CS" altLang="sr-Latn-R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-</a:t>
            </a:r>
            <a:r>
              <a:rPr lang="sr-Cyrl-RS" altLang="sr-Latn-R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sr-Latn-CS" altLang="sr-Latn-R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100.000 литара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прикупљеног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млека у последњој пословној години пре подношења пријаве. </a:t>
            </a:r>
            <a:endParaRPr lang="en-US" altLang="sr-Latn-R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4820" name="Rectangle 5"/>
          <p:cNvSpPr>
            <a:spLocks/>
          </p:cNvSpPr>
          <p:nvPr/>
        </p:nvSpPr>
        <p:spPr bwMode="auto">
          <a:xfrm>
            <a:off x="1676400" y="561975"/>
            <a:ext cx="579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Прерада млека и маркетинг</a:t>
            </a:r>
            <a:endParaRPr lang="en-US" altLang="sr-Latn-R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821" name="Rectangle 6"/>
          <p:cNvSpPr>
            <a:spLocks/>
          </p:cNvSpPr>
          <p:nvPr/>
        </p:nvSpPr>
        <p:spPr bwMode="auto">
          <a:xfrm>
            <a:off x="473075" y="3581400"/>
            <a:ext cx="8203381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fontAlgn="base"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Корисници морају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бити регистровани у Регистру </a:t>
            </a: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привредних субјеката,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у складу са Законом о ветеринарству (Сл. гласник РС, бр. 91/2005,</a:t>
            </a:r>
            <a:r>
              <a:rPr lang="en-U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30/2010</a:t>
            </a: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и накнадне измене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); </a:t>
            </a:r>
          </a:p>
          <a:p>
            <a:pPr fontAlgn="base"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sr-Latn-CS" altLang="sr-Latn-R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Кланице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са минималним капацитетом</a:t>
            </a: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осам радних сати за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10 говеда, 50 свиња, оваца и</a:t>
            </a: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ли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коза, или 5</a:t>
            </a: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000 </a:t>
            </a: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јединки 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живине. </a:t>
            </a:r>
            <a:endParaRPr lang="en-US" altLang="sr-Latn-R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4822" name="Rectangle 7"/>
          <p:cNvSpPr>
            <a:spLocks/>
          </p:cNvSpPr>
          <p:nvPr/>
        </p:nvSpPr>
        <p:spPr bwMode="auto">
          <a:xfrm>
            <a:off x="1676400" y="3111500"/>
            <a:ext cx="579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Прерада меса и маркетинг</a:t>
            </a:r>
            <a:endParaRPr lang="en-US" altLang="sr-Latn-R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823" name="Rectangle 7"/>
          <p:cNvSpPr>
            <a:spLocks/>
          </p:cNvSpPr>
          <p:nvPr/>
        </p:nvSpPr>
        <p:spPr bwMode="auto">
          <a:xfrm>
            <a:off x="755576" y="5300663"/>
            <a:ext cx="79208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Прерада воћа и поврћа и маркетинг</a:t>
            </a:r>
            <a:endParaRPr lang="en-US" altLang="sr-Latn-R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824" name="Rectangle 6"/>
          <p:cNvSpPr>
            <a:spLocks/>
          </p:cNvSpPr>
          <p:nvPr/>
        </p:nvSpPr>
        <p:spPr bwMode="auto">
          <a:xfrm>
            <a:off x="560388" y="5756274"/>
            <a:ext cx="8610600" cy="98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fontAlgn="base">
              <a:spcBef>
                <a:spcPts val="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sr-Cyrl-RS" altLang="sr-Latn-RS" sz="2000" dirty="0" smtClean="0">
                <a:solidFill>
                  <a:srgbClr val="072E73"/>
                </a:solidFill>
                <a:latin typeface="Calibri"/>
              </a:rPr>
              <a:t> </a:t>
            </a:r>
            <a:r>
              <a:rPr lang="sr-Cyrl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Само микро, мала и средња предузећа су прихватљиви корисници,     </a:t>
            </a:r>
            <a:r>
              <a:rPr lang="ru-RU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дефинисано у члану 6. Закона о рачуноводству РС (СГ РС 62/2013)</a:t>
            </a:r>
            <a:r>
              <a:rPr lang="sr-Latn-R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  <a:r>
              <a:rPr lang="sr-Latn-CS" altLang="sr-Latn-R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</a:p>
          <a:p>
            <a:pPr fontAlgn="base">
              <a:spcAft>
                <a:spcPct val="0"/>
              </a:spcAft>
              <a:buClr>
                <a:srgbClr val="000000"/>
              </a:buClr>
              <a:buFontTx/>
              <a:buNone/>
              <a:defRPr/>
            </a:pPr>
            <a:r>
              <a:rPr lang="sr-Latn-CS" altLang="sr-Latn-RS" sz="2000" dirty="0" smtClean="0">
                <a:solidFill>
                  <a:srgbClr val="072E73"/>
                </a:solidFill>
                <a:latin typeface="Calibri"/>
              </a:rPr>
              <a:t> </a:t>
            </a:r>
            <a:endParaRPr lang="en-US" altLang="sr-Latn-RS" sz="2000" dirty="0" smtClean="0">
              <a:solidFill>
                <a:srgbClr val="072E73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459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6"/>
          <p:cNvSpPr>
            <a:spLocks/>
          </p:cNvSpPr>
          <p:nvPr/>
        </p:nvSpPr>
        <p:spPr bwMode="auto">
          <a:xfrm>
            <a:off x="533400" y="620713"/>
            <a:ext cx="822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sr-Cyrl-RS" altLang="sr-Latn-RS" sz="36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Прихватљиви </a:t>
            </a:r>
            <a:r>
              <a:rPr lang="sr-Cyrl-RS" altLang="sr-Latn-RS" sz="36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трошкови пре почетка инвестиције</a:t>
            </a:r>
            <a:endParaRPr lang="en-US" altLang="sr-Latn-RS" sz="36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5844" name="Rectangle 7"/>
          <p:cNvSpPr>
            <a:spLocks/>
          </p:cNvSpPr>
          <p:nvPr/>
        </p:nvSpPr>
        <p:spPr bwMode="auto">
          <a:xfrm>
            <a:off x="395288" y="1917378"/>
            <a:ext cx="8367712" cy="431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342900" indent="-3429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lvl="1" algn="just" fontAlgn="base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ru-RU" altLang="en-US" sz="24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Општи </a:t>
            </a:r>
            <a:r>
              <a:rPr lang="ru-RU" altLang="en-US" sz="24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трошкови</a:t>
            </a:r>
            <a:r>
              <a:rPr lang="ru-RU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, као што су трошкови: архитекте, инжењера, других консултаната; студија изводљивости; све до износа од 12% трошкова</a:t>
            </a:r>
            <a:r>
              <a:rPr lang="sr-Latn-RS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;</a:t>
            </a:r>
            <a:r>
              <a:rPr lang="ru-RU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endParaRPr lang="ru-RU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lvl="1" algn="just" fontAlgn="base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endParaRPr lang="ru-RU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lvl="1" algn="just" fontAlgn="base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ru-RU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Висина прихватљивих трошкова за израду </a:t>
            </a:r>
            <a:r>
              <a:rPr lang="ru-RU" altLang="en-US" sz="24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бизнис плана </a:t>
            </a:r>
            <a:r>
              <a:rPr lang="ru-RU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(до милион евра - 5%, од 1-3 милиона - 4%, преко 3 милиона - 3</a:t>
            </a:r>
            <a:r>
              <a:rPr lang="ru-RU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%).</a:t>
            </a:r>
            <a:endParaRPr lang="ru-RU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918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/>
          </p:cNvSpPr>
          <p:nvPr/>
        </p:nvSpPr>
        <p:spPr bwMode="auto">
          <a:xfrm>
            <a:off x="455613" y="475903"/>
            <a:ext cx="84597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Висина помоћи – удео јавне подршке </a:t>
            </a:r>
            <a:endParaRPr lang="en-US" altLang="sr-Latn-R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9940" name="Rectangle 4"/>
          <p:cNvSpPr>
            <a:spLocks/>
          </p:cNvSpPr>
          <p:nvPr/>
        </p:nvSpPr>
        <p:spPr bwMode="auto">
          <a:xfrm>
            <a:off x="539552" y="980728"/>
            <a:ext cx="8136904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ru-RU" altLang="sr-Latn-RS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Интензитет помоћи: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sr-Latn-RS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50%</a:t>
            </a:r>
            <a:r>
              <a:rPr lang="ru-RU" altLang="sr-Latn-R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 укупних прихватљивих трошкова, или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ru-RU" altLang="sr-Latn-R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Инвестиције које се односе на складиштење отпада максимални интензитет помоћи може бити </a:t>
            </a:r>
            <a:r>
              <a:rPr lang="ru-RU" altLang="sr-Latn-RS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већи за 10% </a:t>
            </a:r>
            <a:r>
              <a:rPr lang="ru-RU" altLang="sr-Latn-R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(максимум </a:t>
            </a:r>
            <a:r>
              <a:rPr lang="ru-RU" altLang="sr-Latn-RS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60</a:t>
            </a:r>
            <a:r>
              <a:rPr lang="ru-RU" altLang="sr-Latn-RS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%</a:t>
            </a:r>
            <a:r>
              <a:rPr lang="ru-RU" altLang="sr-Latn-R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)</a:t>
            </a:r>
            <a:endParaRPr lang="ru-RU" altLang="sr-Latn-RS" b="1" u="sng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ctr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ru-RU" altLang="sr-Latn-RS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Минимални </a:t>
            </a:r>
            <a:r>
              <a:rPr lang="ru-RU" altLang="sr-Latn-RS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и максимални износи повраћаја средстава </a:t>
            </a:r>
          </a:p>
          <a:p>
            <a:pPr marL="342900" indent="-342900" algn="just" fontAlgn="base">
              <a:lnSpc>
                <a:spcPct val="150000"/>
              </a:lnSpc>
              <a:spcBef>
                <a:spcPts val="1200"/>
              </a:spcBef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ru-RU" altLang="sr-Latn-R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Прерада млека (мин. 20.000 €; макс. 2.000 .000 €);</a:t>
            </a:r>
          </a:p>
          <a:p>
            <a:pPr marL="265113" indent="-265113" algn="just" fontAlgn="base">
              <a:lnSpc>
                <a:spcPct val="150000"/>
              </a:lnSpc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ru-RU" altLang="sr-Latn-R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 Прерада меса (мин. 20.000 €; макс. 1 000 000 €);</a:t>
            </a:r>
          </a:p>
          <a:p>
            <a:pPr marL="265113" indent="-265113" algn="just" fontAlgn="base">
              <a:lnSpc>
                <a:spcPct val="150000"/>
              </a:lnSpc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ru-RU" altLang="sr-Latn-R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 Прерада воћа и поврћа (мин. 20.000 €; макс. 1 000.000 €</a:t>
            </a:r>
            <a:r>
              <a:rPr lang="ru-RU" altLang="sr-Latn-R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).</a:t>
            </a:r>
            <a:endParaRPr lang="ru-RU" altLang="sr-Latn-R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  <a:p>
            <a:pPr algn="just" fontAlgn="base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defRPr/>
            </a:pPr>
            <a:r>
              <a:rPr lang="ru-RU" altLang="sr-Latn-RS" b="1" dirty="0">
                <a:solidFill>
                  <a:schemeClr val="tx2"/>
                </a:solidFill>
                <a:latin typeface="+mn-lt"/>
                <a:ea typeface="+mn-ea"/>
              </a:rPr>
              <a:t>Корисник не може да прими више од 2 милиона евра јавне подршке у оквиру ИПАРД </a:t>
            </a:r>
            <a:r>
              <a:rPr lang="en-US" altLang="sr-Latn-RS" b="1" dirty="0">
                <a:solidFill>
                  <a:schemeClr val="tx2"/>
                </a:solidFill>
                <a:latin typeface="+mn-lt"/>
                <a:ea typeface="+mn-ea"/>
              </a:rPr>
              <a:t>II </a:t>
            </a:r>
            <a:r>
              <a:rPr lang="ru-RU" altLang="sr-Latn-RS" b="1" dirty="0">
                <a:solidFill>
                  <a:schemeClr val="tx2"/>
                </a:solidFill>
                <a:latin typeface="+mn-lt"/>
                <a:ea typeface="+mn-ea"/>
              </a:rPr>
              <a:t>програма.</a:t>
            </a:r>
            <a:endParaRPr lang="en-US" altLang="sr-Latn-RS" b="1" dirty="0">
              <a:solidFill>
                <a:schemeClr val="tx2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716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548680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Мера „Диверзификација пољопривредних газдинстава и развој пословања“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81012" y="1700808"/>
            <a:ext cx="3208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sr-Latn-CS" altLang="sr-Latn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 може да конкурише?</a:t>
            </a:r>
            <a:endParaRPr lang="en-US" altLang="sr-Latn-RS" sz="2000" b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3528" y="2223746"/>
            <a:ext cx="8352928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2" indent="-342900" algn="just" fontAlgn="base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sr-Cyrl-R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Регистровани п</a:t>
            </a:r>
            <a:r>
              <a:rPr lang="sr-Latn-C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ољопривредници или чланови </a:t>
            </a:r>
            <a:r>
              <a:rPr lang="sr-Cyrl-R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пољопривредног  газдинства </a:t>
            </a:r>
            <a:r>
              <a:rPr lang="sr-Latn-C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који се баве пољопривредним или непољопривредним активностима на селу; </a:t>
            </a:r>
          </a:p>
          <a:p>
            <a:pPr marL="342900" lvl="2" indent="-342900" algn="just" fontAlgn="base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sr-Cyrl-R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Микро и мала приватна правна лица </a:t>
            </a:r>
            <a:r>
              <a:rPr lang="sr-Latn-C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 руралних подручја</a:t>
            </a:r>
            <a:r>
              <a:rPr lang="sr-Cyrl-R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– у складу са Законом о рачуноводству РС (</a:t>
            </a: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СГ РС бр. 62/2013 и његове накнадне измене)</a:t>
            </a:r>
            <a:r>
              <a:rPr lang="sr-Latn-C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sr-Latn-R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sr-Latn-R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1012" y="4437112"/>
            <a:ext cx="7951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sr-Cyrl-RS" altLang="sr-Latn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Специфични критеријуми прихватљивости</a:t>
            </a:r>
            <a:endParaRPr lang="en-US" altLang="sr-Latn-RS" sz="2000" b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1011" y="4848064"/>
            <a:ext cx="80954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lvl="2" indent="-265113" algn="just" fontAlgn="base">
              <a:spcBef>
                <a:spcPct val="20000"/>
              </a:spcBef>
              <a:spcAft>
                <a:spcPts val="60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sr-Latn-C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Максималан број лежајева је ограничен на 30 </a:t>
            </a:r>
            <a:r>
              <a:rPr lang="sr-Cyrl-R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лежајева по регистрованом кориснику</a:t>
            </a:r>
            <a:r>
              <a:rPr lang="sr-Latn-C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688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/>
          </p:cNvSpPr>
          <p:nvPr/>
        </p:nvSpPr>
        <p:spPr bwMode="auto">
          <a:xfrm>
            <a:off x="712755" y="835373"/>
            <a:ext cx="8064500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sr-Cyrl-RS" altLang="sr-Latn-RS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Прихватљиви </a:t>
            </a:r>
            <a:r>
              <a:rPr lang="sr-Cyrl-RS" altLang="sr-Latn-RS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трошкови пре почетка инвестиције</a:t>
            </a:r>
            <a:endParaRPr lang="en-US" altLang="sr-Latn-RS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4035" name="Rectangle 4"/>
          <p:cNvSpPr>
            <a:spLocks/>
          </p:cNvSpPr>
          <p:nvPr/>
        </p:nvSpPr>
        <p:spPr bwMode="auto">
          <a:xfrm>
            <a:off x="395287" y="1844824"/>
            <a:ext cx="8366125" cy="539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342900" indent="-3429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lvl="2" algn="just" fontAlgn="base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ru-RU" altLang="sr-Latn-RS" sz="28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Општи </a:t>
            </a:r>
            <a:r>
              <a:rPr lang="ru-RU" altLang="sr-Latn-RS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трошкови</a:t>
            </a:r>
            <a:r>
              <a:rPr lang="ru-RU" altLang="sr-Latn-R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, као што су хонорари архитектама, инжењерима и другим консултантима, студије изводљивости, стицање патентних права и лиценци до границе од 12% од укупних прихватљивих трошкова, од којих су трошкови бизнис планова до 5 %, али не више од 2.000 евра</a:t>
            </a:r>
            <a:r>
              <a:rPr lang="sr-Latn-RS" altLang="sr-Latn-R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  <a:r>
              <a:rPr lang="ru-RU" altLang="sr-Latn-R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474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89640" cy="850106"/>
          </a:xfrm>
        </p:spPr>
        <p:txBody>
          <a:bodyPr>
            <a:normAutofit/>
          </a:bodyPr>
          <a:lstStyle/>
          <a:p>
            <a:r>
              <a:rPr lang="sr-Cyrl-RS" u="sng" dirty="0" smtClean="0"/>
              <a:t>Пословник о раду - </a:t>
            </a:r>
            <a:r>
              <a:rPr lang="sr-Cyrl-RS" b="1" u="sng" dirty="0" smtClean="0"/>
              <a:t>Садржај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517232"/>
          </a:xfrm>
        </p:spPr>
        <p:txBody>
          <a:bodyPr>
            <a:noAutofit/>
          </a:bodyPr>
          <a:lstStyle/>
          <a:p>
            <a:pPr algn="just"/>
            <a:r>
              <a:rPr lang="sr-Cyrl-RS" sz="2800" dirty="0" smtClean="0"/>
              <a:t>Дефиниције</a:t>
            </a:r>
          </a:p>
          <a:p>
            <a:pPr algn="just"/>
            <a:r>
              <a:rPr lang="sr-Cyrl-RS" sz="2800" dirty="0" smtClean="0"/>
              <a:t>Именовање и структура Одбора (чл. 3-4)</a:t>
            </a:r>
          </a:p>
          <a:p>
            <a:pPr algn="just"/>
            <a:r>
              <a:rPr lang="sr-Cyrl-RS" sz="2800" dirty="0" smtClean="0"/>
              <a:t>Секретаријат Одбора (чл. 5-6)</a:t>
            </a:r>
          </a:p>
          <a:p>
            <a:pPr algn="just"/>
            <a:r>
              <a:rPr lang="sr-Cyrl-RS" sz="2800" dirty="0" smtClean="0"/>
              <a:t>Дужности и задаци Одбора (члан 7)</a:t>
            </a:r>
          </a:p>
          <a:p>
            <a:pPr algn="just"/>
            <a:r>
              <a:rPr lang="sr-Cyrl-RS" sz="2800" dirty="0" smtClean="0"/>
              <a:t>Рад Одбора (чл. 8-10)</a:t>
            </a:r>
          </a:p>
          <a:p>
            <a:pPr algn="just"/>
            <a:r>
              <a:rPr lang="sr-Cyrl-RS" sz="2800" dirty="0" smtClean="0"/>
              <a:t>Учешће на састанцима Одбора (члан 11)</a:t>
            </a:r>
          </a:p>
          <a:p>
            <a:pPr algn="just"/>
            <a:r>
              <a:rPr lang="sr-Cyrl-RS" sz="2800" dirty="0" smtClean="0"/>
              <a:t>Одлучивање/ Гласање (чл.12-13)</a:t>
            </a:r>
          </a:p>
          <a:p>
            <a:pPr algn="just"/>
            <a:r>
              <a:rPr lang="sr-Cyrl-RS" sz="2800" dirty="0" smtClean="0"/>
              <a:t>Помоћни органи, Евиденција седница  (чл.14-15)</a:t>
            </a:r>
          </a:p>
          <a:p>
            <a:pPr algn="just"/>
            <a:r>
              <a:rPr lang="sr-Cyrl-RS" sz="2800" dirty="0" smtClean="0"/>
              <a:t>Спровођење одлука Одбора (члан 16)</a:t>
            </a:r>
          </a:p>
          <a:p>
            <a:pPr algn="just"/>
            <a:r>
              <a:rPr lang="sr-Cyrl-RS" sz="2800" dirty="0" smtClean="0"/>
              <a:t>Кодекс понашања (члан 17)</a:t>
            </a:r>
            <a:endParaRPr lang="sr-Latn-RS" sz="2800" dirty="0" smtClean="0"/>
          </a:p>
          <a:p>
            <a:pPr algn="just"/>
            <a:r>
              <a:rPr lang="sr-Latn-RS" sz="2800" dirty="0" smtClean="0"/>
              <a:t>A</a:t>
            </a:r>
            <a:r>
              <a:rPr lang="sr-Cyrl-RS" sz="2800" dirty="0" smtClean="0"/>
              <a:t>некс – Решење о именовању Одбора</a:t>
            </a:r>
            <a:endParaRPr lang="sr-Latn-RS" sz="2800" dirty="0" smtClean="0"/>
          </a:p>
          <a:p>
            <a:pPr marL="0" indent="0" algn="just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1522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7"/>
          <p:cNvSpPr>
            <a:spLocks/>
          </p:cNvSpPr>
          <p:nvPr/>
        </p:nvSpPr>
        <p:spPr bwMode="auto">
          <a:xfrm>
            <a:off x="446088" y="692150"/>
            <a:ext cx="81153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Висина помоћи – удео јавне подршке</a:t>
            </a:r>
            <a:endParaRPr lang="en-US" altLang="sr-Latn-R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060" name="Rectangle 8"/>
          <p:cNvSpPr>
            <a:spLocks/>
          </p:cNvSpPr>
          <p:nvPr/>
        </p:nvSpPr>
        <p:spPr bwMode="auto">
          <a:xfrm>
            <a:off x="903288" y="1700212"/>
            <a:ext cx="7315200" cy="410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indent="0" algn="just" fontAlgn="base"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None/>
              <a:defRPr/>
            </a:pPr>
            <a:r>
              <a:rPr lang="sr-Latn-CS" altLang="sr-Latn-RS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Интензитет </a:t>
            </a:r>
            <a:r>
              <a:rPr lang="sr-Latn-CS" altLang="sr-Latn-RS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помоћи</a:t>
            </a:r>
            <a:r>
              <a:rPr lang="sr-Cyrl-RS" altLang="sr-Latn-RS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:</a:t>
            </a:r>
          </a:p>
          <a:p>
            <a:pPr lvl="1" algn="just" fontAlgn="base"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•"/>
              <a:defRPr/>
            </a:pPr>
            <a:r>
              <a:rPr lang="sr-Latn-C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износи до </a:t>
            </a:r>
            <a:r>
              <a:rPr lang="sr-Latn-CS" alt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65%</a:t>
            </a:r>
            <a:r>
              <a:rPr lang="sr-Cyrl-R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вредности инвестиције (укупних прихватљивих трошкова)</a:t>
            </a:r>
            <a:r>
              <a:rPr lang="sr-Latn-R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;</a:t>
            </a:r>
            <a:endParaRPr lang="sr-Latn-CS" altLang="sr-Latn-R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just" fontAlgn="base">
              <a:spcBef>
                <a:spcPts val="18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Корисници могу да пријаве више од једног пројекта у током трајања ИПАРД </a:t>
            </a:r>
            <a:r>
              <a:rPr lang="en-US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II </a:t>
            </a: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програма. </a:t>
            </a:r>
          </a:p>
          <a:p>
            <a:pPr algn="just" fontAlgn="base">
              <a:spcBef>
                <a:spcPts val="18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ü"/>
              <a:defRPr/>
            </a:pP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Апликација за наредни инвестициони пројекат   може се поднети након финализације (коначне исплате) претходног пројекта. </a:t>
            </a:r>
          </a:p>
        </p:txBody>
      </p:sp>
    </p:spTree>
    <p:extLst>
      <p:ext uri="{BB962C8B-B14F-4D97-AF65-F5344CB8AC3E}">
        <p14:creationId xmlns:p14="http://schemas.microsoft.com/office/powerpoint/2010/main" val="429126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7"/>
          <p:cNvSpPr>
            <a:spLocks/>
          </p:cNvSpPr>
          <p:nvPr/>
        </p:nvSpPr>
        <p:spPr bwMode="auto">
          <a:xfrm>
            <a:off x="446088" y="692150"/>
            <a:ext cx="81153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sr-Cyrl-RS" altLang="sr-Latn-RS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минимални и максимални износ прихватљивих инвестиција</a:t>
            </a:r>
            <a:endParaRPr lang="en-US" altLang="sr-Latn-RS" sz="28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060" name="Rectangle 8"/>
          <p:cNvSpPr>
            <a:spLocks/>
          </p:cNvSpPr>
          <p:nvPr/>
        </p:nvSpPr>
        <p:spPr bwMode="auto">
          <a:xfrm>
            <a:off x="903288" y="1700212"/>
            <a:ext cx="7315200" cy="410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indent="0" algn="just" fontAlgn="base"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None/>
              <a:defRPr/>
            </a:pPr>
            <a:endParaRPr lang="ru-RU" altLang="sr-Latn-R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552" y="1828562"/>
            <a:ext cx="802183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000" indent="-342000" algn="just"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altLang="sr-Latn-R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Минимална прихватљива инвестиција је </a:t>
            </a:r>
            <a:r>
              <a:rPr lang="ru-RU" altLang="sr-Latn-RS" sz="24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5.000 евра</a:t>
            </a:r>
            <a:r>
              <a:rPr lang="sr-Latn-RS" altLang="sr-Latn-R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r>
              <a:rPr lang="ru-RU" altLang="sr-Latn-R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342000" indent="-342000" algn="just"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altLang="sr-Latn-R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altLang="sr-Latn-R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Максимална </a:t>
            </a:r>
            <a:r>
              <a:rPr lang="ru-RU" altLang="sr-Latn-R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прихватљива инвестиција је </a:t>
            </a:r>
            <a:r>
              <a:rPr lang="ru-RU" altLang="sr-Latn-RS" sz="24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300.000 евра</a:t>
            </a:r>
            <a:r>
              <a:rPr lang="sr-Latn-RS" altLang="sr-Latn-R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r>
              <a:rPr lang="ru-RU" altLang="sr-Latn-R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altLang="sr-Latn-R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sr-Latn-RS" altLang="sr-Latn-R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spcBef>
                <a:spcPts val="1200"/>
              </a:spcBef>
              <a:buClr>
                <a:schemeClr val="tx1"/>
              </a:buClr>
              <a:defRPr/>
            </a:pPr>
            <a:endParaRPr lang="ru-RU" altLang="sr-Latn-RS" sz="2400" dirty="0">
              <a:solidFill>
                <a:srgbClr val="C00000"/>
              </a:solidFill>
            </a:endParaRPr>
          </a:p>
          <a:p>
            <a:pPr marL="342000" indent="-342000" algn="just"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altLang="sr-Latn-RS" sz="2400" dirty="0">
                <a:solidFill>
                  <a:schemeClr val="tx2"/>
                </a:solidFill>
              </a:rPr>
              <a:t>Корисник може добити максималну подршку од 400.000 евра јавне подршке из ИПАРД </a:t>
            </a:r>
            <a:r>
              <a:rPr lang="en-US" altLang="sr-Latn-RS" sz="2400" dirty="0">
                <a:solidFill>
                  <a:schemeClr val="tx2"/>
                </a:solidFill>
              </a:rPr>
              <a:t>II </a:t>
            </a:r>
            <a:r>
              <a:rPr lang="ru-RU" altLang="sr-Latn-RS" sz="2400" dirty="0">
                <a:solidFill>
                  <a:schemeClr val="tx2"/>
                </a:solidFill>
              </a:rPr>
              <a:t>програма</a:t>
            </a:r>
            <a:r>
              <a:rPr lang="ru-RU" altLang="sr-Latn-RS" sz="2000" dirty="0">
                <a:solidFill>
                  <a:schemeClr val="tx2"/>
                </a:solidFill>
              </a:rPr>
              <a:t>.</a:t>
            </a:r>
            <a:endParaRPr lang="en-US" altLang="sr-Latn-RS" sz="2000" dirty="0">
              <a:solidFill>
                <a:schemeClr val="tx2"/>
              </a:solidFill>
            </a:endParaRPr>
          </a:p>
          <a:p>
            <a:pPr algn="just"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ü"/>
              <a:defRPr/>
            </a:pPr>
            <a:endParaRPr lang="ru-RU" altLang="sr-Latn-R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00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27584" y="548680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altLang="sr-Latn-RS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Мера </a:t>
            </a:r>
            <a:br>
              <a:rPr lang="sr-Cyrl-RS" altLang="sr-Latn-RS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sr-Cyrl-RS" altLang="sr-Latn-RS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Спровођење локалних стратегија</a:t>
            </a:r>
            <a:r>
              <a:rPr lang="ru-RU" altLang="sr-Latn-RS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руралног развоја </a:t>
            </a:r>
            <a:r>
              <a:rPr lang="sr-Cyrl-RS" altLang="sr-Latn-RS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 </a:t>
            </a:r>
            <a:r>
              <a:rPr lang="en-US" altLang="sr-Latn-RS" sz="2800" b="1" i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LEADER </a:t>
            </a:r>
            <a:r>
              <a:rPr lang="sr-Cyrl-RS" altLang="sr-Latn-RS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приступ</a:t>
            </a:r>
            <a:endParaRPr lang="en-US" sz="28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3568" y="2060848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sr-Cyrl-R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Израда мере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LEADER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sr-Cyrl-R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Израда процедура за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LEADER </a:t>
            </a:r>
            <a:r>
              <a:rPr lang="sr-Cyrl-R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меру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sr-Cyrl-R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Успостављање административних капацитета за спровођење мере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</a:pPr>
            <a:r>
              <a:rPr lang="sr-Cyrl-R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Подношење захтева за акредитацију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LEADER </a:t>
            </a:r>
            <a:r>
              <a:rPr lang="sr-Cyrl-R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мере</a:t>
            </a:r>
          </a:p>
        </p:txBody>
      </p:sp>
    </p:spTree>
    <p:extLst>
      <p:ext uri="{BB962C8B-B14F-4D97-AF65-F5344CB8AC3E}">
        <p14:creationId xmlns:p14="http://schemas.microsoft.com/office/powerpoint/2010/main" val="279064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9582" y="548680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Агро- </a:t>
            </a:r>
            <a:r>
              <a:rPr lang="ru-RU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еколошке </a:t>
            </a:r>
            <a:r>
              <a:rPr lang="ru-RU" sz="24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мере- </a:t>
            </a:r>
            <a:r>
              <a:rPr lang="ru-RU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органска пољопривреда и климатске мере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3850" y="1601787"/>
            <a:ext cx="8496300" cy="5256213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algn="just">
              <a:lnSpc>
                <a:spcPct val="80000"/>
              </a:lnSpc>
              <a:buFontTx/>
              <a:buChar char="•"/>
            </a:pPr>
            <a:r>
              <a:rPr lang="sr-Cyrl-CS" altLang="en-US" sz="1400" b="1" smtClean="0"/>
              <a:t> Унапређен нацрт мере кроз пројекат - </a:t>
            </a:r>
            <a:r>
              <a:rPr lang="en-GB" altLang="en-US" sz="1400" b="1" smtClean="0"/>
              <a:t>Assistance to the Managing Authority of the Serbian MAEP in negotiation and accreditation of the IPARD 2014-2020 Program</a:t>
            </a:r>
            <a:r>
              <a:rPr lang="sr-Cyrl-CS" altLang="en-US" sz="1400" b="1" smtClean="0"/>
              <a:t> (</a:t>
            </a:r>
            <a:r>
              <a:rPr lang="en-US" altLang="en-US" sz="1400" b="1" smtClean="0"/>
              <a:t>Vyara Stefanova</a:t>
            </a:r>
            <a:r>
              <a:rPr lang="sr-Cyrl-CS" altLang="en-US" sz="1400" b="1" smtClean="0"/>
              <a:t>)</a:t>
            </a:r>
          </a:p>
          <a:p>
            <a:pPr marL="609600" indent="-609600" algn="just">
              <a:lnSpc>
                <a:spcPct val="80000"/>
              </a:lnSpc>
              <a:buFontTx/>
              <a:buChar char="•"/>
            </a:pPr>
            <a:endParaRPr lang="sr-Cyrl-CS" altLang="en-US" sz="1400" b="1" smtClean="0"/>
          </a:p>
          <a:p>
            <a:pPr marL="609600" indent="-609600" algn="just">
              <a:lnSpc>
                <a:spcPct val="80000"/>
              </a:lnSpc>
              <a:buFontTx/>
              <a:buChar char="•"/>
            </a:pPr>
            <a:r>
              <a:rPr lang="sr-Cyrl-CS" altLang="en-US" sz="1400" b="1" smtClean="0"/>
              <a:t>  Формирана „Стручна радна група за финализацију израде мере -Агроекологија-клима и органска производња“</a:t>
            </a:r>
            <a:r>
              <a:rPr lang="en-US" altLang="en-US" sz="1400" b="1" smtClean="0"/>
              <a:t> </a:t>
            </a:r>
            <a:r>
              <a:rPr lang="sr-Cyrl-CS" altLang="en-US" sz="1400" b="1" smtClean="0"/>
              <a:t>(Решење број: </a:t>
            </a:r>
            <a:r>
              <a:rPr lang="ru-RU" altLang="en-US" sz="1400" b="1" smtClean="0"/>
              <a:t>119-01-344/201</a:t>
            </a:r>
            <a:r>
              <a:rPr lang="en-US" altLang="en-US" sz="1400" b="1" smtClean="0"/>
              <a:t>5</a:t>
            </a:r>
            <a:r>
              <a:rPr lang="ru-RU" altLang="en-US" sz="1400" b="1" smtClean="0"/>
              <a:t>-0</a:t>
            </a:r>
            <a:r>
              <a:rPr lang="en-US" altLang="en-US" sz="1400" b="1" smtClean="0"/>
              <a:t>3</a:t>
            </a:r>
            <a:r>
              <a:rPr lang="sr-Cyrl-CS" altLang="en-US" sz="1400" b="1" smtClean="0"/>
              <a:t> од </a:t>
            </a:r>
            <a:r>
              <a:rPr lang="en-US" altLang="en-US" sz="1400" b="1" smtClean="0"/>
              <a:t>21</a:t>
            </a:r>
            <a:r>
              <a:rPr lang="ru-RU" altLang="en-US" sz="1400" b="1" smtClean="0"/>
              <a:t>.0</a:t>
            </a:r>
            <a:r>
              <a:rPr lang="en-US" altLang="en-US" sz="1400" b="1" smtClean="0"/>
              <a:t>8</a:t>
            </a:r>
            <a:r>
              <a:rPr lang="ru-RU" altLang="en-US" sz="1400" b="1" smtClean="0"/>
              <a:t>.201</a:t>
            </a:r>
            <a:r>
              <a:rPr lang="en-US" altLang="en-US" sz="1400" b="1" smtClean="0"/>
              <a:t>5</a:t>
            </a:r>
            <a:r>
              <a:rPr lang="ru-RU" altLang="en-US" sz="1400" b="1" smtClean="0"/>
              <a:t>. године</a:t>
            </a:r>
            <a:r>
              <a:rPr lang="sr-Cyrl-CS" altLang="en-US" sz="1400" b="1" smtClean="0"/>
              <a:t>)</a:t>
            </a:r>
          </a:p>
          <a:p>
            <a:pPr marL="1371600" lvl="2" indent="-457200" algn="just">
              <a:lnSpc>
                <a:spcPct val="80000"/>
              </a:lnSpc>
              <a:buFontTx/>
              <a:buAutoNum type="arabicPeriod"/>
            </a:pPr>
            <a:r>
              <a:rPr lang="sr-Cyrl-CS" altLang="en-US" sz="1400" b="1" smtClean="0"/>
              <a:t>30 чланова </a:t>
            </a:r>
          </a:p>
          <a:p>
            <a:pPr marL="1371600" lvl="2" indent="-457200" algn="just">
              <a:lnSpc>
                <a:spcPct val="80000"/>
              </a:lnSpc>
              <a:buFontTx/>
              <a:buAutoNum type="arabicPeriod"/>
            </a:pPr>
            <a:r>
              <a:rPr lang="sr-Cyrl-CS" altLang="en-US" sz="1400" b="1" smtClean="0"/>
              <a:t>2 техничке подгрупе (1. Техничка подгрупа за израду ИПАРД агроеколошке мере – органска производња; 2. Техничка подгрупа за израду агроеколошких мера сличних ИПАРД мерама у склопу Националног програма за рурални развој)</a:t>
            </a:r>
          </a:p>
          <a:p>
            <a:pPr marL="1371600" lvl="2" indent="-457200" algn="just">
              <a:lnSpc>
                <a:spcPct val="80000"/>
              </a:lnSpc>
              <a:buFontTx/>
              <a:buAutoNum type="arabicPeriod"/>
            </a:pPr>
            <a:endParaRPr lang="sr-Cyrl-CS" altLang="en-US" sz="1400" b="1" smtClean="0"/>
          </a:p>
          <a:p>
            <a:pPr marL="609600" indent="-609600" algn="just">
              <a:lnSpc>
                <a:spcPct val="80000"/>
              </a:lnSpc>
              <a:buFontTx/>
              <a:buChar char="•"/>
            </a:pPr>
            <a:r>
              <a:rPr lang="sr-Cyrl-CS" altLang="en-US" sz="1400" b="1" smtClean="0"/>
              <a:t>Предлог проширења прихватљивих трошкова у склопу АЕ мере и за угрожене биљне и животињске генетичке ресурсе </a:t>
            </a:r>
          </a:p>
          <a:p>
            <a:pPr marL="609600" indent="-609600" algn="just">
              <a:lnSpc>
                <a:spcPct val="80000"/>
              </a:lnSpc>
              <a:buFontTx/>
              <a:buChar char="•"/>
            </a:pPr>
            <a:endParaRPr lang="sr-Cyrl-CS" altLang="en-US" sz="1400" b="1" smtClean="0"/>
          </a:p>
          <a:p>
            <a:pPr marL="609600" indent="-609600" algn="just">
              <a:lnSpc>
                <a:spcPct val="80000"/>
              </a:lnSpc>
              <a:buFontTx/>
              <a:buChar char="•"/>
            </a:pPr>
            <a:r>
              <a:rPr lang="sr-Cyrl-CS" altLang="en-US" sz="1400" b="1" smtClean="0"/>
              <a:t>Минумум стандарда прописати (добра пољопривредна пракса)</a:t>
            </a:r>
          </a:p>
          <a:p>
            <a:pPr marL="609600" indent="-609600" algn="just">
              <a:lnSpc>
                <a:spcPct val="80000"/>
              </a:lnSpc>
              <a:buFontTx/>
              <a:buChar char="•"/>
            </a:pPr>
            <a:r>
              <a:rPr lang="sr-Cyrl-CS" altLang="en-US" sz="1400" b="1" smtClean="0"/>
              <a:t>Одабрати пољопривредне културе које ће бити подржане на целој територији земње (један приступ)</a:t>
            </a:r>
          </a:p>
          <a:p>
            <a:pPr marL="609600" indent="-609600" algn="just">
              <a:lnSpc>
                <a:spcPct val="80000"/>
              </a:lnSpc>
              <a:buFontTx/>
              <a:buChar char="•"/>
            </a:pPr>
            <a:endParaRPr lang="sr-Cyrl-CS" altLang="en-US" sz="1400" b="1" smtClean="0"/>
          </a:p>
          <a:p>
            <a:pPr marL="609600" indent="-609600" algn="just">
              <a:lnSpc>
                <a:spcPct val="80000"/>
              </a:lnSpc>
              <a:buFontTx/>
              <a:buChar char="•"/>
            </a:pPr>
            <a:r>
              <a:rPr lang="sr-Cyrl-CS" altLang="en-US" sz="1400" b="1" smtClean="0"/>
              <a:t>Одабрати пилот регион у коме ће се подржати све пољопривредне културе (други приступ)</a:t>
            </a:r>
          </a:p>
          <a:p>
            <a:pPr marL="609600" indent="-609600" algn="just">
              <a:lnSpc>
                <a:spcPct val="80000"/>
              </a:lnSpc>
              <a:buFontTx/>
              <a:buChar char="•"/>
            </a:pPr>
            <a:endParaRPr lang="en-GB" altLang="en-US" sz="1400" b="1" smtClean="0"/>
          </a:p>
          <a:p>
            <a:pPr marL="609600" indent="-609600" algn="just">
              <a:lnSpc>
                <a:spcPct val="80000"/>
              </a:lnSpc>
              <a:buFontTx/>
              <a:buChar char="•"/>
            </a:pPr>
            <a:r>
              <a:rPr lang="sr-Cyrl-CS" altLang="en-US" sz="1400" b="1" smtClean="0"/>
              <a:t>Предлог за методологију израде калкулације за плаћање пропуштене добити у шеми органске пољопривреде (на основу примера из Бугарске и Македоније)  – обавезно ангажовати независно тело</a:t>
            </a:r>
          </a:p>
          <a:p>
            <a:pPr marL="609600" indent="-609600" algn="just">
              <a:lnSpc>
                <a:spcPct val="80000"/>
              </a:lnSpc>
              <a:buFontTx/>
              <a:buChar char="•"/>
            </a:pPr>
            <a:endParaRPr lang="en-GB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81025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/>
          </p:cNvSpPr>
          <p:nvPr/>
        </p:nvSpPr>
        <p:spPr bwMode="auto">
          <a:xfrm>
            <a:off x="914400" y="803176"/>
            <a:ext cx="7467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r-Cyrl-RS" altLang="sr-Latn-RS" b="1" dirty="0" smtClean="0">
                <a:solidFill>
                  <a:srgbClr val="C00000"/>
                </a:solidFill>
                <a:latin typeface="Tahoma" pitchFamily="34" charset="0"/>
              </a:rPr>
              <a:t>ИПАРД</a:t>
            </a:r>
            <a:r>
              <a:rPr lang="sr-Latn-RS" altLang="sr-Latn-RS" b="1" dirty="0" smtClean="0">
                <a:solidFill>
                  <a:srgbClr val="C00000"/>
                </a:solidFill>
                <a:latin typeface="Tahoma" pitchFamily="34" charset="0"/>
              </a:rPr>
              <a:t> II </a:t>
            </a:r>
            <a:r>
              <a:rPr lang="sr-Cyrl-RS" altLang="sr-Latn-RS" b="1" dirty="0" smtClean="0">
                <a:solidFill>
                  <a:srgbClr val="C00000"/>
                </a:solidFill>
                <a:latin typeface="Tahoma" pitchFamily="34" charset="0"/>
              </a:rPr>
              <a:t>ПРОГРАМ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r-Cyrl-RS" altLang="sr-Latn-RS" b="1" dirty="0" smtClean="0">
                <a:solidFill>
                  <a:srgbClr val="C00000"/>
                </a:solidFill>
                <a:latin typeface="Tahoma" pitchFamily="34" charset="0"/>
              </a:rPr>
              <a:t>Неприхватљиви </a:t>
            </a:r>
            <a:r>
              <a:rPr lang="sr-Cyrl-RS" altLang="sr-Latn-RS" b="1" dirty="0">
                <a:solidFill>
                  <a:srgbClr val="C00000"/>
                </a:solidFill>
                <a:latin typeface="Tahoma" pitchFamily="34" charset="0"/>
              </a:rPr>
              <a:t>трошкови</a:t>
            </a:r>
            <a:endParaRPr lang="en-US" altLang="sr-Latn-RS" b="1" dirty="0">
              <a:solidFill>
                <a:srgbClr val="C00000"/>
              </a:solidFill>
              <a:latin typeface="Tahoma" pitchFamily="34" charset="0"/>
            </a:endParaRPr>
          </a:p>
        </p:txBody>
      </p:sp>
      <p:sp>
        <p:nvSpPr>
          <p:cNvPr id="15363" name="Rectangle 6"/>
          <p:cNvSpPr>
            <a:spLocks/>
          </p:cNvSpPr>
          <p:nvPr/>
        </p:nvSpPr>
        <p:spPr bwMode="auto">
          <a:xfrm>
            <a:off x="914400" y="1845047"/>
            <a:ext cx="7335838" cy="4536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fontAlgn="base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Ø"/>
              <a:defRPr/>
            </a:pP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Порези, укључујући ПДВ; </a:t>
            </a:r>
          </a:p>
          <a:p>
            <a:pPr algn="just" fontAlgn="base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Ø"/>
              <a:defRPr/>
            </a:pP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Царинске увозне дажбине, или неке друге дажбине; </a:t>
            </a:r>
          </a:p>
          <a:p>
            <a:pPr algn="just" fontAlgn="base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Ø"/>
              <a:defRPr/>
            </a:pP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Куповина, закуп или лизинг земљишта и постојећих објеката; </a:t>
            </a:r>
          </a:p>
          <a:p>
            <a:pPr algn="just" fontAlgn="base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Ø"/>
              <a:defRPr/>
            </a:pP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Новчане казне и трошкови парничног поступка; </a:t>
            </a:r>
          </a:p>
          <a:p>
            <a:pPr algn="just" fontAlgn="base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Ø"/>
              <a:defRPr/>
            </a:pP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Половне машине и опрема;</a:t>
            </a:r>
          </a:p>
          <a:p>
            <a:pPr algn="just" fontAlgn="base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Ø"/>
              <a:defRPr/>
            </a:pP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Банкарски трошкови, трошкови конверзије, трошкови гаранција; </a:t>
            </a:r>
          </a:p>
          <a:p>
            <a:pPr algn="just" fontAlgn="base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Ø"/>
              <a:defRPr/>
            </a:pP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Доприноси у натури; </a:t>
            </a:r>
          </a:p>
          <a:p>
            <a:pPr algn="just" fontAlgn="base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Ø"/>
              <a:defRPr/>
            </a:pP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Куповина животиња, једногодишњих биљака и њихово сађење; </a:t>
            </a:r>
          </a:p>
          <a:p>
            <a:pPr algn="just" fontAlgn="base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Font typeface="Wingdings" pitchFamily="2" charset="2"/>
              <a:buChar char="Ø"/>
              <a:defRPr/>
            </a:pPr>
            <a:r>
              <a:rPr lang="ru-RU" altLang="sr-Latn-R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Одржавање, амортизација и трошкови најма.</a:t>
            </a:r>
          </a:p>
        </p:txBody>
      </p:sp>
    </p:spTree>
    <p:extLst>
      <p:ext uri="{BB962C8B-B14F-4D97-AF65-F5344CB8AC3E}">
        <p14:creationId xmlns:p14="http://schemas.microsoft.com/office/powerpoint/2010/main" val="26097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r-Cyrl-RS" sz="4800" b="1" dirty="0" smtClean="0"/>
              <a:t>ИПАРД- тренутно стање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776864" cy="288032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sr-Cyrl-RS" b="1" dirty="0" smtClean="0"/>
              <a:t>Прва  седница Одбора за </a:t>
            </a:r>
          </a:p>
          <a:p>
            <a:pPr algn="ctr"/>
            <a:r>
              <a:rPr lang="sr-Cyrl-RS" b="1" dirty="0"/>
              <a:t>п</a:t>
            </a:r>
            <a:r>
              <a:rPr lang="sr-Cyrl-RS" b="1" dirty="0" smtClean="0"/>
              <a:t>раћење спровођења ИПАРД </a:t>
            </a:r>
            <a:r>
              <a:rPr lang="sr-Latn-RS" b="1" dirty="0" smtClean="0"/>
              <a:t>II </a:t>
            </a:r>
            <a:r>
              <a:rPr lang="sr-Cyrl-RS" b="1" dirty="0" smtClean="0"/>
              <a:t>програма</a:t>
            </a:r>
          </a:p>
          <a:p>
            <a:pPr algn="ctr"/>
            <a:endParaRPr lang="sr-Cyrl-RS" b="1" dirty="0" smtClean="0"/>
          </a:p>
          <a:p>
            <a:pPr algn="ctr"/>
            <a:r>
              <a:rPr lang="sr-Cyrl-RS" b="1" dirty="0" smtClean="0"/>
              <a:t>Министарство </a:t>
            </a:r>
            <a:r>
              <a:rPr lang="sr-Cyrl-RS" b="1" dirty="0"/>
              <a:t>финансија</a:t>
            </a:r>
            <a:r>
              <a:rPr lang="sr-Latn-RS" b="1" dirty="0"/>
              <a:t> </a:t>
            </a:r>
            <a:endParaRPr lang="sr-Cyrl-RS" b="1" dirty="0" smtClean="0"/>
          </a:p>
          <a:p>
            <a:pPr algn="ctr"/>
            <a:r>
              <a:rPr lang="sr-Cyrl-RS" b="1" dirty="0" smtClean="0"/>
              <a:t>Национални службеник за одобравање</a:t>
            </a:r>
          </a:p>
          <a:p>
            <a:pPr algn="ctr"/>
            <a:r>
              <a:rPr lang="sr-Cyrl-RS" dirty="0"/>
              <a:t>Јединица за подршку националном службенику за одобравање &amp; Национални фонд</a:t>
            </a:r>
            <a:endParaRPr lang="sr-Latn-RS" dirty="0"/>
          </a:p>
          <a:p>
            <a:pPr algn="ctr"/>
            <a:endParaRPr lang="sr-Cyrl-RS" b="1" dirty="0" smtClean="0"/>
          </a:p>
          <a:p>
            <a:endParaRPr lang="sr-Cyrl-RS" sz="1800" dirty="0" smtClean="0"/>
          </a:p>
          <a:p>
            <a:r>
              <a:rPr lang="sr-Cyrl-RS" sz="1800" dirty="0" smtClean="0"/>
              <a:t>Београд, 11.фебруар 2016.</a:t>
            </a:r>
            <a:endParaRPr lang="en-US" sz="1800" dirty="0"/>
          </a:p>
        </p:txBody>
      </p:sp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424"/>
            <a:ext cx="1295707" cy="87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705995"/>
            <a:ext cx="1263327" cy="7920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1484784"/>
            <a:ext cx="784887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Оквирни споразум ИПА II (усвојен 29 Децембра 2014 и потписан)</a:t>
            </a:r>
          </a:p>
          <a:p>
            <a:pPr marL="342900" indent="-342900" algn="just">
              <a:buFont typeface="Wingdings" pitchFamily="2" charset="2"/>
              <a:buChar char="Ø"/>
            </a:pP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Уредба о управљању програмима претприступне помоћи Европске уније у оквиру ИПА II за период 2014-2020 г. (усвојена 14 Oктобра 2015)</a:t>
            </a:r>
          </a:p>
          <a:p>
            <a:pPr marL="342900" indent="-342900" algn="just">
              <a:buFont typeface="Wingdings" pitchFamily="2" charset="2"/>
              <a:buChar char="Ø"/>
            </a:pP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Уредба о одређивању тела за ревизију система управљања програмима претприступне помоћи Европске уније у оквиру ИПА II (усвојена 14 Октобра 2015)</a:t>
            </a:r>
          </a:p>
          <a:p>
            <a:pPr marL="342900" indent="-342900" algn="just">
              <a:buFont typeface="Wingdings" pitchFamily="2" charset="2"/>
              <a:buChar char="Ø"/>
            </a:pP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Одлука о одређивању одговорних лица и тела за управљање програмима претприступне помоћи Европске уније у оквиру ИПА II за период 2014-2020 г. (усвојена 12 Новембра 2015)</a:t>
            </a:r>
          </a:p>
          <a:p>
            <a:pPr marL="342900" indent="-342900" algn="just">
              <a:buFont typeface="Wingdings" pitchFamily="2" charset="2"/>
              <a:buChar char="Ø"/>
            </a:pP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Секторски споразум ИПАРД II (усвојен 19 Новембра 2015 и потписан)</a:t>
            </a:r>
          </a:p>
        </p:txBody>
      </p:sp>
      <p:sp>
        <p:nvSpPr>
          <p:cNvPr id="3" name="Rectangle 2"/>
          <p:cNvSpPr/>
          <p:nvPr/>
        </p:nvSpPr>
        <p:spPr>
          <a:xfrm>
            <a:off x="419161" y="525281"/>
            <a:ext cx="78972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Cyrl-RS" sz="3200" b="1" dirty="0">
                <a:solidFill>
                  <a:srgbClr val="C00000"/>
                </a:solidFill>
                <a:latin typeface="Tahoma" pitchFamily="34" charset="0"/>
              </a:rPr>
              <a:t>Институционални и правни оквир</a:t>
            </a:r>
            <a:endParaRPr lang="en-US" sz="3200" b="1" dirty="0">
              <a:solidFill>
                <a:srgbClr val="C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6037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594742"/>
              </p:ext>
            </p:extLst>
          </p:nvPr>
        </p:nvGraphicFramePr>
        <p:xfrm>
          <a:off x="0" y="0"/>
          <a:ext cx="90678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Acrobat Document" r:id="rId3" imgW="7543732" imgH="5829300" progId="AcroExch.Document.11">
                  <p:embed/>
                </p:oleObj>
              </mc:Choice>
              <mc:Fallback>
                <p:oleObj name="Acrobat Document" r:id="rId3" imgW="7543732" imgH="58293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067800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072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solidFill>
                  <a:srgbClr val="C00000"/>
                </a:solidFill>
                <a:latin typeface="Tahoma" pitchFamily="34" charset="0"/>
                <a:ea typeface="+mn-ea"/>
                <a:cs typeface="+mn-cs"/>
              </a:rPr>
              <a:t>Институционални и правни оквир</a:t>
            </a:r>
            <a:endParaRPr lang="sr-Latn-RS" sz="3200" b="1" dirty="0">
              <a:solidFill>
                <a:srgbClr val="C00000"/>
              </a:solidFill>
              <a:latin typeface="Tahoma" pitchFamily="34" charset="0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sr-Cyrl-RS" b="1" u="sng" dirty="0" smtClean="0">
                <a:solidFill>
                  <a:prstClr val="black">
                    <a:tint val="75000"/>
                  </a:prstClr>
                </a:solidFill>
              </a:rPr>
              <a:t>Међуинституционални споразуми</a:t>
            </a:r>
            <a:r>
              <a:rPr lang="sr-Latn-RS" b="1" u="sng" dirty="0" smtClean="0">
                <a:solidFill>
                  <a:prstClr val="black">
                    <a:tint val="75000"/>
                  </a:prstClr>
                </a:solidFill>
              </a:rPr>
              <a:t>:</a:t>
            </a:r>
          </a:p>
          <a:p>
            <a:pPr lvl="0" algn="just"/>
            <a:endParaRPr lang="sr-Latn-RS" u="sng" dirty="0">
              <a:solidFill>
                <a:prstClr val="black">
                  <a:tint val="75000"/>
                </a:prstClr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sr-Cyrl-RS" b="1" dirty="0" smtClean="0">
                <a:solidFill>
                  <a:prstClr val="black">
                    <a:tint val="75000"/>
                  </a:prstClr>
                </a:solidFill>
              </a:rPr>
              <a:t>Меморандум о разумевању</a:t>
            </a:r>
            <a:r>
              <a:rPr lang="sr-Latn-RS" b="1" dirty="0" smtClean="0">
                <a:solidFill>
                  <a:prstClr val="black">
                    <a:tint val="75000"/>
                  </a:prstClr>
                </a:solidFill>
              </a:rPr>
              <a:t> (</a:t>
            </a:r>
            <a:r>
              <a:rPr lang="sr-Cyrl-RS" b="1" dirty="0" smtClean="0">
                <a:solidFill>
                  <a:prstClr val="black">
                    <a:tint val="75000"/>
                  </a:prstClr>
                </a:solidFill>
              </a:rPr>
              <a:t>НАО-ИПАРД Агенција-Управљачко тело</a:t>
            </a:r>
            <a:r>
              <a:rPr lang="sr-Latn-RS" b="1" dirty="0" smtClean="0">
                <a:solidFill>
                  <a:prstClr val="black">
                    <a:tint val="75000"/>
                  </a:prstClr>
                </a:solidFill>
              </a:rPr>
              <a:t>) </a:t>
            </a:r>
            <a:r>
              <a:rPr lang="sr-Latn-RS" dirty="0" smtClean="0">
                <a:solidFill>
                  <a:prstClr val="black">
                    <a:tint val="75000"/>
                  </a:prstClr>
                </a:solidFill>
              </a:rPr>
              <a:t>– </a:t>
            </a:r>
            <a:r>
              <a:rPr lang="sr-Cyrl-RS" dirty="0" smtClean="0">
                <a:solidFill>
                  <a:prstClr val="black">
                    <a:tint val="75000"/>
                  </a:prstClr>
                </a:solidFill>
              </a:rPr>
              <a:t>биће потписан</a:t>
            </a:r>
            <a:endParaRPr lang="sr-Latn-RS" dirty="0" smtClean="0">
              <a:solidFill>
                <a:prstClr val="black">
                  <a:tint val="75000"/>
                </a:prstClr>
              </a:solidFill>
            </a:endParaRPr>
          </a:p>
          <a:p>
            <a:pPr lvl="0" algn="just">
              <a:buFont typeface="Wingdings" pitchFamily="2" charset="2"/>
              <a:buChar char="Ø"/>
            </a:pPr>
            <a:endParaRPr lang="sr-Latn-RS" dirty="0">
              <a:solidFill>
                <a:prstClr val="black">
                  <a:tint val="75000"/>
                </a:prstClr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sr-Cyrl-RS" b="1" dirty="0" smtClean="0">
                <a:solidFill>
                  <a:prstClr val="black">
                    <a:tint val="75000"/>
                  </a:prstClr>
                </a:solidFill>
              </a:rPr>
              <a:t>Протоколи о начину и условима за вођење рачуна отворених код НБС и Управе за трезор – </a:t>
            </a:r>
            <a:r>
              <a:rPr lang="sr-Cyrl-RS" dirty="0" smtClean="0">
                <a:solidFill>
                  <a:prstClr val="black">
                    <a:tint val="75000"/>
                  </a:prstClr>
                </a:solidFill>
              </a:rPr>
              <a:t>биће потписани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410232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>
                <a:solidFill>
                  <a:srgbClr val="C00000"/>
                </a:solidFill>
                <a:latin typeface="Tahoma" pitchFamily="34" charset="0"/>
                <a:ea typeface="+mn-ea"/>
                <a:cs typeface="+mn-cs"/>
              </a:rPr>
              <a:t>Захтев за поверавање</a:t>
            </a:r>
            <a:endParaRPr lang="sr-Latn-RS" sz="3200" b="1" dirty="0">
              <a:solidFill>
                <a:srgbClr val="C00000"/>
              </a:solidFill>
              <a:latin typeface="Tahoma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sr-Cyrl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Захтев за поверавање</a:t>
            </a: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sr-Latn-R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sr-Cyrl-R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поднет ЕК од стране НАО, </a:t>
            </a:r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15 децембра </a:t>
            </a:r>
            <a:r>
              <a:rPr lang="sr-Cyrl-R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2015, за следеће мере</a:t>
            </a:r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sr-Latn-R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sr-Cyrl-R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физичку имовину пољопривредних газдинстава</a:t>
            </a:r>
            <a:endParaRPr lang="sr-Latn-R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sr-Cyrl-R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физичку имовину које се тичу прераде и маркетинга пољопривредних производа и производа рибарства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sr-Cyrl-R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диверзификација пољопривредних газдинстава и развој пословања</a:t>
            </a:r>
            <a:endParaRPr lang="sr-Latn-R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sr-Cyrl-R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техничка помоћ</a:t>
            </a:r>
            <a:endParaRPr lang="sr-Latn-R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91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Cyrl-RS" dirty="0" smtClean="0"/>
              <a:t>Пословник о раду</a:t>
            </a:r>
            <a:br>
              <a:rPr lang="sr-Cyrl-RS" dirty="0" smtClean="0"/>
            </a:br>
            <a:r>
              <a:rPr lang="sr-Cyrl-RS" b="1" u="sng" dirty="0" smtClean="0"/>
              <a:t>Именовање и структура Одбора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412776"/>
            <a:ext cx="8856984" cy="5328592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/>
              <a:t>Решење министра пољопривреде и заштите животне средине </a:t>
            </a:r>
            <a:r>
              <a:rPr lang="ru-RU" sz="2400" dirty="0" smtClean="0"/>
              <a:t>број 119-01-251/2015-03 од 13. новембра 2015. године успостављен је ИПАРД Одбор за праћење и именовани његови чланови/ заменици</a:t>
            </a:r>
          </a:p>
          <a:p>
            <a:pPr marL="0" indent="0" algn="just">
              <a:buNone/>
            </a:pPr>
            <a:endParaRPr lang="ru-RU" sz="600" dirty="0" smtClean="0"/>
          </a:p>
          <a:p>
            <a:pPr algn="just"/>
            <a:r>
              <a:rPr lang="ru-RU" sz="2400" b="1" dirty="0" smtClean="0"/>
              <a:t>Структура Одбора</a:t>
            </a:r>
            <a:r>
              <a:rPr lang="ru-RU" sz="2400" dirty="0" smtClean="0"/>
              <a:t> - институције/ организације (државни органи/тела</a:t>
            </a:r>
            <a:r>
              <a:rPr lang="ru-RU" dirty="0"/>
              <a:t>, </a:t>
            </a:r>
            <a:r>
              <a:rPr lang="ru-RU" dirty="0" smtClean="0"/>
              <a:t>економски, социјални </a:t>
            </a:r>
            <a:r>
              <a:rPr lang="ru-RU" dirty="0"/>
              <a:t>и партнери из области екологије </a:t>
            </a:r>
            <a:r>
              <a:rPr lang="ru-RU" dirty="0" smtClean="0"/>
              <a:t>и </a:t>
            </a:r>
            <a:r>
              <a:rPr lang="ru-RU" dirty="0"/>
              <a:t>цивилног </a:t>
            </a:r>
            <a:r>
              <a:rPr lang="ru-RU" dirty="0" smtClean="0"/>
              <a:t>друштва)</a:t>
            </a:r>
          </a:p>
          <a:p>
            <a:pPr algn="just"/>
            <a:endParaRPr lang="ru-RU" sz="600" dirty="0" smtClean="0"/>
          </a:p>
          <a:p>
            <a:pPr algn="just"/>
            <a:r>
              <a:rPr lang="ru-RU" sz="2400" b="1" dirty="0" smtClean="0"/>
              <a:t>Председавајући</a:t>
            </a:r>
            <a:r>
              <a:rPr lang="ru-RU" sz="2400" dirty="0" smtClean="0"/>
              <a:t> или њен/ његов заменик води седнице</a:t>
            </a:r>
          </a:p>
          <a:p>
            <a:pPr algn="just"/>
            <a:endParaRPr lang="ru-RU" sz="600" dirty="0"/>
          </a:p>
          <a:p>
            <a:pPr algn="just"/>
            <a:endParaRPr lang="ru-RU" sz="600" dirty="0"/>
          </a:p>
          <a:p>
            <a:pPr algn="just"/>
            <a:r>
              <a:rPr lang="ru-RU" b="1" dirty="0" smtClean="0"/>
              <a:t>Право</a:t>
            </a:r>
            <a:r>
              <a:rPr lang="ru-RU" dirty="0" smtClean="0"/>
              <a:t> </a:t>
            </a:r>
            <a:r>
              <a:rPr lang="ru-RU" b="1" dirty="0"/>
              <a:t>на по један </a:t>
            </a:r>
            <a:r>
              <a:rPr lang="ru-RU" b="1" dirty="0" smtClean="0"/>
              <a:t>глас </a:t>
            </a:r>
            <a:r>
              <a:rPr lang="ru-RU" dirty="0"/>
              <a:t>има сваки члан </a:t>
            </a:r>
            <a:r>
              <a:rPr lang="ru-RU" sz="2400" dirty="0" smtClean="0"/>
              <a:t>/ заменик члана Одбора укључујући </a:t>
            </a:r>
            <a:r>
              <a:rPr lang="ru-RU" dirty="0" smtClean="0"/>
              <a:t>Председавајућег, као </a:t>
            </a:r>
            <a:r>
              <a:rPr lang="sr-Cyrl-RS" dirty="0" smtClean="0"/>
              <a:t>руководилац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/>
              <a:t>УТ као заменик Председавајућег </a:t>
            </a:r>
            <a:endParaRPr lang="ru-RU" dirty="0" smtClean="0"/>
          </a:p>
          <a:p>
            <a:pPr algn="just"/>
            <a:endParaRPr lang="ru-RU" sz="600" dirty="0"/>
          </a:p>
          <a:p>
            <a:pPr algn="just"/>
            <a:r>
              <a:rPr lang="ru-RU" b="1" dirty="0" smtClean="0"/>
              <a:t>Без </a:t>
            </a:r>
            <a:r>
              <a:rPr lang="ru-RU" b="1" dirty="0"/>
              <a:t>права </a:t>
            </a:r>
            <a:r>
              <a:rPr lang="ru-RU" b="1" dirty="0" smtClean="0"/>
              <a:t>гласа</a:t>
            </a:r>
            <a:r>
              <a:rPr lang="ru-RU" dirty="0" smtClean="0"/>
              <a:t> - УТ</a:t>
            </a:r>
            <a:r>
              <a:rPr lang="ru-RU" sz="2400" dirty="0" smtClean="0"/>
              <a:t>, ИПАРД Агенције, НАО и НИПАК </a:t>
            </a:r>
          </a:p>
          <a:p>
            <a:pPr marL="0" indent="0" algn="just">
              <a:buNone/>
            </a:pPr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3230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2" y="620688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sr-Cyrl-RS" sz="3200" b="1" spc="-100" dirty="0">
                <a:solidFill>
                  <a:srgbClr val="C00000"/>
                </a:solidFill>
                <a:latin typeface="Tahoma" pitchFamily="34" charset="0"/>
              </a:rPr>
              <a:t>Наредни кораци</a:t>
            </a:r>
            <a:endParaRPr lang="en-US" sz="3200" b="1" spc="-100" dirty="0">
              <a:solidFill>
                <a:srgbClr val="C00000"/>
              </a:solidFill>
              <a:latin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5576" y="1556792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sr-Cyrl-RS" sz="2400" dirty="0"/>
              <a:t>Спровођење корективних мера у вези са налазима и препорукама екстерне ревизије</a:t>
            </a: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sr-Cyrl-RS" sz="2400" dirty="0"/>
              <a:t>Припремне активности за прву верификациону посету од стране ревизора ЕК (предвиђено за Мај 2016)</a:t>
            </a: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sr-Cyrl-RS" sz="2400" dirty="0"/>
              <a:t>Редовна комуникација између кључних ИПАРД актера и координација активности</a:t>
            </a:r>
            <a:endParaRPr lang="sr-Latn-RS" sz="2400" dirty="0"/>
          </a:p>
        </p:txBody>
      </p:sp>
    </p:spTree>
    <p:extLst>
      <p:ext uri="{BB962C8B-B14F-4D97-AF65-F5344CB8AC3E}">
        <p14:creationId xmlns:p14="http://schemas.microsoft.com/office/powerpoint/2010/main" val="16153325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r-Cyrl-RS" sz="4800" b="1" dirty="0" smtClean="0"/>
              <a:t>ИПАРД- тренутно стање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213508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sr-Cyrl-RS" b="1" dirty="0" smtClean="0"/>
              <a:t>Прва  седница Одбора за </a:t>
            </a:r>
          </a:p>
          <a:p>
            <a:pPr algn="ctr"/>
            <a:r>
              <a:rPr lang="sr-Cyrl-RS" b="1" dirty="0"/>
              <a:t>п</a:t>
            </a:r>
            <a:r>
              <a:rPr lang="sr-Cyrl-RS" b="1" dirty="0" smtClean="0"/>
              <a:t>раћење спровођења ИПАРД </a:t>
            </a:r>
            <a:r>
              <a:rPr lang="sr-Latn-RS" b="1" dirty="0" smtClean="0"/>
              <a:t>II </a:t>
            </a:r>
            <a:r>
              <a:rPr lang="sr-Cyrl-RS" b="1" dirty="0" smtClean="0"/>
              <a:t>програма</a:t>
            </a:r>
          </a:p>
          <a:p>
            <a:pPr algn="ctr"/>
            <a:r>
              <a:rPr lang="sr-Cyrl-RS" b="1" dirty="0" smtClean="0"/>
              <a:t>ИПАРД Агенција</a:t>
            </a:r>
          </a:p>
          <a:p>
            <a:pPr algn="ctr"/>
            <a:r>
              <a:rPr lang="sr-Cyrl-RS" sz="1800" dirty="0" smtClean="0"/>
              <a:t>Жарко Радат</a:t>
            </a:r>
          </a:p>
          <a:p>
            <a:pPr algn="ctr"/>
            <a:r>
              <a:rPr lang="sr-Cyrl-RS" sz="1800" dirty="0" smtClean="0"/>
              <a:t>директор</a:t>
            </a:r>
            <a:endParaRPr lang="sr-Cyrl-RS" sz="1800" dirty="0"/>
          </a:p>
          <a:p>
            <a:endParaRPr lang="sr-Cyrl-RS" sz="1800" dirty="0" smtClean="0"/>
          </a:p>
          <a:p>
            <a:r>
              <a:rPr lang="sr-Cyrl-RS" sz="1800" dirty="0" smtClean="0"/>
              <a:t>Београд, 11.фебруар 2016.</a:t>
            </a:r>
            <a:endParaRPr lang="en-US" sz="1800" dirty="0"/>
          </a:p>
        </p:txBody>
      </p:sp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424"/>
            <a:ext cx="1295707" cy="87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705995"/>
            <a:ext cx="1263327" cy="7920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517" y="732309"/>
            <a:ext cx="349567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6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60504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sr-Cyrl-RS" sz="42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Правни оквир (1)</a:t>
            </a:r>
          </a:p>
          <a:p>
            <a:endParaRPr lang="sr-Cyrl-RS" dirty="0"/>
          </a:p>
          <a:p>
            <a:pPr algn="just">
              <a:buFont typeface="Arial" pitchFamily="34" charset="0"/>
              <a:buChar char="•"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Уредба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европског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Парламента и Савета (ЕЗ) бр.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231/2014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од 11. марта 2014. године, којом се </a:t>
            </a:r>
            <a:r>
              <a:rPr lang="ru-RU" dirty="0"/>
              <a:t>успоставља Инструмент за претприступну помоћ (ИПА II),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Уредба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Комисије (ЕЗ) бр.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447/2014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од 2. маја 2014. године, којом се спроводи Уредба европског Парламента и Савета (ЕЗ) бр. 231/2014 којом се успоставља Инструмент за претприступну помоћ  (ИПА II)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Уредба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европског Парламента и Савета (ЕЗ) бр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sr-Latn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236/2014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од 11. марта 2014.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године,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којом се успостављају  инструменти за финансирање </a:t>
            </a:r>
            <a:endParaRPr lang="sr-Cyrl-R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Уредба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о управљању програмима претприступне помоћи европске уније у оквиру инструмента за претприступну помоћ (ИПА </a:t>
            </a:r>
            <a:r>
              <a:rPr lang="sr-Latn-R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период 2014-2020. године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ИПАРД </a:t>
            </a:r>
            <a:r>
              <a:rPr lang="sr-Latn-R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II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(2014-2020)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Одлук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о одређивању одговорних лица и тела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управљање програмима претприступне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помоћи Европске уније у оквиру инструментаза претприступну помоћ (ИПА II) за период</a:t>
            </a:r>
          </a:p>
          <a:p>
            <a:pPr marL="0" indent="0" algn="just">
              <a:buNone/>
            </a:pPr>
            <a:r>
              <a:rPr lang="sr-Latn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2014-2020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године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</a:t>
            </a:r>
            <a:r>
              <a:rPr lang="sr-Cyrl-R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 12.11.2015</a:t>
            </a:r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sr-Latn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sz="2800" dirty="0" smtClean="0">
              <a:latin typeface="Calibri"/>
              <a:ea typeface="Calibri"/>
              <a:cs typeface="Times New Roman"/>
            </a:endParaRPr>
          </a:p>
          <a:p>
            <a:endParaRPr lang="sr-Latn-RS" sz="2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19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5071872"/>
          </a:xfrm>
        </p:spPr>
        <p:txBody>
          <a:bodyPr>
            <a:normAutofit fontScale="47500" lnSpcReduction="20000"/>
          </a:bodyPr>
          <a:lstStyle/>
          <a:p>
            <a:pPr>
              <a:buFont typeface="Arial" pitchFamily="34" charset="0"/>
              <a:buChar char="•"/>
            </a:pPr>
            <a:endParaRPr lang="sr-Cyrl-RS" dirty="0"/>
          </a:p>
          <a:p>
            <a:pPr algn="just"/>
            <a:r>
              <a:rPr lang="ru-RU" sz="4200" b="1" dirty="0"/>
              <a:t>Закон о потврђивању оквирног споразума </a:t>
            </a:r>
            <a:r>
              <a:rPr lang="ru-RU" sz="4200" dirty="0"/>
              <a:t>између </a:t>
            </a:r>
            <a:r>
              <a:rPr lang="sr-Cyrl-RS" sz="4200" dirty="0"/>
              <a:t>Р</a:t>
            </a:r>
            <a:r>
              <a:rPr lang="ru-RU" sz="4200" dirty="0"/>
              <a:t>епублике Србије и Европске комисије о правилима за спровођење финансијске помоћи Европске уније Републиcи Србији у оквиру инструмента за претприступну </a:t>
            </a:r>
            <a:r>
              <a:rPr lang="ru-RU" sz="4200" dirty="0" smtClean="0"/>
              <a:t>помоћ </a:t>
            </a:r>
            <a:r>
              <a:rPr lang="ru-RU" sz="4200" dirty="0"/>
              <a:t>(ИПА </a:t>
            </a:r>
            <a:r>
              <a:rPr lang="sr-Latn-RS" sz="4200" dirty="0"/>
              <a:t>II</a:t>
            </a:r>
            <a:r>
              <a:rPr lang="ru-RU" sz="4200" dirty="0"/>
              <a:t>) („</a:t>
            </a:r>
            <a:r>
              <a:rPr lang="sr-Cyrl-RS" sz="4200" dirty="0"/>
              <a:t>С</a:t>
            </a:r>
            <a:r>
              <a:rPr lang="ru-RU" sz="4200" dirty="0"/>
              <a:t>л. Гласник РС" - Међународни уговори", бр. 19/2014)</a:t>
            </a:r>
          </a:p>
          <a:p>
            <a:pPr algn="just"/>
            <a:r>
              <a:rPr lang="ru-RU" sz="4200" b="1" dirty="0"/>
              <a:t>Секторски споразум </a:t>
            </a:r>
            <a:r>
              <a:rPr lang="ru-RU" sz="4200" dirty="0"/>
              <a:t>између Владе Републике Србијe и Европске комисије о механизмима примене финансијске помоћи Уније Републици Србији у оквиру  инструмента за претприступну помоћ у области подршке пољопривреди и руралном развоју (ИПАРД) </a:t>
            </a:r>
          </a:p>
          <a:p>
            <a:pPr algn="just"/>
            <a:r>
              <a:rPr lang="ru-RU" sz="4200" b="1" dirty="0"/>
              <a:t>Закон о пољопривреди и руралном развоју </a:t>
            </a:r>
            <a:r>
              <a:rPr lang="ru-RU" sz="4200" dirty="0"/>
              <a:t>("Службени гласник РС", бр. 41/2009 и 10/2013 - др. закон);</a:t>
            </a:r>
          </a:p>
          <a:p>
            <a:pPr algn="just"/>
            <a:r>
              <a:rPr lang="ru-RU" sz="4200" b="1" dirty="0"/>
              <a:t>Закон о подстицајима у пољопривреди и руралном развоју </a:t>
            </a:r>
            <a:r>
              <a:rPr lang="ru-RU" sz="4200" dirty="0"/>
              <a:t>(„Службени гласник РС“ бр. 10/2013 и 142/2014);</a:t>
            </a:r>
          </a:p>
          <a:p>
            <a:pPr algn="just"/>
            <a:r>
              <a:rPr lang="ru-RU" sz="4200" b="1" dirty="0"/>
              <a:t>Измене</a:t>
            </a:r>
            <a:r>
              <a:rPr lang="ru-RU" sz="4200" dirty="0"/>
              <a:t> предвиђене за </a:t>
            </a:r>
            <a:r>
              <a:rPr lang="en-US" sz="4200" dirty="0"/>
              <a:t>Q2 2016</a:t>
            </a:r>
            <a:r>
              <a:rPr lang="sr-Cyrl-RS" sz="4200" dirty="0"/>
              <a:t> у циљу омогућавања адекватне имплементације ИПАРД програма у РС сходно горе поменутим споразумима</a:t>
            </a:r>
            <a:r>
              <a:rPr lang="ru-RU" sz="4200" dirty="0"/>
              <a:t> </a:t>
            </a:r>
          </a:p>
          <a:p>
            <a:pPr algn="just">
              <a:buFont typeface="Arial" pitchFamily="34" charset="0"/>
              <a:buChar char="•"/>
            </a:pP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endParaRPr lang="sr-Latn-RS" sz="2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9134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</a:t>
            </a:r>
            <a:r>
              <a:rPr lang="sr-Cyrl-RS" b="1" cap="all" dirty="0"/>
              <a:t>Правни оквир (2)</a:t>
            </a:r>
            <a:endParaRPr lang="en-US" b="1" cap="all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60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876800"/>
          </a:xfrm>
        </p:spPr>
        <p:txBody>
          <a:bodyPr/>
          <a:lstStyle/>
          <a:p>
            <a:pPr marL="0" indent="0" algn="ctr">
              <a:buNone/>
            </a:pPr>
            <a:r>
              <a:rPr lang="sr-Cyrl-RS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Административни капацитети</a:t>
            </a:r>
          </a:p>
          <a:p>
            <a:endParaRPr lang="sr-Cyrl-RS" sz="3200" dirty="0" smtClean="0"/>
          </a:p>
          <a:p>
            <a:pPr>
              <a:buFont typeface="Wingdings" pitchFamily="2" charset="2"/>
              <a:buChar char="Ø"/>
            </a:pPr>
            <a:r>
              <a:rPr lang="sr-Cyrl-RS" sz="2800" dirty="0"/>
              <a:t>170 систематизованих </a:t>
            </a:r>
            <a:r>
              <a:rPr lang="sr-Cyrl-RS" sz="2800" dirty="0" smtClean="0"/>
              <a:t>радних места</a:t>
            </a:r>
            <a:endParaRPr lang="sr-Cyrl-RS" sz="2800" dirty="0"/>
          </a:p>
          <a:p>
            <a:pPr>
              <a:buFont typeface="Wingdings" pitchFamily="2" charset="2"/>
              <a:buChar char="Ø"/>
            </a:pPr>
            <a:r>
              <a:rPr lang="sr-Cyrl-RS" sz="2800" dirty="0"/>
              <a:t>64 стална запослена</a:t>
            </a:r>
          </a:p>
          <a:p>
            <a:pPr>
              <a:buFont typeface="Wingdings" pitchFamily="2" charset="2"/>
              <a:buChar char="Ø"/>
            </a:pPr>
            <a:r>
              <a:rPr lang="sr-Cyrl-RS" sz="2800" dirty="0"/>
              <a:t>99 укупан број запослених</a:t>
            </a:r>
          </a:p>
          <a:p>
            <a:pPr>
              <a:buFont typeface="Wingdings" pitchFamily="2" charset="2"/>
              <a:buChar char="Ø"/>
            </a:pPr>
            <a:endParaRPr lang="sr-Cyrl-RS" sz="2800" dirty="0"/>
          </a:p>
          <a:p>
            <a:pPr>
              <a:buFont typeface="Wingdings" pitchFamily="2" charset="2"/>
              <a:buChar char="Ø"/>
            </a:pPr>
            <a:r>
              <a:rPr lang="sr-Cyrl-RS" sz="2800" dirty="0"/>
              <a:t>Закључак о дозволи запошљавања 20.11.2015.</a:t>
            </a:r>
          </a:p>
          <a:p>
            <a:pPr>
              <a:buFont typeface="Wingdings" pitchFamily="2" charset="2"/>
              <a:buChar char="Ø"/>
            </a:pPr>
            <a:r>
              <a:rPr lang="sr-Cyrl-RS" sz="2800" dirty="0"/>
              <a:t>План запошљавања: 2 фазе током 2016. 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96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07187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sr-Cyrl-RS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Интерне процедуре ИПАРД агенције</a:t>
            </a:r>
          </a:p>
          <a:p>
            <a:pPr marL="109728" indent="0">
              <a:buNone/>
            </a:pPr>
            <a:endParaRPr lang="sr-Latn-RS" sz="2600" dirty="0" smtClean="0"/>
          </a:p>
          <a:p>
            <a:pPr algn="just">
              <a:buFont typeface="Arial" pitchFamily="34" charset="0"/>
              <a:buChar char="•"/>
            </a:pPr>
            <a:r>
              <a:rPr lang="sr-Cyrl-RS" b="1" u="sng" dirty="0"/>
              <a:t>Интерне процедуре </a:t>
            </a:r>
            <a:r>
              <a:rPr lang="sr-Cyrl-RS" dirty="0"/>
              <a:t>које су део акредитационог пакета прилагођене Секторском, Оквирном споразуму и ИПАРД </a:t>
            </a:r>
            <a:r>
              <a:rPr lang="sr-Latn-RS" dirty="0" smtClean="0"/>
              <a:t>II </a:t>
            </a:r>
            <a:r>
              <a:rPr lang="sr-Cyrl-RS" dirty="0" smtClean="0"/>
              <a:t>програму</a:t>
            </a:r>
            <a:endParaRPr lang="sr-Cyrl-RS" dirty="0"/>
          </a:p>
          <a:p>
            <a:pPr algn="just">
              <a:buFont typeface="Arial" pitchFamily="34" charset="0"/>
              <a:buChar char="•"/>
            </a:pPr>
            <a:endParaRPr lang="sr-Cyrl-RS" dirty="0"/>
          </a:p>
          <a:p>
            <a:pPr algn="just">
              <a:buFont typeface="Arial" pitchFamily="34" charset="0"/>
              <a:buChar char="•"/>
            </a:pPr>
            <a:r>
              <a:rPr lang="sr-Cyrl-RS" b="1" u="sng" dirty="0"/>
              <a:t>Основне функције </a:t>
            </a:r>
            <a:r>
              <a:rPr lang="sr-Cyrl-RS" dirty="0"/>
              <a:t>уређене су у складу са следећим принципима</a:t>
            </a:r>
            <a:r>
              <a:rPr lang="sr-Cyrl-RS" dirty="0" smtClean="0"/>
              <a:t>:</a:t>
            </a:r>
            <a:endParaRPr lang="sr-Cyrl-RS" dirty="0"/>
          </a:p>
          <a:p>
            <a:pPr lvl="1" algn="just">
              <a:buFont typeface="Wingdings" pitchFamily="2" charset="2"/>
              <a:buChar char="Ø"/>
            </a:pPr>
            <a:r>
              <a:rPr lang="sr-Cyrl-RS" sz="2400" dirty="0"/>
              <a:t>Принцип поделе надлежности (административне контроле, контроле на лицу места, исплате, рачуноводство, управљање дуговима, извештавање)</a:t>
            </a:r>
          </a:p>
          <a:p>
            <a:pPr lvl="1" algn="just">
              <a:buFont typeface="Wingdings" pitchFamily="2" charset="2"/>
              <a:buChar char="Ø"/>
            </a:pPr>
            <a:r>
              <a:rPr lang="sr-Cyrl-RS" sz="2400" dirty="0"/>
              <a:t>Принцип </a:t>
            </a:r>
            <a:r>
              <a:rPr lang="sr-Cyrl-RS" sz="2400" dirty="0" smtClean="0"/>
              <a:t>4</a:t>
            </a:r>
            <a:r>
              <a:rPr lang="sr-Latn-RS" sz="2400" dirty="0" smtClean="0"/>
              <a:t> (</a:t>
            </a:r>
            <a:r>
              <a:rPr lang="sr-Cyrl-RS" sz="2400" dirty="0" smtClean="0"/>
              <a:t>четири) </a:t>
            </a:r>
            <a:r>
              <a:rPr lang="sr-Cyrl-RS" sz="2400" dirty="0"/>
              <a:t>ока </a:t>
            </a:r>
          </a:p>
          <a:p>
            <a:pPr lvl="1" algn="just">
              <a:buFont typeface="Wingdings" pitchFamily="2" charset="2"/>
              <a:buChar char="Ø"/>
            </a:pPr>
            <a:r>
              <a:rPr lang="sr-Cyrl-RS" sz="2400" dirty="0"/>
              <a:t>Принцип појачане супервизије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22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68863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2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Активности у акредитационом процесу</a:t>
            </a:r>
          </a:p>
          <a:p>
            <a:endParaRPr lang="sr-Cyrl-RS" b="1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b="1" u="sng" dirty="0"/>
              <a:t>Самопроцена</a:t>
            </a:r>
            <a:r>
              <a:rPr lang="ru-RU" dirty="0"/>
              <a:t> спроведена март-јун 2015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b="1" u="sng" dirty="0"/>
              <a:t>Екстерна ревизија </a:t>
            </a:r>
            <a:r>
              <a:rPr lang="ru-RU" dirty="0"/>
              <a:t>у име НСО (Коначни извештај </a:t>
            </a:r>
            <a:r>
              <a:rPr lang="ru-RU" dirty="0" smtClean="0"/>
              <a:t>11.12.2015</a:t>
            </a:r>
            <a:r>
              <a:rPr lang="ru-RU" dirty="0"/>
              <a:t>. године)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b="1" u="sng" dirty="0"/>
              <a:t>Захтев за поверавање послова спровођења буџета </a:t>
            </a:r>
            <a:r>
              <a:rPr lang="ru-RU" dirty="0"/>
              <a:t>(за </a:t>
            </a:r>
            <a:r>
              <a:rPr lang="ru-RU" dirty="0" smtClean="0"/>
              <a:t>ИПАРД </a:t>
            </a:r>
            <a:r>
              <a:rPr lang="ru-RU" dirty="0"/>
              <a:t>II програм) послат </a:t>
            </a:r>
            <a:r>
              <a:rPr lang="ru-RU" dirty="0" smtClean="0"/>
              <a:t>15.12.2015</a:t>
            </a:r>
            <a:r>
              <a:rPr lang="ru-RU" dirty="0"/>
              <a:t>. </a:t>
            </a:r>
            <a:endParaRPr lang="sr-Cyrl-RS" dirty="0"/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sr-Cyrl-RS" b="1" u="sng" dirty="0"/>
              <a:t>Посета ревизора ЕК </a:t>
            </a:r>
            <a:r>
              <a:rPr lang="sr-Cyrl-RS" dirty="0"/>
              <a:t>очекивана </a:t>
            </a:r>
            <a:r>
              <a:rPr lang="sr-Cyrl-RS" dirty="0" smtClean="0"/>
              <a:t>и току другог квартала (</a:t>
            </a:r>
            <a:r>
              <a:rPr lang="sr-Latn-RS" i="1" dirty="0" smtClean="0"/>
              <a:t>Q</a:t>
            </a:r>
            <a:r>
              <a:rPr lang="sr-Cyrl-RS" dirty="0" smtClean="0"/>
              <a:t>2) </a:t>
            </a:r>
            <a:r>
              <a:rPr lang="sr-Cyrl-RS" dirty="0"/>
              <a:t>2016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sr-Cyrl-RS" b="1" u="sng" dirty="0"/>
              <a:t>Први позив </a:t>
            </a:r>
            <a:r>
              <a:rPr lang="sr-Cyrl-RS" dirty="0"/>
              <a:t>очекиван у </a:t>
            </a:r>
            <a:r>
              <a:rPr lang="sr-Cyrl-RS" dirty="0" smtClean="0"/>
              <a:t>трећем кварталу (</a:t>
            </a:r>
            <a:r>
              <a:rPr lang="en-US" i="1" dirty="0" smtClean="0"/>
              <a:t>Q</a:t>
            </a:r>
            <a:r>
              <a:rPr lang="en-US" dirty="0" smtClean="0"/>
              <a:t>3</a:t>
            </a:r>
            <a:r>
              <a:rPr lang="sr-Cyrl-RS" dirty="0" smtClean="0"/>
              <a:t>)</a:t>
            </a:r>
            <a:r>
              <a:rPr lang="sr-Latn-RS" dirty="0" smtClean="0"/>
              <a:t> </a:t>
            </a:r>
            <a:r>
              <a:rPr lang="sr-Latn-RS" dirty="0"/>
              <a:t>2016.</a:t>
            </a:r>
            <a:endParaRPr lang="en-US" dirty="0"/>
          </a:p>
          <a:p>
            <a:pPr>
              <a:buFont typeface="Wingdings" pitchFamily="2" charset="2"/>
              <a:buChar char="Ø"/>
            </a:pPr>
            <a:endParaRPr lang="sr-Cyrl-RS" sz="2400" dirty="0" smtClean="0"/>
          </a:p>
          <a:p>
            <a:pPr>
              <a:buFont typeface="Wingdings" pitchFamily="2" charset="2"/>
              <a:buChar char="Ø"/>
            </a:pPr>
            <a:endParaRPr lang="sr-Cyrl-RS" b="1" dirty="0"/>
          </a:p>
          <a:p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63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r-Cyrl-RS" b="1" dirty="0" smtClean="0"/>
              <a:t>ИПАРД И НПРР тренутно стање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256713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sr-Cyrl-RS" b="1" dirty="0" smtClean="0"/>
              <a:t>Прва  седница Одбора за </a:t>
            </a:r>
          </a:p>
          <a:p>
            <a:pPr algn="ctr"/>
            <a:r>
              <a:rPr lang="sr-Cyrl-RS" b="1" dirty="0"/>
              <a:t>п</a:t>
            </a:r>
            <a:r>
              <a:rPr lang="sr-Cyrl-RS" b="1" dirty="0" smtClean="0"/>
              <a:t>раћење спровођења ИПАРД </a:t>
            </a:r>
            <a:r>
              <a:rPr lang="sr-Latn-RS" b="1" dirty="0" smtClean="0"/>
              <a:t>II </a:t>
            </a:r>
            <a:r>
              <a:rPr lang="sr-Cyrl-RS" b="1" dirty="0" smtClean="0"/>
              <a:t>програма</a:t>
            </a:r>
          </a:p>
          <a:p>
            <a:pPr algn="ctr"/>
            <a:r>
              <a:rPr lang="sr-Cyrl-RS" b="1" dirty="0" smtClean="0"/>
              <a:t>Управљачко тело</a:t>
            </a:r>
          </a:p>
          <a:p>
            <a:pPr algn="ctr"/>
            <a:r>
              <a:rPr lang="sr-Cyrl-RS" sz="1800" dirty="0" smtClean="0"/>
              <a:t>Слободан Живановић</a:t>
            </a:r>
          </a:p>
          <a:p>
            <a:pPr algn="ctr"/>
            <a:r>
              <a:rPr lang="sr-Cyrl-RS" sz="1800" dirty="0" smtClean="0"/>
              <a:t>Руководилац Групе за планирање мера руралног развоја</a:t>
            </a:r>
            <a:endParaRPr lang="sr-Cyrl-RS" sz="1800" dirty="0"/>
          </a:p>
          <a:p>
            <a:endParaRPr lang="sr-Cyrl-RS" sz="1800" dirty="0" smtClean="0"/>
          </a:p>
          <a:p>
            <a:endParaRPr lang="sr-Cyrl-RS" sz="1800" dirty="0" smtClean="0"/>
          </a:p>
          <a:p>
            <a:r>
              <a:rPr lang="sr-Cyrl-RS" sz="1800" dirty="0" smtClean="0"/>
              <a:t>Београд, 11.фебруар 2016.</a:t>
            </a:r>
            <a:endParaRPr lang="en-US" sz="1800" dirty="0"/>
          </a:p>
        </p:txBody>
      </p:sp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424"/>
            <a:ext cx="1295707" cy="87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705995"/>
            <a:ext cx="1263327" cy="7920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96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27584" y="685145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altLang="sr-Latn-RS" sz="24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АКРЕДИТАЦИОНИ </a:t>
            </a: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ПАКЕТ </a:t>
            </a:r>
            <a:b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ПОГЛАВЉЕ П - УПРАВЉАЊЕ ИПАРД</a:t>
            </a:r>
            <a:r>
              <a:rPr lang="en-GB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II </a:t>
            </a:r>
            <a:r>
              <a:rPr lang="sr-Cyrl-RS" altLang="sr-Latn-RS" sz="24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ПРОГРАМОМ – </a:t>
            </a:r>
          </a:p>
          <a:p>
            <a:pPr algn="ctr"/>
            <a:r>
              <a:rPr lang="sr-Cyrl-RS" altLang="sr-Latn-RS" sz="24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процес програмирања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3528" y="2420888"/>
            <a:ext cx="85689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Основне процедуре Управљачког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тела у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процесу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програмирања</a:t>
            </a:r>
          </a:p>
          <a:p>
            <a:pPr algn="just">
              <a:defRPr/>
            </a:pP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Припрема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ИПАРД </a:t>
            </a: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Програма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 </a:t>
            </a:r>
            <a:r>
              <a:rPr lang="sr-Cyrl-RS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измене</a:t>
            </a:r>
            <a:r>
              <a:rPr lang="sr-Latn-RS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sr-Cyrl-RS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Програма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Припрема и усвајање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Плана позива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подношење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захтева;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Припрема и усвајање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Листе прихватљивих трошкова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Контола и провера спровођења мера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ИПАРД Програма </a:t>
            </a: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(ex-ante and on-going</a:t>
            </a:r>
            <a:r>
              <a:rPr lang="sr-Latn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84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580618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cap="all" spc="-100" dirty="0" smtClean="0">
                <a:solidFill>
                  <a:schemeClr val="tx2"/>
                </a:solidFill>
              </a:rPr>
              <a:t>ПРИПРЕМА </a:t>
            </a:r>
            <a:r>
              <a:rPr lang="ru-RU" sz="2400" b="1" cap="all" spc="-100" dirty="0">
                <a:solidFill>
                  <a:schemeClr val="tx2"/>
                </a:solidFill>
              </a:rPr>
              <a:t>И ИЗМЕНЕ ИПАРД II ПРОГРАМА</a:t>
            </a:r>
            <a:endParaRPr lang="sr-Cyrl-RS" sz="2400" b="1" cap="all" spc="-100" dirty="0">
              <a:solidFill>
                <a:schemeClr val="tx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550" y="1034817"/>
            <a:ext cx="806489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ПРИПРЕМА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sr-Cyrl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ИПАРД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 </a:t>
            </a:r>
            <a:r>
              <a:rPr lang="sr-Cyrl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 је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усвојен од стране ЕК јануара </a:t>
            </a:r>
            <a:r>
              <a:rPr lang="sr-Cyrl-RS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2015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.год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ИЗМЕНЕ ИПАРД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ПРОГРАМА </a:t>
            </a:r>
            <a:r>
              <a:rPr lang="sr-Cyrl-R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Процес припреме, консултација и усвајања Предлога измене ИПАРД програма)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Измене се јављају као резултат: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Препорука из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извештаја о мониторингу и евалуацији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Препорука и коментара Европске комисије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Годишњи извештаја о имплемтацији програма;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Предлога од стране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чланова Одбора за праћење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Ревизорских извештаја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 контроле;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Промене националног законодавства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Предлога од стране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ИПАРД Агенције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(УАП)</a:t>
            </a:r>
          </a:p>
        </p:txBody>
      </p:sp>
    </p:spTree>
    <p:extLst>
      <p:ext uri="{BB962C8B-B14F-4D97-AF65-F5344CB8AC3E}">
        <p14:creationId xmlns:p14="http://schemas.microsoft.com/office/powerpoint/2010/main" val="42797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2176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sr-Cyrl-RS" dirty="0" smtClean="0"/>
              <a:t>Пословник о раду</a:t>
            </a:r>
            <a:br>
              <a:rPr lang="sr-Cyrl-RS" dirty="0" smtClean="0"/>
            </a:br>
            <a:r>
              <a:rPr lang="sr-Cyrl-RS" b="1" u="sng" dirty="0" smtClean="0"/>
              <a:t>Секретаријат Одбора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484784"/>
            <a:ext cx="9035098" cy="5184576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/>
              <a:t>Управљачко тело има функцију сталног Секретаријата Одбора</a:t>
            </a:r>
          </a:p>
          <a:p>
            <a:pPr algn="just"/>
            <a:r>
              <a:rPr lang="ru-RU" sz="3200" dirty="0" smtClean="0"/>
              <a:t>Обавља све послове неопходне за несметан рад Одбора</a:t>
            </a:r>
            <a:r>
              <a:rPr lang="ru-RU" sz="2800" dirty="0" smtClean="0"/>
              <a:t>:</a:t>
            </a:r>
            <a:endParaRPr lang="ru-RU" sz="1400" dirty="0" smtClean="0"/>
          </a:p>
          <a:p>
            <a:pPr lvl="1" algn="just"/>
            <a:r>
              <a:rPr lang="ru-RU" sz="2400" dirty="0" smtClean="0"/>
              <a:t>доставља </a:t>
            </a:r>
            <a:r>
              <a:rPr lang="ru-RU" sz="2400" dirty="0"/>
              <a:t>члановима Одбора позиве, предлог дневног реда, сва пратећа документа, у електронској/ или у писаној форми, најмање </a:t>
            </a:r>
            <a:r>
              <a:rPr lang="ru-RU" sz="2400" b="1" dirty="0"/>
              <a:t>15 радних дана </a:t>
            </a:r>
            <a:r>
              <a:rPr lang="ru-RU" sz="2400" dirty="0"/>
              <a:t>пре </a:t>
            </a:r>
            <a:r>
              <a:rPr lang="ru-RU" sz="2400" dirty="0" smtClean="0"/>
              <a:t>седнице </a:t>
            </a:r>
          </a:p>
          <a:p>
            <a:pPr lvl="1" algn="just"/>
            <a:r>
              <a:rPr lang="ru-RU" sz="2400" dirty="0"/>
              <a:t>п</a:t>
            </a:r>
            <a:r>
              <a:rPr lang="ru-RU" sz="2400" dirty="0" smtClean="0"/>
              <a:t>рипрема све </a:t>
            </a:r>
            <a:r>
              <a:rPr lang="ru-RU" sz="2400" dirty="0"/>
              <a:t>одлуке и остала документа која је усвојио </a:t>
            </a:r>
            <a:r>
              <a:rPr lang="ru-RU" sz="2400" dirty="0" smtClean="0"/>
              <a:t>Одбор</a:t>
            </a:r>
          </a:p>
          <a:p>
            <a:pPr lvl="1" algn="just"/>
            <a:r>
              <a:rPr lang="ru-RU" sz="2400" dirty="0"/>
              <a:t>и</a:t>
            </a:r>
            <a:r>
              <a:rPr lang="ru-RU" sz="2400" dirty="0" smtClean="0"/>
              <a:t>звршава одлуке Одбора</a:t>
            </a:r>
          </a:p>
          <a:p>
            <a:pPr lvl="1" algn="just"/>
            <a:r>
              <a:rPr lang="ru-RU" sz="2400" dirty="0"/>
              <a:t>о</a:t>
            </a:r>
            <a:r>
              <a:rPr lang="ru-RU" sz="2400" dirty="0" smtClean="0"/>
              <a:t>безбеђује јавност </a:t>
            </a:r>
            <a:r>
              <a:rPr lang="ru-RU" sz="2400" dirty="0"/>
              <a:t>рада </a:t>
            </a:r>
            <a:r>
              <a:rPr lang="ru-RU" sz="2400" dirty="0" smtClean="0"/>
              <a:t>Одбора</a:t>
            </a:r>
          </a:p>
        </p:txBody>
      </p:sp>
    </p:spTree>
    <p:extLst>
      <p:ext uri="{BB962C8B-B14F-4D97-AF65-F5344CB8AC3E}">
        <p14:creationId xmlns:p14="http://schemas.microsoft.com/office/powerpoint/2010/main" val="305101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4868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ПОГЛАВЉЕ   П - УПРАВЉАЊЕ ИПАРД</a:t>
            </a:r>
            <a:r>
              <a:rPr lang="en-GB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II </a:t>
            </a: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ПРОГРАМОМ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2951" y="1052736"/>
            <a:ext cx="76871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1. ПРИПРЕМА И ИЗМЕНЕ ИПАРД II ПРОГРАМА</a:t>
            </a:r>
            <a:endParaRPr lang="sr-Cyrl-RS" sz="20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6927" y="1560849"/>
            <a:ext cx="83351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ПРОЦЕДУРА ИЗМЕНЕ ПРОГРАМА:</a:t>
            </a: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УТ доставља измене програма ИПАРД агенцији и свим заинтересованим партнерима 25 дана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 седнице Одбора;</a:t>
            </a: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Након консултација са ЕК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 другим заинтеросаванима,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УТ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доставља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предлог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измене Програма на одобрење Одбору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праћење;</a:t>
            </a: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Након одобрења Одбора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праћење, помоћник министра доставља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измене програма </a:t>
            </a:r>
            <a:r>
              <a:rPr lang="sr-Latn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EK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 </a:t>
            </a:r>
            <a:r>
              <a:rPr lang="sr-Latn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NIPAC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 усвајање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(информативно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NAO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ИПАРД Агенцији);</a:t>
            </a: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Након усвајања, измене Програма се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објављују на </a:t>
            </a:r>
            <a:r>
              <a:rPr lang="en-U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web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порталу УТ;</a:t>
            </a: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УТ је у обавези да достави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одговоре на све коментаре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подносиоцима; </a:t>
            </a: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Сви коментари морају имати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адекватно </a:t>
            </a:r>
            <a:r>
              <a:rPr lang="sr-Cyrl-RS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образложење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Процес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прве измене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ИПАРД II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2014-2020 </a:t>
            </a:r>
            <a:r>
              <a:rPr lang="ru-RU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спровешће се након Прве седнице Одбора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 праћење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02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388" y="548680"/>
            <a:ext cx="8857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ПОГЛАВЉЕ   П - УПРАВЉАЊЕ ИПАРД</a:t>
            </a:r>
            <a:r>
              <a:rPr lang="en-GB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II </a:t>
            </a: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ПРОГРАМОМ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388" y="1156682"/>
            <a:ext cx="8713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2. Припрема Плана позива за подношење предлога пројеката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8" y="1773708"/>
            <a:ext cx="8713787" cy="460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До 01. децембра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Група за програмирање припрема План позива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подношење пројеката за наредну годину;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Предлог саджи: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време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када ће бити расписани позиви (конкурси) за сваку меру,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дужину трајања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сваког позива и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буџет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До 15. децембра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План позива се доставља ИПАРД Агенцији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Помоћник министра ће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информисати ЕК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 Плану позива;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Након усаглашавања коментара,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УТ ће објавити План позива најкасније до 15.јануара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Сваки позив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(конкурс) </a:t>
            </a:r>
            <a:r>
              <a:rPr lang="ru-RU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расписује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директор ИПАРД </a:t>
            </a:r>
            <a:r>
              <a:rPr lang="ru-RU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Агенције</a:t>
            </a:r>
            <a:endParaRPr lang="sr-Cyrl-RS" sz="2400" u="sng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0013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3" y="548680"/>
            <a:ext cx="84256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ПОГЛАВЉЕ   П - УПРАВЉАЊЕ ИПАРД</a:t>
            </a:r>
            <a:r>
              <a:rPr lang="en-GB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II </a:t>
            </a:r>
            <a:r>
              <a:rPr lang="sr-Cyrl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ПРОГРАМОМ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1435" y="1156682"/>
            <a:ext cx="8137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3. Припрема и усвајање Листе прихватљивих трошкова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8" y="1773708"/>
            <a:ext cx="8713787" cy="489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Листа прихватљивих трошкова обухвата све расходе који могу бити ко-финансирани у оквиру мера ИПАРД Програма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Група за програмирање доставља помоћнику министра све коментаре на Листу, који је упућује на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консултације са ЕК, ИПАРД Агенцији и свим заинтересованим странама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Након усаглашавања,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помоћник министра Листу доставља ЕК на одобрење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УТ шаље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одговоре свим подносиоцима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након усвајања;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Листа се објављује на web порталу УТ;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Листа је усаглашена са ЕК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1998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/>
          <p:cNvSpPr txBox="1">
            <a:spLocks noChangeArrowheads="1"/>
          </p:cNvSpPr>
          <p:nvPr/>
        </p:nvSpPr>
        <p:spPr>
          <a:xfrm>
            <a:off x="179512" y="1701403"/>
            <a:ext cx="8713662" cy="2879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sr-Latn-RS" sz="5400" b="1" cap="all" dirty="0"/>
              <a:t>НАЦИОНАЛНИ ПРОГРАМ РУРАЛНОГ </a:t>
            </a:r>
            <a:r>
              <a:rPr lang="ru-RU" altLang="sr-Latn-RS" sz="5400" b="1" cap="all" dirty="0" smtClean="0"/>
              <a:t>РАЗВОЈА 201</a:t>
            </a:r>
            <a:r>
              <a:rPr lang="sr-Latn-RS" altLang="sr-Latn-RS" sz="5400" b="1" cap="all" dirty="0"/>
              <a:t>6</a:t>
            </a:r>
            <a:r>
              <a:rPr lang="ru-RU" altLang="sr-Latn-RS" sz="5400" b="1" cap="all" dirty="0"/>
              <a:t>-2020 </a:t>
            </a:r>
            <a:endParaRPr lang="en-US" altLang="sr-Latn-RS" sz="5400" b="1" cap="all" dirty="0"/>
          </a:p>
        </p:txBody>
      </p:sp>
    </p:spTree>
    <p:extLst>
      <p:ext uri="{BB962C8B-B14F-4D97-AF65-F5344CB8AC3E}">
        <p14:creationId xmlns:p14="http://schemas.microsoft.com/office/powerpoint/2010/main" val="77627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548680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Шта је Национални програм руралног развоја </a:t>
            </a:r>
            <a:endParaRPr lang="ru-RU" altLang="sr-Latn-RS" sz="2400" b="1" cap="all" spc="-1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ru-RU" altLang="sr-Latn-RS" sz="24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Републике </a:t>
            </a: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Србије 2016 – 2020?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8" y="1484784"/>
            <a:ext cx="8713787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 algn="just" eaLnBrk="1" hangingPunct="1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Инструмент за финансијску помоћ у области руралног развоја за програмски период 2016. до 2020. године –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средства из националног </a:t>
            </a:r>
            <a:r>
              <a:rPr lang="ru-RU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буџета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just" eaLnBrk="1" hangingPunct="1">
              <a:buFont typeface="Wingdings" panose="05000000000000000000" pitchFamily="2" charset="2"/>
              <a:buChar char="Ø"/>
              <a:defRPr/>
            </a:pPr>
            <a:r>
              <a:rPr lang="ru-RU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процедури </a:t>
            </a:r>
            <a:r>
              <a:rPr lang="ru-RU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усвајања;</a:t>
            </a:r>
            <a:endPara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 eaLnBrk="1" hangingPunct="1">
              <a:buFont typeface="Wingdings" panose="05000000000000000000" pitchFamily="2" charset="2"/>
              <a:buChar char="Ø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Дефинише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финансијске оквире подршке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сваку меру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сваку годину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НПРР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комплементаран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IPARD II Програму -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нема преклапања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са IPARD II Програмом (демаркација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 мерама и корисницима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); </a:t>
            </a: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Садржи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једноставније захтеве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кориснике;</a:t>
            </a: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Покрива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већи број корисника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од IPARD II Програма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са мањим </a:t>
            </a:r>
            <a:r>
              <a:rPr lang="ru-RU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инвестицијама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Кроз мере НПРР корисници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подижу своје капацитете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коришћење средстава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 ИПАРД Програма;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0124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548680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sr-Cyrl-RS" altLang="sr-Latn-RS" sz="28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Мере националног програма руралног развоја 2016- 2020 </a:t>
            </a:r>
            <a:endParaRPr lang="en-US" sz="28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8" y="1484784"/>
            <a:ext cx="8713787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l" eaLnBrk="1" hangingPunct="1">
              <a:lnSpc>
                <a:spcPct val="150000"/>
              </a:lnSpc>
              <a:defRPr/>
            </a:pP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Инвестиције у физичку имовину пољопривредних газдинстава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Диверзификација пољопривредних газдинстава и развој пословања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III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Рурална инфраструктура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IV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Креирање, трансфер знања и развој саветодавства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Агро – еколошко – климатске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мере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Развој шумарства у руралним подручјима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VII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Припреме локалних стратегија руралног развоја – партнерстава за територијални рурални развој (ЛЕАДЕР приступ)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VIII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Управљање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ризицима–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осигурање усева, плодова и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животиња</a:t>
            </a: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3079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7" y="548680"/>
            <a:ext cx="8569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sr-Latn-RS" sz="20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 </a:t>
            </a:r>
            <a:r>
              <a:rPr lang="ru-RU" altLang="sr-Latn-RS" sz="20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ru-RU" altLang="sr-Latn-RS" sz="24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Инвестиције </a:t>
            </a: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 физичку имовину </a:t>
            </a:r>
            <a:endParaRPr lang="ru-RU" altLang="sr-Latn-RS" sz="2400" b="1" cap="all" spc="-1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ru-RU" altLang="sr-Latn-RS" sz="24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пољопривредних </a:t>
            </a: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газдинстава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8" y="1917724"/>
            <a:ext cx="8713787" cy="446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Млеко: Прихватљиви корисници: за све инвестиције од  0 – 19 грла говеда,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осим за набавку животиња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од 0 – 100 грла говеда.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Месо: Прихватљиви корисници: за све инвестиције од 0 – 19 говеда,  0 – 149 грла приплодних оваца и коза, или 0 – 99 грла приплодних свиња, или од 1.000 – 3.999 бројлера,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осим за набавку животиња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од 0 – 100 говеда, или 0 – 500 оваца и коза, или 0 – 200 свиња.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Воће, грожђе, поврће, хмељ и цвеће: Прихватљиви корисници за све инвестиције: од 0,1 – 1,99 </a:t>
            </a: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 јагодастих врста воћака и хмеља и 0,3 – 4,99 </a:t>
            </a: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 другог воћа, од 0,1 – 50 </a:t>
            </a: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 цвећа, 0,2 – 100 </a:t>
            </a: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 винове лозе, </a:t>
            </a: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осим за набавку засада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0,1 – 50 </a:t>
            </a: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 јагодастих врста воћака и хмеља, 0,3 – 100 </a:t>
            </a: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 другог воћа, 0,1 – 50 </a:t>
            </a: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 цвећа, од 0,2 – 100 </a:t>
            </a:r>
            <a:r>
              <a:rPr lang="sr-Latn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 винове лозе </a:t>
            </a: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5844" y="1372706"/>
            <a:ext cx="74889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sr-Latn-RS" sz="20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Приоритетни сектори и специфични критеријуми:</a:t>
            </a:r>
          </a:p>
        </p:txBody>
      </p:sp>
    </p:spTree>
    <p:extLst>
      <p:ext uri="{BB962C8B-B14F-4D97-AF65-F5344CB8AC3E}">
        <p14:creationId xmlns:p14="http://schemas.microsoft.com/office/powerpoint/2010/main" val="223027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387" y="548680"/>
            <a:ext cx="87137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 </a:t>
            </a:r>
            <a:r>
              <a:rPr lang="ru-RU" altLang="sr-Latn-RS" sz="24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Инвестиције </a:t>
            </a: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 физичку имовину </a:t>
            </a:r>
            <a:endParaRPr lang="ru-RU" altLang="sr-Latn-RS" sz="2400" b="1" cap="all" spc="-1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ru-RU" altLang="sr-Latn-RS" sz="24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пољопривредних </a:t>
            </a: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газдинстава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8" y="1916832"/>
            <a:ext cx="8713787" cy="446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Остали усеви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Прихватљиви корисници су газдинства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до 2 hа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 усевима;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Jaja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Не подржава ИПАРД Програм и нема специфичних критеријума.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Пчеларство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Не подржава ИПАРД Програм. Прихватљиви корисници за све инвестиције у сектору пчеларства су газдинства која поседују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до 500 кошница пчела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Аквакултура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Не подржава ИПАРД Програм и нема специфичних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критеријума</a:t>
            </a: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5844" y="1372706"/>
            <a:ext cx="74889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sr-Latn-RS" sz="20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Приоритетни сектори и специфични критеријуми:</a:t>
            </a:r>
          </a:p>
        </p:txBody>
      </p:sp>
    </p:spTree>
    <p:extLst>
      <p:ext uri="{BB962C8B-B14F-4D97-AF65-F5344CB8AC3E}">
        <p14:creationId xmlns:p14="http://schemas.microsoft.com/office/powerpoint/2010/main" val="355282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548680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II  Диверзификација пољопривредних газдинстава и развој пословања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9" y="1773708"/>
            <a:ext cx="8425060" cy="446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Подмера 1:  Очување и унапређење старих и уметничких    заната и послова домаће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радиности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Подмера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2: Унапређење конкурентности кроз подршку инвестицијама у прераду и маркетинг на пољопривредном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газдинству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Подмера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3: Подршка успостављању и унапређењу локалних ланаца снабдевања пољопривредним и шумским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производима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Подмера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4: Маркетинг и промоција непољопривредних активности на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селу</a:t>
            </a: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2964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3" y="548680"/>
            <a:ext cx="84256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sr-Latn-RS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III  </a:t>
            </a: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Рурална инфраструктура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8" y="1124744"/>
            <a:ext cx="8713787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Комасација;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Уређење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(ревитализација) пољских путева;	</a:t>
            </a: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Студијско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 истраживачки радови, програми и пројекти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Набавка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нове опреме за наводњавање;	</a:t>
            </a: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Давање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 закуп обрадивог пољопривредног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земљишта;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Контрола плодности;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Изградња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специфичних грађевинских објеката као против ерозиона мера</a:t>
            </a:r>
            <a:r>
              <a:rPr lang="sr-Latn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sr-Cyrl-RS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Изградња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система за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наводњавање;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Привођење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култури обрадивог пољопривредног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земљишта;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Мелиорација;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Организација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стручног скупа или саветовања;	</a:t>
            </a: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Пројектно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 техничка документација за изградњу система за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наводњавање;</a:t>
            </a:r>
          </a:p>
          <a:p>
            <a:pPr marL="342900" indent="-342900" algn="l"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Израда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Плана генералне регулације за сеоско насеље, када је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предвиђено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просторним планом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ЈЛС</a:t>
            </a:r>
            <a:endParaRPr lang="sr-Latn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437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3200" dirty="0" smtClean="0"/>
              <a:t>Пословник о раду</a:t>
            </a:r>
            <a:br>
              <a:rPr lang="sr-Cyrl-RS" sz="3200" dirty="0" smtClean="0"/>
            </a:br>
            <a:r>
              <a:rPr lang="sr-Cyrl-RS" sz="3400" b="1" u="sng" dirty="0" smtClean="0"/>
              <a:t>Дужности и задаци Одбора  </a:t>
            </a:r>
            <a:endParaRPr lang="en-US" sz="3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472608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/>
              <a:t>Потврђује и уверава се у ефективност и квалитет спровођења Програма у циљу достизања специфичних циљева</a:t>
            </a:r>
          </a:p>
          <a:p>
            <a:pPr algn="just"/>
            <a:r>
              <a:rPr lang="ru-RU" sz="2200" dirty="0" smtClean="0"/>
              <a:t>Извештава ИПА Одбор за праћење</a:t>
            </a:r>
          </a:p>
          <a:p>
            <a:pPr algn="just"/>
            <a:r>
              <a:rPr lang="ru-RU" sz="2200" dirty="0" smtClean="0"/>
              <a:t>Анализира резултате Програма / остваривање циљева утврђених за различите мере и напредак у коришћењу финансијских средстава </a:t>
            </a:r>
          </a:p>
          <a:p>
            <a:pPr algn="just"/>
            <a:r>
              <a:rPr lang="ru-RU" sz="2200" dirty="0"/>
              <a:t>Р</a:t>
            </a:r>
            <a:r>
              <a:rPr lang="ru-RU" sz="2200" dirty="0" smtClean="0"/>
              <a:t>азматра постигнути напредак у односу на циљеве, достизање планираног учинка и резултата дефинисаних у Програму и дискутује о свим  спорним питањима и активностима</a:t>
            </a:r>
          </a:p>
          <a:p>
            <a:pPr algn="just"/>
            <a:r>
              <a:rPr lang="ru-RU" sz="2200" b="1" dirty="0"/>
              <a:t>Р</a:t>
            </a:r>
            <a:r>
              <a:rPr lang="ru-RU" sz="2200" b="1" dirty="0" smtClean="0"/>
              <a:t>азматра и одобрава предлоге за измену Програма за достављање Комисији</a:t>
            </a:r>
          </a:p>
          <a:p>
            <a:pPr algn="just"/>
            <a:r>
              <a:rPr lang="ru-RU" sz="2200" dirty="0" smtClean="0"/>
              <a:t>Након консултација са УТ и ИПАРД Агенцијом, предлаже УТ да, Комисији достави измене или коментаре на Програм, како би се осигурало достизање циљева Програма и повећала ефикасност искоришћености средстава</a:t>
            </a:r>
          </a:p>
          <a:p>
            <a:pPr algn="just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21560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7" y="548680"/>
            <a:ext cx="85696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IV   Креирање, трансфер знања и развој саветодавства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8" y="1484784"/>
            <a:ext cx="8713787" cy="446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 algn="just" eaLnBrk="1" hangingPunct="1">
              <a:buFont typeface="Wingdings" panose="05000000000000000000" pitchFamily="2" charset="2"/>
              <a:buChar char="Ø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Развој саветодавства </a:t>
            </a: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Саветодавне активности кроз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индивидуалне и групне методе рада са одабраним газдинствима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као и путем медија;</a:t>
            </a: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Праћење и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оцењивање ефеката рада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пољопривредних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саветодаваца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 складу са усвојеним Годишњим програмом;</a:t>
            </a: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Активности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едукација пољопривредних саветодаваца кроз развој web портала и штампу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едукативног материјала;</a:t>
            </a: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 eaLnBrk="1" hangingPunct="1">
              <a:buFont typeface="Wingdings" panose="05000000000000000000" pitchFamily="2" charset="2"/>
              <a:buChar char="Ø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Подршка за развојне, иновативне и пројекте примењених истраживања</a:t>
            </a:r>
          </a:p>
          <a:p>
            <a:pPr marL="342900" indent="-342900" algn="just" eaLnBrk="1" hangingPunct="1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Имплементација различитих пројеката</a:t>
            </a:r>
          </a:p>
          <a:p>
            <a:pPr algn="l" eaLnBrk="1" hangingPunct="1">
              <a:lnSpc>
                <a:spcPct val="150000"/>
              </a:lnSpc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6704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5" y="548680"/>
            <a:ext cx="8497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  АГРО – ЕКОЛОШКО – КЛИМАТСКЕ МЕРЕ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8" y="1628800"/>
            <a:ext cx="8713787" cy="424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 algn="l" eaLnBrk="1" hangingPunct="1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Подстицаји за очување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биљних генетичких ресурса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храну и пољопривреду,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 eaLnBrk="1" hangingPunct="1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Подстицаји за очување угрожених локално адаптираних раса и сојева домаћих животиња,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 eaLnBrk="1" hangingPunct="1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Пољопривредни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предели високе природне вредности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 eaLnBrk="1" hangingPunct="1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Органска производња,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 eaLnBrk="1" hangingPunct="1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Контрола ерозије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земљишта</a:t>
            </a: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6097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387" y="548680"/>
            <a:ext cx="8569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VI   Развој шумарства у руралним подручјима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7" y="1124744"/>
            <a:ext cx="8713787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Развој шумских подручја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 унапређење исплативости газдовања шумама;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Улагања у шумарске технологије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прераду и мобилизацију и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пласман шумских производа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 тржиште;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Подршка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изградњи шумске инфраструктуре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са циљем повећања доступности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коришћења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шумских ресурса;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Саветодавна шумарска служба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Успостављање група и организација произвођача;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Подршка успостављању мреже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НАТУРА 2000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Подршка сарадњи и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стварању кластера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 мрежа у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шумарству</a:t>
            </a: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endParaRPr lang="sr-Cyrl-RS" sz="2400" b="1" i="1" kern="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1961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387" y="548680"/>
            <a:ext cx="88571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sr-Latn-RS" sz="24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VII   Припрема локалних стратегија руралног развоја партнерстава за територијални рурални развој (ЛЕАДЕР приступ) </a:t>
            </a:r>
            <a:endParaRPr lang="en-US" sz="24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7" y="2016224"/>
            <a:ext cx="8857109" cy="45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 eaLnBrk="1" hangingPunct="1"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Крајњи корисници су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партнерства за територијални рурални развој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односно, регистрована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удружења грађана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или друге непрофитне организације са својством правног лица, уколико за израду локалних стратегија руралног развоја, за чије признавање подносе пријаву, нису користили средства међународног донатора или аутномне покрајине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just" eaLnBrk="1" hangingPunct="1"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l" eaLnBrk="1" hangingPunct="1">
              <a:buFont typeface="Wingdings" panose="05000000000000000000" pitchFamily="2" charset="2"/>
              <a:buChar char="Ø"/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Потенцијалне инвестиције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Трошкови настали у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току припремних активности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 формирање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партнерства 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Трошкови за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разраду и допуну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ЛСРР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Трошкови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радa партнерства 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Трошкови 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имплементације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ЛСРР</a:t>
            </a: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endParaRPr lang="sr-Cyrl-RS" sz="2400" b="1" i="1" kern="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5478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724634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sr-Latn-RS" altLang="sr-Latn-RS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VIII   </a:t>
            </a:r>
            <a:r>
              <a:rPr lang="sr-Cyrl-RS" altLang="sr-Latn-RS" sz="28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УПРАВЉАЊЕ РИЗИЦИМА </a:t>
            </a:r>
            <a:endParaRPr lang="en-US" sz="28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79388" y="1628800"/>
            <a:ext cx="8713787" cy="460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l" eaLnBrk="1" hangingPunct="1">
              <a:defRPr/>
            </a:pPr>
            <a:r>
              <a:rPr lang="sr-Cyrl-RS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Циљеви 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Стимулисање пољопривредних произвођача да осигуравају животиње и засејане површине;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Обезбеђивање веће профитабилности;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Смањење ризика, који доводи до губитака у пољопривредној производњи;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Прилагођавање климатским </a:t>
            </a: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променама;</a:t>
            </a:r>
          </a:p>
          <a:p>
            <a:pPr marL="342900" indent="-342900" algn="l" eaLnBrk="1" hangingPunct="1">
              <a:buFont typeface="Wingdings" panose="05000000000000000000" pitchFamily="2" charset="2"/>
              <a:buChar char="ü"/>
              <a:defRPr/>
            </a:pPr>
            <a:r>
              <a:rPr lang="sr-Cyrl-R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Диверзификација ризика на газдинству.</a:t>
            </a:r>
          </a:p>
          <a:p>
            <a:pPr algn="l" eaLnBrk="1" hangingPunct="1">
              <a:defRPr/>
            </a:pPr>
            <a:endParaRPr lang="ru-RU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defRPr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Потенцијалне инвестиције</a:t>
            </a:r>
          </a:p>
          <a:p>
            <a:pPr algn="l" eaLnBrk="1" hangingPunct="1"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Надокнада за плаћену премију осигурања усева, плодова, вишегодишњих засада, расадника или животиња</a:t>
            </a: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indent="-342900" algn="l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sr-Cyrl-RS" sz="2400" b="1" i="1" kern="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sr-Cyrl-RS" sz="2400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7335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r-Cyrl-RS" b="1" dirty="0" smtClean="0"/>
              <a:t>ИНТЕРНА РЕВИЗИЈА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256713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sr-Cyrl-RS" b="1" dirty="0" smtClean="0"/>
              <a:t>Прва  седница Одбора за </a:t>
            </a:r>
          </a:p>
          <a:p>
            <a:pPr algn="ctr"/>
            <a:r>
              <a:rPr lang="sr-Cyrl-RS" b="1" dirty="0"/>
              <a:t>п</a:t>
            </a:r>
            <a:r>
              <a:rPr lang="sr-Cyrl-RS" b="1" dirty="0" smtClean="0"/>
              <a:t>раћење спровођења ИПАРД </a:t>
            </a:r>
            <a:r>
              <a:rPr lang="sr-Latn-RS" b="1" dirty="0" smtClean="0"/>
              <a:t>II </a:t>
            </a:r>
            <a:r>
              <a:rPr lang="sr-Cyrl-RS" b="1" dirty="0" smtClean="0"/>
              <a:t>програма</a:t>
            </a:r>
          </a:p>
          <a:p>
            <a:pPr algn="ctr"/>
            <a:r>
              <a:rPr lang="sr-Cyrl-RS" b="1" dirty="0" smtClean="0"/>
              <a:t>УПРАВА ЗА АГРАРНА ПЛАЋАЊА</a:t>
            </a:r>
          </a:p>
          <a:p>
            <a:pPr algn="ctr"/>
            <a:r>
              <a:rPr lang="sr-Cyrl-RS" sz="1800" dirty="0" smtClean="0"/>
              <a:t>Татјана Павловић</a:t>
            </a:r>
          </a:p>
          <a:p>
            <a:pPr algn="ctr"/>
            <a:r>
              <a:rPr lang="sr-Cyrl-RS" sz="1800" dirty="0"/>
              <a:t>и</a:t>
            </a:r>
            <a:r>
              <a:rPr lang="sr-Cyrl-RS" sz="1800" dirty="0" smtClean="0"/>
              <a:t>нтерни ревизор</a:t>
            </a:r>
            <a:endParaRPr lang="sr-Cyrl-RS" sz="1800" dirty="0"/>
          </a:p>
          <a:p>
            <a:endParaRPr lang="sr-Cyrl-RS" sz="1800" dirty="0" smtClean="0"/>
          </a:p>
          <a:p>
            <a:endParaRPr lang="sr-Cyrl-RS" sz="1800" dirty="0" smtClean="0"/>
          </a:p>
          <a:p>
            <a:r>
              <a:rPr lang="sr-Cyrl-RS" sz="1800" dirty="0" smtClean="0"/>
              <a:t>Београд, 11.фебруар 2016.</a:t>
            </a:r>
            <a:endParaRPr lang="en-US" sz="1800" dirty="0"/>
          </a:p>
        </p:txBody>
      </p:sp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424"/>
            <a:ext cx="1295707" cy="87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705995"/>
            <a:ext cx="1263327" cy="7920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32309"/>
            <a:ext cx="349567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555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r-Cyrl-RS" sz="32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Спроведене ревизије</a:t>
            </a:r>
          </a:p>
          <a:p>
            <a:pPr marL="109728" indent="0">
              <a:buNone/>
            </a:pPr>
            <a:endParaRPr lang="sr-Cyrl-RS" sz="3200" dirty="0" smtClean="0"/>
          </a:p>
          <a:p>
            <a:pPr fontAlgn="base"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sr-Cyrl-R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Ревизија самопроцене предакредитације УАП-март 2015- јун 2015.</a:t>
            </a:r>
          </a:p>
          <a:p>
            <a:pPr fontAlgn="base">
              <a:spcAft>
                <a:spcPct val="0"/>
              </a:spcAft>
              <a:buFont typeface="Wingdings" pitchFamily="2" charset="2"/>
              <a:buChar char="Ø"/>
              <a:defRPr/>
            </a:pPr>
            <a:endParaRPr lang="sr-Cyrl-R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base"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sr-Cyrl-R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Екстерна ревизија у име НСО- </a:t>
            </a:r>
          </a:p>
          <a:p>
            <a:pPr fontAlgn="base"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sr-Cyrl-R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септембар 2015- децембар 2015.</a:t>
            </a:r>
          </a:p>
          <a:p>
            <a:pPr>
              <a:buFont typeface="Arial" pitchFamily="34" charset="0"/>
              <a:buChar char="•"/>
            </a:pPr>
            <a:endParaRPr lang="sr-Cyrl-RS" sz="2400" dirty="0" smtClean="0"/>
          </a:p>
          <a:p>
            <a:pPr>
              <a:buFont typeface="Arial" pitchFamily="34" charset="0"/>
              <a:buChar char="•"/>
            </a:pPr>
            <a:endParaRPr lang="sr-Cyrl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97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4006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sr-Cyrl-RS" sz="32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Најзначајнија отворена питања/Предузете активности</a:t>
            </a:r>
          </a:p>
          <a:p>
            <a:pPr marL="109728" indent="0">
              <a:buNone/>
            </a:pPr>
            <a:endParaRPr lang="sr-Cyrl-RS" sz="3200" b="1" dirty="0" smtClean="0"/>
          </a:p>
          <a:p>
            <a:pPr lvl="0">
              <a:buClr>
                <a:srgbClr val="2DA2BF"/>
              </a:buClr>
              <a:buFont typeface="Wingdings" pitchFamily="2" charset="2"/>
              <a:buChar char="Ø"/>
            </a:pPr>
            <a:r>
              <a:rPr lang="sr-Cyrl-R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Потреба за достизањем стандарда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ISO 27002</a:t>
            </a:r>
            <a:endParaRPr lang="sr-Cyrl-R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>
              <a:buClr>
                <a:srgbClr val="2DA2BF"/>
              </a:buClr>
              <a:buFont typeface="Wingdings" pitchFamily="2" charset="2"/>
              <a:buChar char="Ø"/>
            </a:pPr>
            <a:endParaRPr lang="sr-Cyrl-R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Недовољан број запослених у УАП потребних за акредитацију</a:t>
            </a:r>
          </a:p>
          <a:p>
            <a:pPr>
              <a:buFont typeface="Wingdings" pitchFamily="2" charset="2"/>
              <a:buChar char="Ø"/>
            </a:pPr>
            <a:endParaRPr lang="sr-Cyrl-R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Успостављање законског основа, који би омогућио спровођење ИПАРД </a:t>
            </a:r>
            <a:r>
              <a:rPr lang="sr-Latn-R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 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програма 2014-2020</a:t>
            </a:r>
          </a:p>
          <a:p>
            <a:pPr marL="109728" indent="0">
              <a:buNone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endParaRPr lang="sr-Cyrl-RS" sz="2400" dirty="0" smtClean="0"/>
          </a:p>
          <a:p>
            <a:pPr>
              <a:buFont typeface="Arial" pitchFamily="34" charset="0"/>
              <a:buChar char="•"/>
            </a:pPr>
            <a:endParaRPr lang="sr-Cyrl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54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446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cap="all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Најзначајнија отворена питања/Предузете активности</a:t>
            </a:r>
          </a:p>
          <a:p>
            <a:pPr marL="109728" indent="0">
              <a:buNone/>
            </a:pPr>
            <a:endParaRPr lang="ru-RU" sz="2400" dirty="0" smtClean="0"/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Финализација процеса сарадње са ТТ</a:t>
            </a:r>
          </a:p>
          <a:p>
            <a:pPr>
              <a:buFont typeface="Wingdings" pitchFamily="2" charset="2"/>
              <a:buChar char="Ø"/>
            </a:pP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Успостављање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sr-Cyrl-R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дговарајућег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система за проверу оправданости трошкова инвестиције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45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5039" y="1541655"/>
            <a:ext cx="7848600" cy="1815337"/>
          </a:xfrm>
        </p:spPr>
        <p:txBody>
          <a:bodyPr/>
          <a:lstStyle/>
          <a:p>
            <a:pPr algn="ctr">
              <a:lnSpc>
                <a:spcPts val="6000"/>
              </a:lnSpc>
              <a:spcAft>
                <a:spcPts val="600"/>
              </a:spcAft>
            </a:pPr>
            <a:r>
              <a:rPr lang="sr-Cyrl-RS" b="1" dirty="0" smtClean="0"/>
              <a:t/>
            </a:r>
            <a:br>
              <a:rPr lang="sr-Cyrl-RS" b="1" dirty="0" smtClean="0"/>
            </a:br>
            <a:r>
              <a:rPr lang="sr-Cyrl-RS" b="1" dirty="0" smtClean="0"/>
              <a:t> </a:t>
            </a:r>
            <a:r>
              <a:rPr lang="sr-Cyrl-RS" sz="4800" b="1" dirty="0" smtClean="0"/>
              <a:t>ИПАРД </a:t>
            </a:r>
            <a:r>
              <a:rPr lang="en-US" sz="4800" b="1" dirty="0" smtClean="0"/>
              <a:t>II </a:t>
            </a:r>
            <a:r>
              <a:rPr lang="sr-Cyrl-RS" sz="4800" b="1" dirty="0"/>
              <a:t>ПРОГРАМ </a:t>
            </a:r>
            <a:br>
              <a:rPr lang="sr-Cyrl-RS" sz="4800" b="1" dirty="0"/>
            </a:br>
            <a:r>
              <a:rPr lang="sr-Cyrl-RS" sz="4800" b="1" dirty="0" smtClean="0"/>
              <a:t>РЕВИЗИЈА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2135088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sr-Cyrl-RS" b="1" dirty="0" smtClean="0"/>
              <a:t>Прва  седница Одбора за </a:t>
            </a:r>
          </a:p>
          <a:p>
            <a:pPr algn="ctr"/>
            <a:r>
              <a:rPr lang="sr-Cyrl-RS" b="1" dirty="0"/>
              <a:t>п</a:t>
            </a:r>
            <a:r>
              <a:rPr lang="sr-Cyrl-RS" b="1" dirty="0" smtClean="0"/>
              <a:t>раћење спровођења ИПАРД </a:t>
            </a:r>
            <a:r>
              <a:rPr lang="sr-Latn-RS" b="1" dirty="0" smtClean="0"/>
              <a:t>II </a:t>
            </a:r>
            <a:r>
              <a:rPr lang="sr-Cyrl-RS" b="1" dirty="0" smtClean="0"/>
              <a:t>програма</a:t>
            </a:r>
          </a:p>
          <a:p>
            <a:pPr algn="ctr"/>
            <a:r>
              <a:rPr lang="sr-Cyrl-RS" b="1" dirty="0" smtClean="0"/>
              <a:t>Ревизорско тело</a:t>
            </a:r>
          </a:p>
          <a:p>
            <a:pPr algn="ctr"/>
            <a:r>
              <a:rPr lang="sr-Cyrl-RS" dirty="0" smtClean="0"/>
              <a:t>Слободан Карановић</a:t>
            </a:r>
          </a:p>
          <a:p>
            <a:pPr algn="ctr"/>
            <a:r>
              <a:rPr lang="sr-Cyrl-RS" dirty="0" smtClean="0"/>
              <a:t>директор</a:t>
            </a:r>
          </a:p>
          <a:p>
            <a:endParaRPr lang="en-US" sz="1800" dirty="0" smtClean="0"/>
          </a:p>
          <a:p>
            <a:endParaRPr lang="sr-Cyrl-RS" sz="1800" dirty="0" smtClean="0"/>
          </a:p>
          <a:p>
            <a:r>
              <a:rPr lang="sr-Cyrl-RS" sz="1800" dirty="0" smtClean="0"/>
              <a:t>Београд, 11.фебруар 2016.</a:t>
            </a:r>
            <a:endParaRPr lang="en-US" sz="1800" dirty="0"/>
          </a:p>
        </p:txBody>
      </p:sp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424"/>
            <a:ext cx="1295707" cy="87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705995"/>
            <a:ext cx="1263327" cy="7920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33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3400" dirty="0" smtClean="0"/>
              <a:t>Пословник о раду</a:t>
            </a:r>
            <a:br>
              <a:rPr lang="sr-Cyrl-RS" sz="3400" dirty="0" smtClean="0"/>
            </a:br>
            <a:r>
              <a:rPr lang="sr-Cyrl-RS" sz="3400" b="1" u="sng" dirty="0" smtClean="0"/>
              <a:t>Дужности и задаци Одбора  </a:t>
            </a:r>
            <a:endParaRPr lang="en-US" sz="3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/>
              <a:t>Разматра и одобрава годишње и финални извештај о имплементацији</a:t>
            </a:r>
          </a:p>
          <a:p>
            <a:pPr algn="just"/>
            <a:r>
              <a:rPr lang="ru-RU" sz="2200" b="1" dirty="0" smtClean="0"/>
              <a:t>Анализира евалуацију Програма и одобрава годишње планове евалуације</a:t>
            </a:r>
          </a:p>
          <a:p>
            <a:pPr algn="just"/>
            <a:r>
              <a:rPr lang="ru-RU" sz="2200" dirty="0" smtClean="0"/>
              <a:t>Обавештен је о закључцима годишњег ревизорског извештаја и резултатима контроле које предузима ИПАРД Агенција</a:t>
            </a:r>
          </a:p>
          <a:p>
            <a:pPr algn="just"/>
            <a:r>
              <a:rPr lang="ru-RU" sz="2200" b="1" dirty="0" smtClean="0"/>
              <a:t>Разматра и одобрава План активности видљивости и комуникације, као и све допуне/ измене плана</a:t>
            </a:r>
          </a:p>
          <a:p>
            <a:pPr algn="just"/>
            <a:r>
              <a:rPr lang="ru-RU" sz="2200" b="1" dirty="0" smtClean="0"/>
              <a:t>Разматра и одобрава индикативни годишњи акциони план за имплементацију мере техничке помоћи</a:t>
            </a:r>
            <a:r>
              <a:rPr lang="ru-RU" sz="2200" dirty="0" smtClean="0"/>
              <a:t>, укључујући индикативне износе средстава, за сваку годину</a:t>
            </a:r>
          </a:p>
          <a:p>
            <a:pPr algn="just"/>
            <a:r>
              <a:rPr lang="ru-RU" sz="2200" dirty="0" smtClean="0"/>
              <a:t>За студијске посете/ семинаре суфинансиране од стране ЕУ у оквиру мере техничке помоћи, Одбору се подноси писани извештај</a:t>
            </a:r>
          </a:p>
          <a:p>
            <a:pPr algn="just"/>
            <a:r>
              <a:rPr lang="ru-RU" sz="2200" dirty="0" smtClean="0"/>
              <a:t>Даје мишљења, уколико се  то захтева Програмом или СС</a:t>
            </a:r>
          </a:p>
          <a:p>
            <a:pPr algn="just"/>
            <a:r>
              <a:rPr lang="ru-RU" sz="2200" dirty="0" smtClean="0"/>
              <a:t>Све коначне верзије докумената Одбора су јавне.</a:t>
            </a:r>
          </a:p>
          <a:p>
            <a:pPr algn="just"/>
            <a:endParaRPr lang="ru-RU" sz="2200" dirty="0" smtClean="0"/>
          </a:p>
          <a:p>
            <a:pPr algn="just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55894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8607" y="828001"/>
            <a:ext cx="81978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32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РЕВИЗОРСКО ТЕЛО</a:t>
            </a:r>
            <a:endParaRPr lang="en-US" sz="32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8607" y="1603856"/>
            <a:ext cx="7848872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АДМИНИСТРАТИВНИ КАПАЦИТЕТИ</a:t>
            </a: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ПРАВНИ ОКВИР</a:t>
            </a: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ИНСТИТУЦИОНАЛНИ ОКВИР</a:t>
            </a: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endParaRPr lang="sr-Cyrl-RS" sz="2000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endParaRPr lang="sr-Cyrl-RS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57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r-Cyrl-RS" sz="3600" b="1" dirty="0" smtClean="0"/>
              <a:t>План активности видљивости и комуникације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213508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sr-Cyrl-RS" b="1" dirty="0" smtClean="0"/>
              <a:t>Прва  седница Одбора за </a:t>
            </a:r>
          </a:p>
          <a:p>
            <a:pPr algn="ctr"/>
            <a:r>
              <a:rPr lang="sr-Cyrl-RS" b="1" dirty="0"/>
              <a:t>п</a:t>
            </a:r>
            <a:r>
              <a:rPr lang="sr-Cyrl-RS" b="1" dirty="0" smtClean="0"/>
              <a:t>раћење спровођења ИПАРД </a:t>
            </a:r>
            <a:r>
              <a:rPr lang="sr-Latn-RS" b="1" dirty="0" smtClean="0"/>
              <a:t>II </a:t>
            </a:r>
            <a:r>
              <a:rPr lang="sr-Cyrl-RS" b="1" dirty="0" smtClean="0"/>
              <a:t>програма</a:t>
            </a:r>
          </a:p>
          <a:p>
            <a:pPr algn="ctr"/>
            <a:r>
              <a:rPr lang="sr-Cyrl-RS" b="1" dirty="0" smtClean="0"/>
              <a:t>Управљачко тело</a:t>
            </a:r>
          </a:p>
          <a:p>
            <a:pPr algn="ctr"/>
            <a:r>
              <a:rPr lang="sr-Cyrl-RS" sz="1800" dirty="0" smtClean="0"/>
              <a:t>Драган Мирковић</a:t>
            </a:r>
          </a:p>
          <a:p>
            <a:pPr algn="ctr"/>
            <a:r>
              <a:rPr lang="sr-Cyrl-RS" sz="1800" dirty="0"/>
              <a:t>п</a:t>
            </a:r>
            <a:r>
              <a:rPr lang="sr-Cyrl-RS" sz="1800" dirty="0" smtClean="0"/>
              <a:t>омоћник министра</a:t>
            </a:r>
            <a:endParaRPr lang="sr-Cyrl-RS" sz="1800" dirty="0"/>
          </a:p>
          <a:p>
            <a:endParaRPr lang="sr-Cyrl-RS" sz="1800" dirty="0" smtClean="0"/>
          </a:p>
          <a:p>
            <a:r>
              <a:rPr lang="sr-Cyrl-RS" sz="1800" dirty="0" smtClean="0"/>
              <a:t>Београд, 11.фебруар 2016.</a:t>
            </a:r>
            <a:endParaRPr lang="en-US" sz="1800" dirty="0"/>
          </a:p>
        </p:txBody>
      </p:sp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424"/>
            <a:ext cx="1295707" cy="87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705995"/>
            <a:ext cx="1263327" cy="7920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85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90600"/>
          </a:xfrm>
        </p:spPr>
        <p:txBody>
          <a:bodyPr>
            <a:normAutofit/>
          </a:bodyPr>
          <a:lstStyle/>
          <a:p>
            <a:r>
              <a:rPr lang="sr-Cyrl-RS" u="sng" dirty="0" smtClean="0">
                <a:solidFill>
                  <a:srgbClr val="D2533C"/>
                </a:solidFill>
              </a:rPr>
              <a:t>Правни </a:t>
            </a:r>
            <a:r>
              <a:rPr lang="sr-Cyrl-RS" u="sng" dirty="0">
                <a:solidFill>
                  <a:srgbClr val="D2533C"/>
                </a:solidFill>
              </a:rPr>
              <a:t>основ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5136"/>
            <a:ext cx="8928992" cy="5136232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/>
              <a:t>ИМПЛЕМЕНТАЦИОНА УРЕДБА </a:t>
            </a:r>
            <a:r>
              <a:rPr lang="ru-RU" sz="2200" dirty="0"/>
              <a:t>КОМИСИЈЕ (ЕУ) број </a:t>
            </a:r>
            <a:r>
              <a:rPr lang="ru-RU" sz="2200" dirty="0" smtClean="0"/>
              <a:t>447/2014</a:t>
            </a:r>
          </a:p>
          <a:p>
            <a:pPr algn="just"/>
            <a:r>
              <a:rPr lang="ru-RU" sz="2200" dirty="0" smtClean="0"/>
              <a:t>ИМПЛЕМЕНТАЦИОНА </a:t>
            </a:r>
            <a:r>
              <a:rPr lang="ru-RU" sz="2200" dirty="0"/>
              <a:t>УРЕДБА КОМИСИЈЕ (ЕУ) број 821/2014 </a:t>
            </a:r>
            <a:endParaRPr lang="ru-RU" sz="2200" dirty="0" smtClean="0"/>
          </a:p>
          <a:p>
            <a:pPr algn="just"/>
            <a:r>
              <a:rPr lang="ru-RU" sz="2200" dirty="0" smtClean="0"/>
              <a:t>ИМПЛЕМЕНТАЦИОНА </a:t>
            </a:r>
            <a:r>
              <a:rPr lang="ru-RU" sz="2200" dirty="0"/>
              <a:t>УРЕДБА КОМИСИЈЕ (ЕУ) број </a:t>
            </a:r>
            <a:r>
              <a:rPr lang="ru-RU" sz="2200" dirty="0" smtClean="0"/>
              <a:t>808/2014– </a:t>
            </a:r>
            <a:r>
              <a:rPr lang="ru-RU" sz="2200" dirty="0"/>
              <a:t>Прилог III</a:t>
            </a:r>
          </a:p>
          <a:p>
            <a:pPr algn="just"/>
            <a:r>
              <a:rPr lang="ru-RU" sz="2200" dirty="0" smtClean="0"/>
              <a:t>Оквирни </a:t>
            </a:r>
            <a:r>
              <a:rPr lang="ru-RU" sz="2200" dirty="0"/>
              <a:t>споразум </a:t>
            </a:r>
            <a:r>
              <a:rPr lang="ru-RU" sz="2200" dirty="0" smtClean="0"/>
              <a:t>између </a:t>
            </a:r>
            <a:r>
              <a:rPr lang="ru-RU" sz="2200" dirty="0"/>
              <a:t>Владе Републике Србије и Европске комисије </a:t>
            </a:r>
            <a:endParaRPr lang="ru-RU" sz="2200" dirty="0" smtClean="0"/>
          </a:p>
          <a:p>
            <a:pPr algn="just"/>
            <a:r>
              <a:rPr lang="ru-RU" sz="2200" dirty="0" smtClean="0"/>
              <a:t>Секторски споразум између </a:t>
            </a:r>
            <a:r>
              <a:rPr lang="ru-RU" sz="2200" dirty="0"/>
              <a:t>Владе Републике Србије и Европске комисије </a:t>
            </a:r>
            <a:endParaRPr lang="ru-RU" sz="2200" dirty="0" smtClean="0"/>
          </a:p>
          <a:p>
            <a:pPr algn="just"/>
            <a:r>
              <a:rPr lang="ru-RU" sz="2200" dirty="0" smtClean="0"/>
              <a:t>Уредба </a:t>
            </a:r>
            <a:r>
              <a:rPr lang="ru-RU" sz="2200" dirty="0"/>
              <a:t>о управљању програмима претприступне помоћи (ИПА II) Европске уније за </a:t>
            </a:r>
            <a:r>
              <a:rPr lang="ru-RU" sz="2200" dirty="0" smtClean="0"/>
              <a:t>период 2014-2020</a:t>
            </a:r>
            <a:endParaRPr lang="ru-RU" sz="2200" dirty="0"/>
          </a:p>
          <a:p>
            <a:pPr algn="just"/>
            <a:r>
              <a:rPr lang="ru-RU" sz="2200" dirty="0" smtClean="0"/>
              <a:t>ИПАРД </a:t>
            </a:r>
            <a:r>
              <a:rPr lang="ru-RU" sz="2200" dirty="0"/>
              <a:t>II програм – Поглавље 15 „Промоција, видљивост и транспарентност у  </a:t>
            </a:r>
            <a:r>
              <a:rPr lang="ru-RU" sz="2200" dirty="0" smtClean="0"/>
              <a:t>складу </a:t>
            </a:r>
            <a:r>
              <a:rPr lang="ru-RU" sz="2200" dirty="0"/>
              <a:t>са ИПА законодавством“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93491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u="sng" dirty="0" smtClean="0"/>
              <a:t>Општи циљеви 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sr-Cyrl-RS" sz="2800" dirty="0"/>
              <a:t>повећање свести јавности о доприносу ЕУ руралном развоју у </a:t>
            </a:r>
            <a:r>
              <a:rPr lang="sr-Cyrl-RS" sz="2800" dirty="0" smtClean="0"/>
              <a:t>Србији</a:t>
            </a: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en-US" sz="1800" dirty="0"/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sr-Cyrl-RS" sz="2800" dirty="0"/>
              <a:t>обезбеђивање транспарентне информације о могућностима које пружа ИПАРД II програм за све циљне </a:t>
            </a:r>
            <a:r>
              <a:rPr lang="sr-Cyrl-RS" sz="2800" dirty="0" smtClean="0"/>
              <a:t>групе</a:t>
            </a: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en-US" sz="1800" dirty="0"/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sr-Cyrl-RS" sz="2800" dirty="0"/>
              <a:t>обезбеђивање видљивости резултата постигнутих кроз ИПАРД II подршку. 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2438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u="sng" dirty="0" smtClean="0"/>
              <a:t>Специфични циљеви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довољан </a:t>
            </a:r>
            <a:r>
              <a:rPr lang="ru-RU" dirty="0"/>
              <a:t>број квалитетних апликација и транспарентност имплементације за сваку меру </a:t>
            </a:r>
            <a:r>
              <a:rPr lang="ru-RU" dirty="0" smtClean="0"/>
              <a:t>пружањем </a:t>
            </a:r>
            <a:r>
              <a:rPr lang="ru-RU" dirty="0"/>
              <a:t>информација о могућностима финансирања у оквиру ИПАРД II програма, као и пружањем </a:t>
            </a:r>
            <a:r>
              <a:rPr lang="ru-RU" dirty="0" smtClean="0"/>
              <a:t>обука </a:t>
            </a:r>
            <a:r>
              <a:rPr lang="ru-RU" dirty="0"/>
              <a:t>и </a:t>
            </a:r>
            <a:r>
              <a:rPr lang="ru-RU" dirty="0" smtClean="0"/>
              <a:t>стручне помоћи</a:t>
            </a:r>
          </a:p>
          <a:p>
            <a:pPr algn="just"/>
            <a:r>
              <a:rPr lang="ru-RU" dirty="0" smtClean="0"/>
              <a:t>видљивост </a:t>
            </a:r>
            <a:r>
              <a:rPr lang="ru-RU" dirty="0"/>
              <a:t>резултата спроведених пројеката и </a:t>
            </a:r>
            <a:r>
              <a:rPr lang="ru-RU" dirty="0" smtClean="0"/>
              <a:t>промоцијс позитиваог доприноса </a:t>
            </a:r>
            <a:r>
              <a:rPr lang="ru-RU" dirty="0"/>
              <a:t>ЕУ и националног фонда руралном развоју у </a:t>
            </a:r>
            <a:r>
              <a:rPr lang="ru-RU" dirty="0" smtClean="0"/>
              <a:t>Србији</a:t>
            </a:r>
          </a:p>
          <a:p>
            <a:pPr algn="just"/>
            <a:r>
              <a:rPr lang="ru-RU" dirty="0" smtClean="0"/>
              <a:t>транспарентност </a:t>
            </a:r>
            <a:r>
              <a:rPr lang="ru-RU" dirty="0"/>
              <a:t>јавне подршке објављивањем списка подржаних </a:t>
            </a:r>
            <a:r>
              <a:rPr lang="ru-RU" dirty="0" smtClean="0"/>
              <a:t>корисника</a:t>
            </a:r>
          </a:p>
          <a:p>
            <a:pPr algn="just"/>
            <a:r>
              <a:rPr lang="ru-RU" dirty="0" smtClean="0"/>
              <a:t>Подизање јавне свести о </a:t>
            </a:r>
            <a:r>
              <a:rPr lang="ru-RU" dirty="0"/>
              <a:t>процесу приступања ЕУ и ИПАРД II подршци </a:t>
            </a:r>
            <a:r>
              <a:rPr lang="ru-RU" dirty="0" smtClean="0"/>
              <a:t>Србији</a:t>
            </a:r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37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u="sng" dirty="0" smtClean="0"/>
              <a:t>ОДГОВОРНА ТЕЛА 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876800"/>
          </a:xfrm>
        </p:spPr>
        <p:txBody>
          <a:bodyPr/>
          <a:lstStyle/>
          <a:p>
            <a:pPr algn="just"/>
            <a:endParaRPr lang="ru-RU" dirty="0" smtClean="0"/>
          </a:p>
          <a:p>
            <a:pPr algn="just"/>
            <a:r>
              <a:rPr lang="ru-RU" sz="2800" dirty="0" smtClean="0"/>
              <a:t>План активности видљивости и комуникације  </a:t>
            </a:r>
            <a:r>
              <a:rPr lang="ru-RU" sz="2800" dirty="0"/>
              <a:t>се припрема и спроводи од стране ИПАРД оперативне </a:t>
            </a:r>
            <a:r>
              <a:rPr lang="ru-RU" sz="2800" dirty="0" smtClean="0"/>
              <a:t>структуре </a:t>
            </a:r>
            <a:r>
              <a:rPr lang="ru-RU" sz="2800" dirty="0"/>
              <a:t>(ОС) </a:t>
            </a:r>
            <a:endParaRPr lang="ru-RU" sz="2800" dirty="0" smtClean="0"/>
          </a:p>
          <a:p>
            <a:pPr marL="0" indent="0" algn="just">
              <a:buNone/>
            </a:pPr>
            <a:endParaRPr lang="ru-RU" sz="2800" dirty="0" smtClean="0"/>
          </a:p>
          <a:p>
            <a:pPr algn="just"/>
            <a:r>
              <a:rPr lang="ru-RU" sz="2800" dirty="0" smtClean="0"/>
              <a:t>Задаци </a:t>
            </a:r>
            <a:r>
              <a:rPr lang="ru-RU" sz="2800" dirty="0"/>
              <a:t>и одговорности ИПАРД ОС за припрему и спровођење </a:t>
            </a:r>
            <a:r>
              <a:rPr lang="ru-RU" sz="2800" dirty="0" smtClean="0"/>
              <a:t>Плана активности </a:t>
            </a:r>
            <a:r>
              <a:rPr lang="ru-RU" sz="2800" dirty="0"/>
              <a:t>видљивости и </a:t>
            </a:r>
            <a:r>
              <a:rPr lang="ru-RU" sz="2800" dirty="0" smtClean="0"/>
              <a:t>комуникације су </a:t>
            </a:r>
            <a:r>
              <a:rPr lang="ru-RU" sz="2800" dirty="0"/>
              <a:t>наведени у Меморандуму о разумевању између УТ и ИПАРД Агенције.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7889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90600"/>
          </a:xfrm>
        </p:spPr>
        <p:txBody>
          <a:bodyPr/>
          <a:lstStyle/>
          <a:p>
            <a:r>
              <a:rPr lang="sr-Cyrl-RS" u="sng" dirty="0" smtClean="0"/>
              <a:t>ЦИЉНЕ ГРУПЕ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544616"/>
          </a:xfrm>
        </p:spPr>
        <p:txBody>
          <a:bodyPr>
            <a:noAutofit/>
          </a:bodyPr>
          <a:lstStyle/>
          <a:p>
            <a:pPr marL="0" lvl="0" indent="0" algn="just">
              <a:buClr>
                <a:srgbClr val="93A299"/>
              </a:buClr>
              <a:buNone/>
            </a:pPr>
            <a:r>
              <a:rPr lang="ru-RU" sz="1800" b="1" dirty="0">
                <a:solidFill>
                  <a:srgbClr val="292934"/>
                </a:solidFill>
              </a:rPr>
              <a:t>Потенцијални примаоци и примаоци подршке </a:t>
            </a:r>
          </a:p>
          <a:p>
            <a:pPr marL="0" lvl="0" indent="0" algn="just">
              <a:buClr>
                <a:srgbClr val="93A299"/>
              </a:buClr>
              <a:buNone/>
            </a:pPr>
            <a:r>
              <a:rPr lang="ru-RU" sz="1800" dirty="0">
                <a:solidFill>
                  <a:srgbClr val="292934"/>
                </a:solidFill>
              </a:rPr>
              <a:t>	</a:t>
            </a:r>
            <a:r>
              <a:rPr lang="sr-Latn-RS" sz="1800" dirty="0">
                <a:solidFill>
                  <a:srgbClr val="292934"/>
                </a:solidFill>
              </a:rPr>
              <a:t>-</a:t>
            </a:r>
            <a:r>
              <a:rPr lang="ru-RU" sz="1800" dirty="0">
                <a:solidFill>
                  <a:srgbClr val="292934"/>
                </a:solidFill>
              </a:rPr>
              <a:t>пољопривредна газдинства средње величине –М1</a:t>
            </a:r>
          </a:p>
          <a:p>
            <a:pPr marL="0" lvl="0" indent="0" algn="just">
              <a:buClr>
                <a:srgbClr val="93A299"/>
              </a:buClr>
              <a:buNone/>
            </a:pPr>
            <a:r>
              <a:rPr lang="ru-RU" sz="1800" dirty="0">
                <a:solidFill>
                  <a:srgbClr val="292934"/>
                </a:solidFill>
              </a:rPr>
              <a:t>	-мала и средња предузећа – М3</a:t>
            </a:r>
          </a:p>
          <a:p>
            <a:pPr marL="0" lvl="0" indent="0" algn="just">
              <a:buClr>
                <a:srgbClr val="93A299"/>
              </a:buClr>
              <a:buNone/>
            </a:pPr>
            <a:r>
              <a:rPr lang="ru-RU" sz="1800" dirty="0">
                <a:solidFill>
                  <a:srgbClr val="292934"/>
                </a:solidFill>
              </a:rPr>
              <a:t>	</a:t>
            </a:r>
            <a:r>
              <a:rPr lang="ru-RU" sz="1800" dirty="0" smtClean="0">
                <a:solidFill>
                  <a:srgbClr val="292934"/>
                </a:solidFill>
              </a:rPr>
              <a:t>- микро </a:t>
            </a:r>
            <a:r>
              <a:rPr lang="ru-RU" sz="1800" dirty="0">
                <a:solidFill>
                  <a:srgbClr val="292934"/>
                </a:solidFill>
              </a:rPr>
              <a:t>и мали субјекати </a:t>
            </a:r>
            <a:r>
              <a:rPr lang="ru-RU" sz="1800" dirty="0" smtClean="0">
                <a:solidFill>
                  <a:srgbClr val="292934"/>
                </a:solidFill>
              </a:rPr>
              <a:t>– </a:t>
            </a:r>
            <a:r>
              <a:rPr lang="ru-RU" sz="1800" dirty="0">
                <a:solidFill>
                  <a:srgbClr val="292934"/>
                </a:solidFill>
              </a:rPr>
              <a:t>М7</a:t>
            </a:r>
          </a:p>
          <a:p>
            <a:pPr marL="0" lvl="0" indent="0" algn="just">
              <a:buClr>
                <a:srgbClr val="93A299"/>
              </a:buClr>
              <a:buNone/>
            </a:pPr>
            <a:r>
              <a:rPr lang="ru-RU" sz="1800" b="1" dirty="0" smtClean="0">
                <a:solidFill>
                  <a:srgbClr val="292934"/>
                </a:solidFill>
              </a:rPr>
              <a:t>Заинтересоване </a:t>
            </a:r>
            <a:r>
              <a:rPr lang="ru-RU" sz="1800" b="1" dirty="0">
                <a:solidFill>
                  <a:srgbClr val="292934"/>
                </a:solidFill>
              </a:rPr>
              <a:t>стране из </a:t>
            </a:r>
            <a:r>
              <a:rPr lang="ru-RU" sz="1800" b="1" dirty="0" smtClean="0">
                <a:solidFill>
                  <a:srgbClr val="292934"/>
                </a:solidFill>
              </a:rPr>
              <a:t>сектора</a:t>
            </a:r>
          </a:p>
          <a:p>
            <a:pPr marL="0" lvl="0" indent="0" algn="just">
              <a:buClr>
                <a:srgbClr val="93A299"/>
              </a:buClr>
              <a:buNone/>
            </a:pPr>
            <a:r>
              <a:rPr lang="ru-RU" sz="1800" b="1" dirty="0">
                <a:solidFill>
                  <a:srgbClr val="292934"/>
                </a:solidFill>
              </a:rPr>
              <a:t>	</a:t>
            </a:r>
            <a:r>
              <a:rPr lang="ru-RU" sz="1800" b="1" dirty="0" smtClean="0">
                <a:solidFill>
                  <a:srgbClr val="292934"/>
                </a:solidFill>
              </a:rPr>
              <a:t>- </a:t>
            </a:r>
            <a:r>
              <a:rPr lang="ru-RU" sz="1800" dirty="0" smtClean="0">
                <a:solidFill>
                  <a:srgbClr val="292934"/>
                </a:solidFill>
              </a:rPr>
              <a:t>ИПАРД Одбор за праћење </a:t>
            </a:r>
            <a:r>
              <a:rPr lang="ru-RU" sz="1800" dirty="0">
                <a:solidFill>
                  <a:srgbClr val="292934"/>
                </a:solidFill>
              </a:rPr>
              <a:t>- институције/ организације (државни органи/тела, економски, </a:t>
            </a:r>
            <a:r>
              <a:rPr lang="ru-RU" sz="1800" dirty="0" smtClean="0">
                <a:solidFill>
                  <a:srgbClr val="292934"/>
                </a:solidFill>
              </a:rPr>
              <a:t>	социјални </a:t>
            </a:r>
            <a:r>
              <a:rPr lang="ru-RU" sz="1800" dirty="0">
                <a:solidFill>
                  <a:srgbClr val="292934"/>
                </a:solidFill>
              </a:rPr>
              <a:t>и партнери из области екологије </a:t>
            </a:r>
            <a:r>
              <a:rPr lang="ru-RU" sz="1800" dirty="0" smtClean="0">
                <a:solidFill>
                  <a:srgbClr val="292934"/>
                </a:solidFill>
              </a:rPr>
              <a:t>и </a:t>
            </a:r>
            <a:r>
              <a:rPr lang="ru-RU" sz="1800" dirty="0">
                <a:solidFill>
                  <a:srgbClr val="292934"/>
                </a:solidFill>
              </a:rPr>
              <a:t>цивилног друштва)</a:t>
            </a:r>
          </a:p>
          <a:p>
            <a:pPr marL="0" lvl="0" indent="0" algn="just">
              <a:buClr>
                <a:srgbClr val="93A299"/>
              </a:buClr>
              <a:buNone/>
            </a:pPr>
            <a:r>
              <a:rPr lang="ru-RU" sz="1800" b="1" dirty="0" smtClean="0">
                <a:solidFill>
                  <a:srgbClr val="292934"/>
                </a:solidFill>
              </a:rPr>
              <a:t>Партнери пормоције</a:t>
            </a:r>
            <a:endParaRPr lang="ru-RU" sz="1800" dirty="0">
              <a:solidFill>
                <a:srgbClr val="292934"/>
              </a:solidFill>
            </a:endParaRPr>
          </a:p>
          <a:p>
            <a:pPr marL="822960" lvl="3" indent="0">
              <a:buNone/>
            </a:pPr>
            <a:r>
              <a:rPr lang="sr-Cyrl-RS" sz="1800" dirty="0" smtClean="0"/>
              <a:t>-Пољопривредне саветодане стручне службе (ПССС)</a:t>
            </a:r>
          </a:p>
          <a:p>
            <a:pPr marL="822960" lvl="3" indent="0">
              <a:buNone/>
            </a:pPr>
            <a:r>
              <a:rPr lang="sr-Cyrl-RS" sz="1800" dirty="0" smtClean="0"/>
              <a:t>-Градске/општинске службе </a:t>
            </a:r>
          </a:p>
          <a:p>
            <a:pPr marL="822960" lvl="3" indent="0">
              <a:buNone/>
            </a:pPr>
            <a:r>
              <a:rPr lang="sr-Cyrl-RS" sz="1800" dirty="0" smtClean="0"/>
              <a:t>-Консултанти</a:t>
            </a:r>
          </a:p>
          <a:p>
            <a:pPr marL="0" lvl="3" indent="0">
              <a:buNone/>
            </a:pPr>
            <a:r>
              <a:rPr lang="sr-Cyrl-RS" sz="1800" b="1" dirty="0" smtClean="0"/>
              <a:t>Креатори ставова</a:t>
            </a:r>
          </a:p>
          <a:p>
            <a:pPr marL="0" lvl="3" indent="0">
              <a:buNone/>
            </a:pPr>
            <a:r>
              <a:rPr lang="sr-Cyrl-RS" sz="1800" b="1" dirty="0"/>
              <a:t>	</a:t>
            </a:r>
            <a:r>
              <a:rPr lang="sr-Cyrl-RS" sz="1800" dirty="0" smtClean="0"/>
              <a:t>- Медији </a:t>
            </a:r>
          </a:p>
          <a:p>
            <a:pPr marL="0" lvl="3" indent="0">
              <a:buNone/>
            </a:pPr>
            <a:r>
              <a:rPr lang="sr-Cyrl-RS" sz="1800" dirty="0"/>
              <a:t>	</a:t>
            </a:r>
            <a:r>
              <a:rPr lang="sr-Cyrl-RS" sz="1800" dirty="0" smtClean="0"/>
              <a:t>- Академија</a:t>
            </a:r>
          </a:p>
          <a:p>
            <a:pPr marL="0" lvl="3" indent="0">
              <a:buNone/>
            </a:pPr>
            <a:r>
              <a:rPr lang="sr-Cyrl-RS" sz="1800" dirty="0"/>
              <a:t>	</a:t>
            </a:r>
            <a:r>
              <a:rPr lang="sr-Cyrl-RS" sz="1800" dirty="0" smtClean="0"/>
              <a:t>- Научно- </a:t>
            </a:r>
            <a:r>
              <a:rPr lang="sr-Cyrl-RS" sz="1800" dirty="0"/>
              <a:t>истраживачке </a:t>
            </a:r>
            <a:r>
              <a:rPr lang="sr-Cyrl-RS" sz="1800" dirty="0" smtClean="0"/>
              <a:t>организације</a:t>
            </a:r>
          </a:p>
          <a:p>
            <a:pPr marL="0" lvl="3" indent="0">
              <a:buNone/>
            </a:pPr>
            <a:r>
              <a:rPr lang="sr-Cyrl-RS" sz="1800" b="1" dirty="0" smtClean="0"/>
              <a:t>Шира јавност</a:t>
            </a:r>
            <a:r>
              <a:rPr lang="sr-Cyrl-RS" sz="1800" dirty="0" smtClean="0"/>
              <a:t>	</a:t>
            </a:r>
            <a:endParaRPr lang="sr-Cyrl-RS" sz="1800" dirty="0"/>
          </a:p>
        </p:txBody>
      </p:sp>
    </p:spTree>
    <p:extLst>
      <p:ext uri="{BB962C8B-B14F-4D97-AF65-F5344CB8AC3E}">
        <p14:creationId xmlns:p14="http://schemas.microsoft.com/office/powerpoint/2010/main" val="17746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90600"/>
          </a:xfrm>
        </p:spPr>
        <p:txBody>
          <a:bodyPr>
            <a:normAutofit/>
          </a:bodyPr>
          <a:lstStyle/>
          <a:p>
            <a:r>
              <a:rPr lang="sr-Cyrl-RS" sz="3600" u="sng" dirty="0"/>
              <a:t>КОМУНИКАЦИОНИ АЛАТИ</a:t>
            </a:r>
            <a:endParaRPr lang="en-US" sz="36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Публикације/ емитовање у масовним </a:t>
            </a:r>
            <a:r>
              <a:rPr lang="ru-RU" dirty="0" smtClean="0"/>
              <a:t>медијима </a:t>
            </a:r>
            <a:r>
              <a:rPr lang="ru-RU" dirty="0"/>
              <a:t>(рекламе и ПР активности, прес конференције, </a:t>
            </a:r>
            <a:r>
              <a:rPr lang="ru-RU" dirty="0" smtClean="0"/>
              <a:t>гласи </a:t>
            </a:r>
            <a:r>
              <a:rPr lang="ru-RU" dirty="0"/>
              <a:t>за информативне </a:t>
            </a:r>
            <a:r>
              <a:rPr lang="ru-RU" dirty="0" smtClean="0"/>
              <a:t>кампање, објаве позива, новински чланци) </a:t>
            </a:r>
            <a:endParaRPr lang="ru-RU" dirty="0">
              <a:solidFill>
                <a:srgbClr val="FF0000"/>
              </a:solidFill>
            </a:endParaRP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Интерактвини медији (</a:t>
            </a:r>
            <a:r>
              <a:rPr lang="ru-RU" dirty="0"/>
              <a:t>интернет странице</a:t>
            </a:r>
            <a:r>
              <a:rPr lang="ru-RU" dirty="0" smtClean="0"/>
              <a:t>, апликације за мобилни елефон </a:t>
            </a:r>
            <a:r>
              <a:rPr lang="ru-RU" dirty="0"/>
              <a:t>ТВ и радио емисије)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Штапани </a:t>
            </a:r>
            <a:r>
              <a:rPr lang="ru-RU" dirty="0" smtClean="0"/>
              <a:t>медији (постери, </a:t>
            </a:r>
            <a:r>
              <a:rPr lang="ru-RU" dirty="0"/>
              <a:t>брошуре, </a:t>
            </a:r>
            <a:r>
              <a:rPr lang="ru-RU" dirty="0" smtClean="0"/>
              <a:t>лифлети</a:t>
            </a:r>
            <a:r>
              <a:rPr lang="ru-RU" dirty="0"/>
              <a:t>, </a:t>
            </a:r>
            <a:r>
              <a:rPr lang="ru-RU" dirty="0" smtClean="0"/>
              <a:t>приручници, водичи…)</a:t>
            </a:r>
            <a:endParaRPr lang="ru-RU" dirty="0"/>
          </a:p>
          <a:p>
            <a:pPr algn="just"/>
            <a:endParaRPr lang="ru-RU" dirty="0"/>
          </a:p>
          <a:p>
            <a:pPr algn="just"/>
            <a:r>
              <a:rPr lang="ru-RU" dirty="0"/>
              <a:t>Догађаји (презентације, скупови</a:t>
            </a:r>
            <a:r>
              <a:rPr lang="ru-RU" dirty="0" smtClean="0"/>
              <a:t>, семинари</a:t>
            </a:r>
            <a:r>
              <a:rPr lang="ru-RU" dirty="0"/>
              <a:t>, студијске </a:t>
            </a:r>
            <a:r>
              <a:rPr lang="ru-RU" dirty="0" smtClean="0"/>
              <a:t>посете...)</a:t>
            </a:r>
            <a:endParaRPr lang="ru-RU" dirty="0"/>
          </a:p>
          <a:p>
            <a:pPr algn="just"/>
            <a:endParaRPr lang="ru-RU" dirty="0"/>
          </a:p>
          <a:p>
            <a:pPr algn="just"/>
            <a:r>
              <a:rPr lang="ru-RU" i="1" dirty="0"/>
              <a:t>One to one </a:t>
            </a:r>
            <a:r>
              <a:rPr lang="ru-RU" dirty="0"/>
              <a:t>communication </a:t>
            </a:r>
            <a:r>
              <a:rPr lang="ru-RU" dirty="0" smtClean="0"/>
              <a:t>( директни </a:t>
            </a:r>
            <a:r>
              <a:rPr lang="ru-RU" dirty="0"/>
              <a:t>контакти, заједничке активности...)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02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90600"/>
          </a:xfrm>
        </p:spPr>
        <p:txBody>
          <a:bodyPr>
            <a:normAutofit/>
          </a:bodyPr>
          <a:lstStyle/>
          <a:p>
            <a:r>
              <a:rPr lang="sr-Cyrl-RS" sz="3600" u="sng" dirty="0"/>
              <a:t>ПЛАН </a:t>
            </a:r>
            <a:r>
              <a:rPr lang="sr-Cyrl-RS" sz="3600" u="sng" dirty="0" smtClean="0"/>
              <a:t>АКТИВНОСТИ ЗА 2016.ГОДИНУ</a:t>
            </a:r>
            <a:endParaRPr lang="en-US" sz="3600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1937018"/>
              </p:ext>
            </p:extLst>
          </p:nvPr>
        </p:nvGraphicFramePr>
        <p:xfrm>
          <a:off x="0" y="908720"/>
          <a:ext cx="9144000" cy="5971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89854"/>
                <a:gridCol w="1258760"/>
                <a:gridCol w="1036626"/>
                <a:gridCol w="1258760"/>
              </a:tblGrid>
              <a:tr h="4321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Активност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Одоговрно тело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Буџет/ EUR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Рок имлементације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278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Припрема, штампање и дистрибуција  летака за мере  ИПАРД II програм (150.000 комада) и постера (2500 ком.)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УТ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50,000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Јануар - март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2521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Припрема, штампање и дистрибуција     брошура за мере  ИПАРД II програма (40.000 ком)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УТ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80,000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1728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Припрема једног ТВ спота и радио спота за промоцију  позива за подношење пријава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УТ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40,000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Фебруар - јун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3046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Припрема и штампање Водича за подносиоце пријава за први позив за подношење пријава по мери (10.000 ком)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УТ, ИА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40,000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Април - јун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5043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Припрема  и спровођење тренинга за саветодавне службе за подршку потенцијалних прималаца – 5 регионалних тренинга за 250 саветодаваца и  4 тренинга за друге заинересоване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УТ, ИА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57,000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Мај - јул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5509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До 10 информативних догађаја у сарадњи са  саветодавном службом, локалним самоуправама, Националном мрежом за рурални развој и канцеларијама за потенцијалне примаоце и дистрибуцију информативног материјала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УТ, ИА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20,400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Од маја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1736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Путујуће радионице/ семинари за циљне групе 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УТ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10,000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249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Покретање интернет странице ИПАРД II програма на страници МПЗЖС и  ИПАРД Агенције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УТ, ИА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2,000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Април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2396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Тренинг запослених из УТ и ИПАРД Агенције за унапређење комуникационих и презентаторских способности  – један дан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УТ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1,000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Април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2020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Објављивање Позива за подношење пријава у једним националним новинама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УТ, ИА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 row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1,000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3895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Објављивање детаљне листе са календаром  и локацијама информативних дана и/или тренинга и семинара за потенцијане примаоце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67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Новински чланци (око 8), објављени у регионалним и националним новинама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5,600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Од априла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3551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Организација догађаја високог нивоа за почетак ИПАРД II програма након поверавања послова за сповођење буџета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УТ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5,000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Јун - јул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2367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Набавка, припрема и штампање промотивних материјала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УТ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20,000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Од јануара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4735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Штандови на сајмовима и различитим догађајима, дистибуција брошура, прикупљање питања и одговарање на иста, итд.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УТ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14,000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1539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Истраживање јавне свести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>
                          <a:effectLst/>
                        </a:rPr>
                        <a:t>7,000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 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</a:tr>
              <a:tr h="29006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Укупно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00" dirty="0">
                          <a:effectLst/>
                        </a:rPr>
                        <a:t>353,000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7818" marR="3781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24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r-Cyrl-RS" sz="3600" b="1" dirty="0" smtClean="0"/>
              <a:t>Активности Техничке помоћи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213508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sr-Cyrl-RS" b="1" dirty="0" smtClean="0"/>
              <a:t>Прва  седница Одбора за </a:t>
            </a:r>
          </a:p>
          <a:p>
            <a:pPr algn="ctr"/>
            <a:r>
              <a:rPr lang="sr-Cyrl-RS" b="1" dirty="0"/>
              <a:t>п</a:t>
            </a:r>
            <a:r>
              <a:rPr lang="sr-Cyrl-RS" b="1" dirty="0" smtClean="0"/>
              <a:t>раћење спровођења ИПАРД </a:t>
            </a:r>
            <a:r>
              <a:rPr lang="sr-Latn-RS" b="1" dirty="0" smtClean="0"/>
              <a:t>II </a:t>
            </a:r>
            <a:r>
              <a:rPr lang="sr-Cyrl-RS" b="1" dirty="0" smtClean="0"/>
              <a:t>програма</a:t>
            </a:r>
          </a:p>
          <a:p>
            <a:pPr algn="ctr"/>
            <a:r>
              <a:rPr lang="sr-Cyrl-RS" b="1" dirty="0" smtClean="0"/>
              <a:t>Управљачко тело</a:t>
            </a:r>
          </a:p>
          <a:p>
            <a:pPr algn="ctr"/>
            <a:r>
              <a:rPr lang="sr-Cyrl-RS" sz="1800" dirty="0"/>
              <a:t>Сања </a:t>
            </a:r>
            <a:r>
              <a:rPr lang="sr-Cyrl-RS" sz="1800" dirty="0" smtClean="0"/>
              <a:t>Продановић</a:t>
            </a:r>
          </a:p>
          <a:p>
            <a:pPr algn="ctr"/>
            <a:r>
              <a:rPr lang="sr-Cyrl-RS" sz="1800" dirty="0" smtClean="0"/>
              <a:t>Руководилац Групе за подршку руралном развоју</a:t>
            </a:r>
            <a:endParaRPr lang="sr-Cyrl-RS" sz="1800" dirty="0"/>
          </a:p>
          <a:p>
            <a:endParaRPr lang="sr-Cyrl-RS" sz="1800" dirty="0" smtClean="0"/>
          </a:p>
          <a:p>
            <a:r>
              <a:rPr lang="sr-Cyrl-RS" sz="1800" dirty="0" smtClean="0"/>
              <a:t>Београд, 11.фебруар 2016.</a:t>
            </a:r>
            <a:endParaRPr lang="en-US" sz="1800" dirty="0"/>
          </a:p>
        </p:txBody>
      </p:sp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424"/>
            <a:ext cx="1295707" cy="87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705995"/>
            <a:ext cx="1263327" cy="7920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03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sr-Cyrl-RS" dirty="0" smtClean="0"/>
              <a:t>Пословник о раду - </a:t>
            </a:r>
            <a:r>
              <a:rPr lang="sr-Cyrl-RS" b="1" u="sng" dirty="0" smtClean="0"/>
              <a:t>Рад Одбора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616624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/>
              <a:t>Председавајући:</a:t>
            </a:r>
            <a:r>
              <a:rPr lang="ru-RU" dirty="0" smtClean="0"/>
              <a:t>  </a:t>
            </a:r>
          </a:p>
          <a:p>
            <a:pPr marL="0" indent="0" algn="just">
              <a:buNone/>
            </a:pPr>
            <a:r>
              <a:rPr lang="ru-RU" dirty="0" smtClean="0"/>
              <a:t>	-сазива седнице Одбора </a:t>
            </a:r>
            <a:r>
              <a:rPr lang="ru-RU" b="1" dirty="0" smtClean="0"/>
              <a:t>најмање два пута </a:t>
            </a:r>
            <a:r>
              <a:rPr lang="ru-RU" dirty="0" smtClean="0"/>
              <a:t>годишње као и </a:t>
            </a:r>
            <a:r>
              <a:rPr lang="ru-RU" i="1" dirty="0" smtClean="0"/>
              <a:t>ad hoc састанке  </a:t>
            </a:r>
            <a:r>
              <a:rPr lang="ru-RU" dirty="0" smtClean="0"/>
              <a:t>на сопствену иницијативу, или на иницијативу 1/3 чланова, или на иницијативу ЕК</a:t>
            </a:r>
          </a:p>
          <a:p>
            <a:pPr marL="0" indent="0" algn="just">
              <a:buNone/>
            </a:pPr>
            <a:r>
              <a:rPr lang="ru-RU" dirty="0" smtClean="0"/>
              <a:t>	-одређује датум и место сваке седнице, предлаже дневни ред, план </a:t>
            </a:r>
            <a:r>
              <a:rPr lang="ru-RU" dirty="0"/>
              <a:t>рада за следећи </a:t>
            </a:r>
            <a:r>
              <a:rPr lang="ru-RU" dirty="0" smtClean="0"/>
              <a:t>састанак, одлагање састанка</a:t>
            </a:r>
          </a:p>
          <a:p>
            <a:pPr marL="0" indent="0" algn="just">
              <a:buNone/>
            </a:pPr>
            <a:r>
              <a:rPr lang="ru-RU" dirty="0"/>
              <a:t>	-потписује </a:t>
            </a:r>
            <a:r>
              <a:rPr lang="ru-RU" dirty="0" smtClean="0"/>
              <a:t>и </a:t>
            </a:r>
            <a:r>
              <a:rPr lang="ru-RU" dirty="0"/>
              <a:t>подноси </a:t>
            </a:r>
            <a:r>
              <a:rPr lang="ru-RU" dirty="0" smtClean="0"/>
              <a:t>Одбору одлуке</a:t>
            </a:r>
          </a:p>
          <a:p>
            <a:pPr lvl="0" algn="just">
              <a:buClr>
                <a:srgbClr val="93A299"/>
              </a:buClr>
            </a:pPr>
            <a:r>
              <a:rPr lang="ru-RU" b="1" dirty="0"/>
              <a:t>Дневни ред: </a:t>
            </a:r>
          </a:p>
          <a:p>
            <a:pPr lvl="1" algn="just">
              <a:buClr>
                <a:srgbClr val="93A299"/>
              </a:buClr>
            </a:pPr>
            <a:r>
              <a:rPr lang="ru-RU" b="1" dirty="0" smtClean="0">
                <a:solidFill>
                  <a:srgbClr val="292934"/>
                </a:solidFill>
              </a:rPr>
              <a:t>Дневни </a:t>
            </a:r>
            <a:r>
              <a:rPr lang="ru-RU" b="1" dirty="0">
                <a:solidFill>
                  <a:srgbClr val="292934"/>
                </a:solidFill>
              </a:rPr>
              <a:t>ред се усваја на почетку </a:t>
            </a:r>
            <a:r>
              <a:rPr lang="ru-RU" b="1" dirty="0" smtClean="0">
                <a:solidFill>
                  <a:srgbClr val="292934"/>
                </a:solidFill>
              </a:rPr>
              <a:t>састанка</a:t>
            </a:r>
          </a:p>
          <a:p>
            <a:pPr lvl="1" algn="just">
              <a:buClr>
                <a:srgbClr val="93A299"/>
              </a:buClr>
            </a:pPr>
            <a:r>
              <a:rPr lang="ru-RU" dirty="0" smtClean="0">
                <a:solidFill>
                  <a:srgbClr val="292934"/>
                </a:solidFill>
              </a:rPr>
              <a:t>Додавање тачака дневног реда- на захтев члана подноси се </a:t>
            </a:r>
            <a:r>
              <a:rPr lang="ru-RU" b="1" dirty="0" smtClean="0">
                <a:solidFill>
                  <a:srgbClr val="292934"/>
                </a:solidFill>
              </a:rPr>
              <a:t>најмање </a:t>
            </a:r>
            <a:r>
              <a:rPr lang="ru-RU" b="1" dirty="0">
                <a:solidFill>
                  <a:srgbClr val="292934"/>
                </a:solidFill>
              </a:rPr>
              <a:t>5 радних дана </a:t>
            </a:r>
            <a:r>
              <a:rPr lang="ru-RU" dirty="0">
                <a:solidFill>
                  <a:srgbClr val="292934"/>
                </a:solidFill>
              </a:rPr>
              <a:t>пре заказаног </a:t>
            </a:r>
            <a:r>
              <a:rPr lang="ru-RU" dirty="0" smtClean="0">
                <a:solidFill>
                  <a:srgbClr val="292934"/>
                </a:solidFill>
              </a:rPr>
              <a:t>састанка, у </a:t>
            </a:r>
            <a:r>
              <a:rPr lang="ru-RU" dirty="0">
                <a:solidFill>
                  <a:srgbClr val="292934"/>
                </a:solidFill>
              </a:rPr>
              <a:t>писаној форми са пратећом документацијом, </a:t>
            </a:r>
          </a:p>
          <a:p>
            <a:pPr lvl="1" algn="just">
              <a:buClr>
                <a:srgbClr val="93A299"/>
              </a:buClr>
            </a:pPr>
            <a:r>
              <a:rPr lang="ru-RU" b="1" dirty="0" smtClean="0">
                <a:solidFill>
                  <a:srgbClr val="292934"/>
                </a:solidFill>
              </a:rPr>
              <a:t>Одлуке о тачкама </a:t>
            </a:r>
            <a:r>
              <a:rPr lang="ru-RU" b="1" dirty="0">
                <a:solidFill>
                  <a:srgbClr val="292934"/>
                </a:solidFill>
              </a:rPr>
              <a:t>дневног реда </a:t>
            </a:r>
            <a:r>
              <a:rPr lang="ru-RU" dirty="0" smtClean="0">
                <a:solidFill>
                  <a:srgbClr val="292934"/>
                </a:solidFill>
              </a:rPr>
              <a:t>укљученим </a:t>
            </a:r>
            <a:r>
              <a:rPr lang="ru-RU" b="1" dirty="0">
                <a:solidFill>
                  <a:srgbClr val="292934"/>
                </a:solidFill>
              </a:rPr>
              <a:t>у року краћем од 15 </a:t>
            </a:r>
            <a:r>
              <a:rPr lang="ru-RU" b="1" dirty="0" smtClean="0">
                <a:solidFill>
                  <a:srgbClr val="292934"/>
                </a:solidFill>
              </a:rPr>
              <a:t>радних дана</a:t>
            </a:r>
            <a:r>
              <a:rPr lang="ru-RU" dirty="0" smtClean="0">
                <a:solidFill>
                  <a:srgbClr val="292934"/>
                </a:solidFill>
              </a:rPr>
              <a:t> </a:t>
            </a:r>
            <a:r>
              <a:rPr lang="ru-RU" dirty="0">
                <a:solidFill>
                  <a:srgbClr val="292934"/>
                </a:solidFill>
              </a:rPr>
              <a:t>од дана сазивања састанка могу се донети уколико постоји консензус Одбора.</a:t>
            </a:r>
          </a:p>
          <a:p>
            <a:pPr marL="0" indent="0" algn="just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6887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90600"/>
          </a:xfrm>
        </p:spPr>
        <p:txBody>
          <a:bodyPr>
            <a:normAutofit/>
          </a:bodyPr>
          <a:lstStyle/>
          <a:p>
            <a:r>
              <a:rPr lang="sr-Cyrl-RS" sz="4800" u="sng" dirty="0" smtClean="0"/>
              <a:t>Правни основ</a:t>
            </a:r>
            <a:endParaRPr lang="en-US" sz="48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7680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Члан </a:t>
            </a:r>
            <a:r>
              <a:rPr lang="ru-RU" sz="2800" dirty="0"/>
              <a:t>2 тачка 1) ИПА Уредбе (EУ) бр. 236/2014 Европског  парламента и Савета од 11. марта 2014. године којом су прописана заједничка правила и процедуре за спровођење инструмената Уније за финансирање активности изван </a:t>
            </a:r>
            <a:r>
              <a:rPr lang="ru-RU" sz="2800" dirty="0" smtClean="0"/>
              <a:t>Уније</a:t>
            </a:r>
          </a:p>
          <a:p>
            <a:pPr algn="just"/>
            <a:endParaRPr lang="ru-RU" sz="2800" dirty="0"/>
          </a:p>
          <a:p>
            <a:r>
              <a:rPr lang="ru-RU" sz="2800" dirty="0" smtClean="0"/>
              <a:t>Члан </a:t>
            </a:r>
            <a:r>
              <a:rPr lang="ru-RU" sz="2800" dirty="0"/>
              <a:t>27 тачка 1) подтачка 9) </a:t>
            </a:r>
            <a:r>
              <a:rPr lang="ru-RU" sz="2800" dirty="0" smtClean="0"/>
              <a:t>СС</a:t>
            </a:r>
          </a:p>
          <a:p>
            <a:endParaRPr lang="ru-RU" sz="2800" dirty="0"/>
          </a:p>
          <a:p>
            <a:r>
              <a:rPr lang="ru-RU" sz="2800" dirty="0" smtClean="0"/>
              <a:t>Прилог </a:t>
            </a:r>
            <a:r>
              <a:rPr lang="ru-RU" sz="2800" dirty="0"/>
              <a:t>4 </a:t>
            </a:r>
            <a:r>
              <a:rPr lang="ru-RU" sz="2800" dirty="0" smtClean="0"/>
              <a:t>СС</a:t>
            </a:r>
          </a:p>
          <a:p>
            <a:endParaRPr lang="ru-RU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5094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ЦИЉЕВИ ТП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256584"/>
          </a:xfrm>
        </p:spPr>
        <p:txBody>
          <a:bodyPr>
            <a:normAutofit fontScale="92500" lnSpcReduction="20000"/>
          </a:bodyPr>
          <a:lstStyle/>
          <a:p>
            <a:pPr algn="just" fontAlgn="base">
              <a:lnSpc>
                <a:spcPct val="115000"/>
              </a:lnSpc>
              <a:spcAft>
                <a:spcPts val="0"/>
              </a:spcAft>
            </a:pPr>
            <a:r>
              <a:rPr lang="en-GB" sz="2800" b="1" dirty="0" err="1"/>
              <a:t>Циљ</a:t>
            </a:r>
            <a:r>
              <a:rPr lang="en-GB" sz="2800" dirty="0"/>
              <a:t> </a:t>
            </a:r>
            <a:r>
              <a:rPr lang="en-GB" sz="2800" dirty="0" err="1"/>
              <a:t>мере</a:t>
            </a:r>
            <a:r>
              <a:rPr lang="sr-Cyrl-RS" sz="2800" dirty="0"/>
              <a:t> ТП</a:t>
            </a:r>
            <a:r>
              <a:rPr lang="en-GB" sz="2800" dirty="0"/>
              <a:t> </a:t>
            </a:r>
            <a:r>
              <a:rPr lang="en-GB" sz="2800" dirty="0" err="1"/>
              <a:t>јес</a:t>
            </a:r>
            <a:r>
              <a:rPr lang="en-US" sz="2800" dirty="0" err="1"/>
              <a:t>те</a:t>
            </a:r>
            <a:r>
              <a:rPr lang="en-GB" sz="2800" dirty="0"/>
              <a:t> </a:t>
            </a:r>
            <a:r>
              <a:rPr lang="en-GB" sz="2800" dirty="0" err="1"/>
              <a:t>да</a:t>
            </a:r>
            <a:r>
              <a:rPr lang="en-GB" sz="2800" dirty="0"/>
              <a:t> </a:t>
            </a:r>
            <a:r>
              <a:rPr lang="en-GB" sz="2800" dirty="0" err="1"/>
              <a:t>помогне</a:t>
            </a:r>
            <a:r>
              <a:rPr lang="en-GB" sz="2800" dirty="0"/>
              <a:t> у </a:t>
            </a:r>
            <a:r>
              <a:rPr lang="en-GB" sz="2800" dirty="0" err="1"/>
              <a:t>спровођењу</a:t>
            </a:r>
            <a:r>
              <a:rPr lang="en-GB" sz="2800" dirty="0"/>
              <a:t> и </a:t>
            </a:r>
            <a:r>
              <a:rPr lang="sr-Cyrl-RS" sz="2800" dirty="0" smtClean="0"/>
              <a:t>праћењу</a:t>
            </a:r>
            <a:r>
              <a:rPr lang="en-GB" sz="2800" dirty="0" smtClean="0"/>
              <a:t> </a:t>
            </a:r>
            <a:r>
              <a:rPr lang="en-GB" sz="2800" dirty="0" err="1"/>
              <a:t>програма</a:t>
            </a:r>
            <a:r>
              <a:rPr lang="en-GB" sz="2800" dirty="0"/>
              <a:t>, </a:t>
            </a:r>
            <a:r>
              <a:rPr lang="en-GB" sz="2800" dirty="0" err="1"/>
              <a:t>као</a:t>
            </a:r>
            <a:r>
              <a:rPr lang="en-GB" sz="2800" dirty="0"/>
              <a:t> и у </a:t>
            </a:r>
            <a:r>
              <a:rPr lang="en-GB" sz="2800" dirty="0" err="1"/>
              <a:t>његов</a:t>
            </a:r>
            <a:r>
              <a:rPr lang="en-US" sz="2800" dirty="0" err="1"/>
              <a:t>ој</a:t>
            </a:r>
            <a:r>
              <a:rPr lang="en-US" sz="2800" dirty="0"/>
              <a:t> </a:t>
            </a:r>
            <a:r>
              <a:rPr lang="sr-Cyrl-RS" sz="2800" dirty="0" smtClean="0"/>
              <a:t>и</a:t>
            </a:r>
            <a:r>
              <a:rPr lang="en-GB" sz="2800" dirty="0" err="1" smtClean="0"/>
              <a:t>змен</a:t>
            </a:r>
            <a:r>
              <a:rPr lang="en-US" sz="2800" dirty="0" smtClean="0"/>
              <a:t>и</a:t>
            </a:r>
            <a:endParaRPr lang="sr-Cyrl-RS" sz="2800" dirty="0" smtClean="0"/>
          </a:p>
          <a:p>
            <a:pPr algn="just" fontAlgn="base">
              <a:lnSpc>
                <a:spcPct val="115000"/>
              </a:lnSpc>
              <a:spcAft>
                <a:spcPts val="0"/>
              </a:spcAft>
            </a:pPr>
            <a:endParaRPr lang="en-US" sz="2800" dirty="0"/>
          </a:p>
          <a:p>
            <a:r>
              <a:rPr lang="ru-RU" sz="2800" b="1" dirty="0"/>
              <a:t>Специфични циљеви </a:t>
            </a:r>
            <a:r>
              <a:rPr lang="ru-RU" sz="2800" dirty="0"/>
              <a:t>ТП је подршка за:</a:t>
            </a:r>
          </a:p>
          <a:p>
            <a:pPr marL="0" indent="0">
              <a:buNone/>
            </a:pPr>
            <a:r>
              <a:rPr lang="ru-RU" sz="2800" dirty="0"/>
              <a:t>	- </a:t>
            </a:r>
            <a:r>
              <a:rPr lang="ru-RU" sz="2800" dirty="0" smtClean="0"/>
              <a:t>праћење имплементације ИПАРД </a:t>
            </a:r>
            <a:r>
              <a:rPr lang="ru-RU" sz="2800" dirty="0">
                <a:solidFill>
                  <a:srgbClr val="292934"/>
                </a:solidFill>
              </a:rPr>
              <a:t>II </a:t>
            </a:r>
            <a:r>
              <a:rPr lang="ru-RU" sz="2800" dirty="0" smtClean="0"/>
              <a:t>програма </a:t>
            </a:r>
            <a:r>
              <a:rPr lang="ru-RU" sz="2800" dirty="0"/>
              <a:t>(састанци ИПАРД Одбора за праћење)</a:t>
            </a:r>
          </a:p>
          <a:p>
            <a:pPr marL="0" indent="0">
              <a:buNone/>
            </a:pPr>
            <a:r>
              <a:rPr lang="ru-RU" sz="2800" dirty="0"/>
              <a:t>	-одговарајући проток информација и </a:t>
            </a:r>
            <a:r>
              <a:rPr lang="ru-RU" sz="2800" dirty="0" smtClean="0"/>
              <a:t>промоцију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	-студије, студијске посете, семинаре</a:t>
            </a:r>
          </a:p>
          <a:p>
            <a:pPr marL="0" indent="0">
              <a:buNone/>
            </a:pPr>
            <a:r>
              <a:rPr lang="ru-RU" sz="2800" dirty="0"/>
              <a:t>	-екстерну експертизу</a:t>
            </a:r>
          </a:p>
          <a:p>
            <a:pPr marL="0" indent="0">
              <a:buNone/>
            </a:pPr>
            <a:r>
              <a:rPr lang="ru-RU" sz="2800" dirty="0"/>
              <a:t>	-евалуација програма</a:t>
            </a:r>
          </a:p>
          <a:p>
            <a:pPr marL="0" indent="0">
              <a:buNone/>
            </a:pPr>
            <a:r>
              <a:rPr lang="ru-RU" sz="2800" dirty="0"/>
              <a:t>	-потенцијалне ЛАГ и припрему за LEADER меру ИПАРД II програма;</a:t>
            </a:r>
          </a:p>
          <a:p>
            <a:pPr marL="0" indent="0">
              <a:buNone/>
            </a:pPr>
            <a:r>
              <a:rPr lang="ru-RU" sz="2800" dirty="0"/>
              <a:t>	-националну мрежу руралног развоја.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7847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КОРИСНИЦИ ТП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b="1" dirty="0"/>
              <a:t>Корисник</a:t>
            </a:r>
            <a:r>
              <a:rPr lang="ru-RU" sz="3200" dirty="0"/>
              <a:t> у оквиру мере Техничке помоћи је </a:t>
            </a:r>
            <a:r>
              <a:rPr lang="ru-RU" sz="3200" dirty="0" smtClean="0"/>
              <a:t>Управљачко </a:t>
            </a:r>
            <a:r>
              <a:rPr lang="ru-RU" sz="3200" dirty="0"/>
              <a:t>тело ИПАРД </a:t>
            </a:r>
            <a:r>
              <a:rPr lang="ru-RU" sz="3200" dirty="0" smtClean="0"/>
              <a:t>програма</a:t>
            </a:r>
          </a:p>
          <a:p>
            <a:pPr algn="just"/>
            <a:endParaRPr lang="ru-RU" sz="3200" dirty="0"/>
          </a:p>
          <a:p>
            <a:pPr algn="just"/>
            <a:r>
              <a:rPr lang="ru-RU" sz="3200" b="1" dirty="0"/>
              <a:t>Интензитет помоћи</a:t>
            </a:r>
            <a:r>
              <a:rPr lang="ru-RU" sz="3200" dirty="0"/>
              <a:t>, изражен као удео јавне подршке у прихватљивим трошковима износи до 100%, док је стопа учешћа ЕУ 85</a:t>
            </a:r>
            <a:r>
              <a:rPr lang="ru-RU" sz="3200" dirty="0" smtClean="0"/>
              <a:t>%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4290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90600"/>
          </a:xfrm>
        </p:spPr>
        <p:txBody>
          <a:bodyPr>
            <a:noAutofit/>
          </a:bodyPr>
          <a:lstStyle/>
          <a:p>
            <a:r>
              <a:rPr lang="sr-Cyrl-RS" sz="2800" dirty="0" smtClean="0"/>
              <a:t>АКЦИОНИ ПЛАН – </a:t>
            </a:r>
            <a:br>
              <a:rPr lang="sr-Cyrl-RS" sz="2800" dirty="0" smtClean="0"/>
            </a:br>
            <a:r>
              <a:rPr lang="sr-Cyrl-RS" sz="2800" dirty="0" smtClean="0"/>
              <a:t>МЕРА ТЕХНИЧКЕ ПОМОЋИ 2016</a:t>
            </a:r>
            <a:endParaRPr lang="en-US" sz="2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2606317"/>
              </p:ext>
            </p:extLst>
          </p:nvPr>
        </p:nvGraphicFramePr>
        <p:xfrm>
          <a:off x="179511" y="1196752"/>
          <a:ext cx="8712969" cy="56644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78988"/>
                <a:gridCol w="1633682"/>
                <a:gridCol w="1400299"/>
              </a:tblGrid>
              <a:tr h="19088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АКТИВНОСТ 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2016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43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Индикативна алокација средстава (% од укупних средстава)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Индикативна алокација средстава (ЕУР)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</a:tr>
              <a:tr h="309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50" dirty="0">
                          <a:effectLst/>
                        </a:rPr>
                        <a:t>1. Одбор за праћење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3.46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25,550.00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</a:tr>
              <a:tr h="504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50" dirty="0">
                          <a:effectLst/>
                        </a:rPr>
                        <a:t>2. Подршка одговарајућем протоку информација и промоцији (имплементација годишњих активности видљивости и комуникације, укључујући и трошкове штампања и дистрибуције</a:t>
                      </a:r>
                      <a:r>
                        <a:rPr lang="sr-Latn-RS" sz="1050" dirty="0">
                          <a:effectLst/>
                        </a:rPr>
                        <a:t>)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47.72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352,000.00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</a:tr>
              <a:tr h="3782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50" dirty="0">
                          <a:effectLst/>
                        </a:rPr>
                        <a:t>3. Трошкови превођења и тумачења на захтев Комисије, не укључујући оне које захтева примена Оквирног, Секторског и Финансијског споразума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0.20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1,500.00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</a:tr>
              <a:tr h="3782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050" dirty="0">
                          <a:effectLst/>
                        </a:rPr>
                        <a:t> </a:t>
                      </a:r>
                      <a:r>
                        <a:rPr lang="sr-Cyrl-RS" sz="1050" dirty="0" smtClean="0">
                          <a:effectLst/>
                        </a:rPr>
                        <a:t>4</a:t>
                      </a:r>
                      <a:r>
                        <a:rPr lang="sr-Cyrl-RS" sz="1050" dirty="0">
                          <a:effectLst/>
                        </a:rPr>
                        <a:t>. Трошкови у вези са обукама и посетама Управљачког тела (студије, семинари, симпозијуми, итд.)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19.05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140,500.00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</a:tr>
              <a:tr h="3782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50" dirty="0">
                          <a:effectLst/>
                        </a:rPr>
                        <a:t> </a:t>
                      </a:r>
                      <a:r>
                        <a:rPr lang="sr-Cyrl-RS" sz="1050" dirty="0" smtClean="0">
                          <a:effectLst/>
                        </a:rPr>
                        <a:t>5</a:t>
                      </a:r>
                      <a:r>
                        <a:rPr lang="sr-Cyrl-RS" sz="1050" dirty="0">
                          <a:effectLst/>
                        </a:rPr>
                        <a:t>. Трошкови у вези евалуација ИПАРД </a:t>
                      </a:r>
                      <a:r>
                        <a:rPr lang="sr-Cyrl-RS" sz="1050" dirty="0" smtClean="0">
                          <a:effectLst/>
                        </a:rPr>
                        <a:t>програма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13.56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100,000.00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</a:tr>
              <a:tr h="5552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050" dirty="0">
                          <a:effectLst/>
                        </a:rPr>
                        <a:t> </a:t>
                      </a:r>
                      <a:r>
                        <a:rPr lang="sr-Cyrl-RS" sz="1050" dirty="0" smtClean="0">
                          <a:effectLst/>
                        </a:rPr>
                        <a:t>6</a:t>
                      </a:r>
                      <a:r>
                        <a:rPr lang="sr-Cyrl-RS" sz="1050" dirty="0">
                          <a:effectLst/>
                        </a:rPr>
                        <a:t>. Трошкови у вези са припремом мера Програма у циљу обезбеђивања њихове ефикасности, укључујући мере чије је спровођење  предвиђено за каснију фазу (ЛЕАДЕР, АЕ)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8.61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63,500.00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</a:tr>
              <a:tr h="10086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50" dirty="0">
                          <a:effectLst/>
                        </a:rPr>
                        <a:t>7. Трошкови у вези са оснивањем и радом националне мреже која подржава координацију активности припреме и спровођења локалних стратегија руралног развоја, трошкови у вези са будућим успостављањем националне мреже за рурални развој у складу са правилима ЕУ за државе чланице, као и трошкови у вези са учешћем у Европској мрежи за рурални развој успостављеној чланом 67. Уредбе Савета (ЕК бр. 1698/2006) 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2.71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20,000.00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</a:tr>
              <a:tr h="5043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050" dirty="0">
                          <a:effectLst/>
                        </a:rPr>
                        <a:t>8. Трошкови у вези набавке неопходних софтвера, хардвера, специјализоване и канцеларијске опреме</a:t>
                      </a:r>
                      <a:r>
                        <a:rPr lang="sr-Latn-RS" sz="1050" dirty="0">
                          <a:effectLst/>
                        </a:rPr>
                        <a:t>,</a:t>
                      </a:r>
                      <a:r>
                        <a:rPr lang="sr-Cyrl-RS" sz="1050" dirty="0">
                          <a:effectLst/>
                        </a:rPr>
                        <a:t> и канцеларијског материјала како би се унапредио квалитет и обезбедила ефективност рада Одбора за праћење 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>
                          <a:effectLst/>
                        </a:rPr>
                        <a:t>1.84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13,600.00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</a:tr>
              <a:tr h="2832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050" dirty="0">
                          <a:effectLst/>
                        </a:rPr>
                        <a:t> </a:t>
                      </a:r>
                      <a:r>
                        <a:rPr lang="sr-Cyrl-RS" sz="1050" dirty="0" smtClean="0">
                          <a:effectLst/>
                        </a:rPr>
                        <a:t>9</a:t>
                      </a:r>
                      <a:r>
                        <a:rPr lang="sr-Cyrl-RS" sz="1050" dirty="0">
                          <a:effectLst/>
                        </a:rPr>
                        <a:t>. Ангажовање експерата 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2.85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21,000.00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</a:tr>
              <a:tr h="2722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1000" dirty="0">
                          <a:effectLst/>
                        </a:rPr>
                        <a:t> </a:t>
                      </a:r>
                      <a:r>
                        <a:rPr lang="sr-Cyrl-RS" sz="1000" dirty="0" smtClean="0">
                          <a:effectLst/>
                        </a:rPr>
                        <a:t>У  </a:t>
                      </a:r>
                      <a:r>
                        <a:rPr lang="sr-Cyrl-RS" sz="1000" dirty="0">
                          <a:effectLst/>
                        </a:rPr>
                        <a:t>К  У  П  Н  О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100.00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900" dirty="0">
                          <a:effectLst/>
                        </a:rPr>
                        <a:t>737,650.00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501" marR="4050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33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u="sng" dirty="0" smtClean="0"/>
              <a:t>АП ТП - УКУПНИ ТРОШКОВИ</a:t>
            </a:r>
            <a:endParaRPr lang="en-US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8766960"/>
              </p:ext>
            </p:extLst>
          </p:nvPr>
        </p:nvGraphicFramePr>
        <p:xfrm>
          <a:off x="611560" y="1700808"/>
          <a:ext cx="8075239" cy="34943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60440"/>
                <a:gridCol w="1080120"/>
                <a:gridCol w="1008112"/>
                <a:gridCol w="1058225"/>
                <a:gridCol w="968342"/>
              </a:tblGrid>
              <a:tr h="438462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dirty="0">
                          <a:effectLst/>
                        </a:rPr>
                        <a:t>Укупан износ који ће бити потрошен у 2016. (ЕУР)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dirty="0">
                          <a:effectLst/>
                        </a:rPr>
                        <a:t>737,650.00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</a:tr>
              <a:tr h="435964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Допринос ЕУ (ЕУР)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627,002.50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</a:tr>
              <a:tr h="442210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Национални допринос (ЕУР)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dirty="0">
                          <a:effectLst/>
                        </a:rPr>
                        <a:t>110,647.50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</a:tr>
              <a:tr h="11377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Укупан буџет (2015-2020)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Буџет за техничку помоћ 2015-2016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Планиран износ који ће бити утрошен у 2016.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Пренос средстава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</a:tr>
              <a:tr h="346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Укупан буџет за текући програмски период (ЕУР)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6,176,471.00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941,176.00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737,650.00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5,438,821.00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</a:tr>
              <a:tr h="346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Допринос ЕУ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5,250,000.00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800,000.00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dirty="0">
                          <a:effectLst/>
                        </a:rPr>
                        <a:t>627,002.50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4,622,997.50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</a:tr>
              <a:tr h="346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Национални допринос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926,471.00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141,176.00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>
                          <a:effectLst/>
                        </a:rPr>
                        <a:t>110,647.50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dirty="0">
                          <a:effectLst/>
                        </a:rPr>
                        <a:t>815,823.50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56" marR="6745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443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5039" y="1541655"/>
            <a:ext cx="7848600" cy="1815337"/>
          </a:xfrm>
        </p:spPr>
        <p:txBody>
          <a:bodyPr/>
          <a:lstStyle/>
          <a:p>
            <a:pPr algn="ctr">
              <a:lnSpc>
                <a:spcPts val="6000"/>
              </a:lnSpc>
              <a:spcAft>
                <a:spcPts val="600"/>
              </a:spcAft>
            </a:pPr>
            <a:r>
              <a:rPr lang="sr-Cyrl-RS" sz="4800" b="1" dirty="0" smtClean="0"/>
              <a:t>ПЛАН ЕВАЛУАЦИЈЕ</a:t>
            </a:r>
            <a:r>
              <a:rPr lang="sr-Cyrl-RS" b="1" dirty="0" smtClean="0"/>
              <a:t> </a:t>
            </a:r>
            <a:br>
              <a:rPr lang="sr-Cyrl-RS" b="1" dirty="0" smtClean="0"/>
            </a:br>
            <a:r>
              <a:rPr lang="sr-Cyrl-RS" sz="3600" b="1" dirty="0" smtClean="0"/>
              <a:t>ИПАРД </a:t>
            </a:r>
            <a:r>
              <a:rPr lang="en-US" sz="3600" b="1" dirty="0" smtClean="0"/>
              <a:t>II </a:t>
            </a:r>
            <a:r>
              <a:rPr lang="sr-Cyrl-RS" sz="3600" b="1" dirty="0" smtClean="0"/>
              <a:t>ПРОГРАМА 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213508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sr-Cyrl-RS" b="1" dirty="0" smtClean="0"/>
              <a:t>Прва  седница Одбора за </a:t>
            </a:r>
          </a:p>
          <a:p>
            <a:pPr algn="ctr"/>
            <a:r>
              <a:rPr lang="sr-Cyrl-RS" b="1" dirty="0"/>
              <a:t>п</a:t>
            </a:r>
            <a:r>
              <a:rPr lang="sr-Cyrl-RS" b="1" dirty="0" smtClean="0"/>
              <a:t>раћење спровођења ИПАРД </a:t>
            </a:r>
            <a:r>
              <a:rPr lang="sr-Latn-RS" b="1" dirty="0" smtClean="0"/>
              <a:t>II </a:t>
            </a:r>
            <a:r>
              <a:rPr lang="sr-Cyrl-RS" b="1" dirty="0" smtClean="0"/>
              <a:t>програма</a:t>
            </a:r>
          </a:p>
          <a:p>
            <a:pPr algn="ctr"/>
            <a:r>
              <a:rPr lang="sr-Cyrl-RS" b="1" dirty="0" smtClean="0"/>
              <a:t>Управљачко тело</a:t>
            </a:r>
          </a:p>
          <a:p>
            <a:pPr algn="ctr"/>
            <a:r>
              <a:rPr lang="sr-Cyrl-RS" sz="1800" dirty="0" smtClean="0"/>
              <a:t>Верица Лазић</a:t>
            </a:r>
          </a:p>
          <a:p>
            <a:pPr algn="ctr"/>
            <a:r>
              <a:rPr lang="sr-Cyrl-RS" sz="1800" dirty="0" smtClean="0"/>
              <a:t>Самостални саветник за анализу ефеката мера руралног развоја</a:t>
            </a:r>
            <a:endParaRPr lang="en-US" sz="1800" dirty="0" smtClean="0"/>
          </a:p>
          <a:p>
            <a:endParaRPr lang="sr-Cyrl-RS" sz="1800" dirty="0" smtClean="0"/>
          </a:p>
          <a:p>
            <a:r>
              <a:rPr lang="sr-Cyrl-RS" sz="1800" dirty="0" smtClean="0"/>
              <a:t>Београд, 11.фебруар 2016.</a:t>
            </a:r>
            <a:endParaRPr lang="en-US" sz="1800" dirty="0"/>
          </a:p>
        </p:txBody>
      </p:sp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424"/>
            <a:ext cx="1295707" cy="87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705995"/>
            <a:ext cx="1263327" cy="7920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49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27584" y="404664"/>
            <a:ext cx="7848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0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 ЕВАЛУАЦИЈИ . . . </a:t>
            </a:r>
            <a:endParaRPr lang="en-US" sz="20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2255" y="621217"/>
            <a:ext cx="7848872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 контексту коришћења ИПА претприступних фондова ЕУ, </a:t>
            </a:r>
            <a:r>
              <a:rPr lang="ru-RU" sz="2000" b="1" dirty="0" smtClean="0">
                <a:solidFill>
                  <a:schemeClr val="tx2"/>
                </a:solidFill>
              </a:rPr>
              <a:t>евалуација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се може окарактерисати као независно оцењивање –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анализа економичности, делотворности, утицаја, одрживости и релевантности Програма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 односу на утврђене циљеве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ru-RU" sz="2000" b="1" dirty="0">
                <a:solidFill>
                  <a:schemeClr val="tx2"/>
                </a:solidFill>
              </a:rPr>
              <a:t> 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endParaRPr lang="en-US" sz="2000" b="1" dirty="0">
              <a:solidFill>
                <a:schemeClr val="tx2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ru-RU" sz="2000" b="1" dirty="0" smtClean="0">
                <a:solidFill>
                  <a:schemeClr val="tx2"/>
                </a:solidFill>
              </a:rPr>
              <a:t>План </a:t>
            </a:r>
            <a:r>
              <a:rPr lang="ru-RU" sz="2000" b="1" dirty="0">
                <a:solidFill>
                  <a:schemeClr val="tx2"/>
                </a:solidFill>
              </a:rPr>
              <a:t>евалуације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 инструмент којим Управљачко тело планира активности евалуације ИПАРД II програма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defRPr/>
            </a:pP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Циљ Плана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евалуације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осигурање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спровођења евалуационих активности које ће показати напредак, учинак, достигнућа и делотворност ИПАРД II програма. </a:t>
            </a: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Све евалуационе активности ће бити спроведене од стране спољних стручњака који су функционално независни од УТ и ИА. Евалуатори ће бити уговорно ангажовани у складу са одредбама о јавним набавкама – ПРАГ правилима и финансирани из мере “Техничка помоћ”.</a:t>
            </a: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endParaRPr lang="sr-Cyrl-RS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endParaRPr lang="sr-Cyrl-RS" sz="2000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endParaRPr lang="sr-Cyrl-RS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21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548680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altLang="sr-Latn-RS" sz="3200" b="1" cap="all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ПРАВНИ ОСНОВ</a:t>
            </a:r>
            <a:endParaRPr lang="en-US" sz="3200" b="1" cap="all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550" y="1124744"/>
            <a:ext cx="835292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2"/>
                </a:solidFill>
              </a:rPr>
              <a:t>ОКВИРНИ СПОРАЗУМ</a:t>
            </a:r>
            <a:endParaRPr lang="sr-Cyrl-RS" sz="2000" b="1" dirty="0">
              <a:solidFill>
                <a:schemeClr val="tx2"/>
              </a:solidFill>
            </a:endParaRPr>
          </a:p>
          <a:p>
            <a:pPr algn="just"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између Владе РС и Комисије ЕУ о аранжманима за имплементацију финансијске помоћи ЕУ земљи корисници у оквиру инструмента за претприступну помоћ (ИПА II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sr-Cyrl-R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Члан 55. </a:t>
            </a:r>
            <a:r>
              <a:rPr lang="ru-RU" sz="2000" dirty="0"/>
              <a:t>– </a:t>
            </a:r>
            <a:r>
              <a:rPr lang="ru-RU" sz="2000" b="1" dirty="0"/>
              <a:t>Општи принципи евалуације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ИПА II претприступне помоћи</a:t>
            </a:r>
          </a:p>
          <a:p>
            <a:pPr marL="342900" indent="-342900" algn="just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Члан 57. – </a:t>
            </a:r>
            <a:r>
              <a:rPr lang="ru-RU" sz="2000" b="1" dirty="0"/>
              <a:t>Обавеза израде Плана евалуације</a:t>
            </a:r>
          </a:p>
          <a:p>
            <a:pPr marL="342900" indent="-342900" algn="just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b="1" dirty="0" smtClean="0">
                <a:solidFill>
                  <a:schemeClr val="tx2"/>
                </a:solidFill>
              </a:rPr>
              <a:t>СЕКТОРСКИ СПОРАЗУМ</a:t>
            </a:r>
          </a:p>
          <a:p>
            <a:pPr algn="just"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између Владе РС и Комисије ЕУ о механизмима примене финансијске помоћи у оквиру инструмента за претприступну помоћ у области подршке пољопривреди и руралном развоју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Члан 54. – Принципи евалуације ИПАРД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програма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Члан 55. – Претходна (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ex-ante)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евалуација ИПАРД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програ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ма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Члан 56. – </a:t>
            </a:r>
            <a:r>
              <a:rPr lang="ru-RU" sz="2000" b="1" dirty="0"/>
              <a:t>План евалуације за ИПАРД </a:t>
            </a:r>
            <a:r>
              <a:rPr lang="en-US" sz="2000" b="1" dirty="0"/>
              <a:t>II </a:t>
            </a:r>
            <a:r>
              <a:rPr lang="ru-RU" sz="2000" b="1" dirty="0"/>
              <a:t>програм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Члан 57. – Прелазна (</a:t>
            </a:r>
            <a:r>
              <a:rPr lang="en-US" sz="2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interim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евалуација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Члан 58. – Накнадна (</a:t>
            </a:r>
            <a:r>
              <a:rPr lang="en-US" sz="2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ex-post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евалуација 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endParaRPr lang="ru-RU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3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836712"/>
            <a:ext cx="8548579" cy="5427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Евалуација указује на: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lnSpc>
                <a:spcPts val="3200"/>
              </a:lnSpc>
              <a:buFont typeface="Wingdings" panose="05000000000000000000" pitchFamily="2" charset="2"/>
              <a:buChar char="ü"/>
              <a:defRPr/>
            </a:pPr>
            <a:r>
              <a:rPr lang="sr-Cyrl-RS" sz="2000" b="1" dirty="0" smtClean="0">
                <a:solidFill>
                  <a:schemeClr val="tx2"/>
                </a:solidFill>
              </a:rPr>
              <a:t>ЕФЕКТИВНОСТ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-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меру у којој су постигнути циљеви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lnSpc>
                <a:spcPts val="3200"/>
              </a:lnSpc>
              <a:buFont typeface="Wingdings" panose="05000000000000000000" pitchFamily="2" charset="2"/>
              <a:buChar char="ü"/>
              <a:defRPr/>
            </a:pPr>
            <a:r>
              <a:rPr lang="sr-Cyrl-RS" sz="2000" b="1" dirty="0" smtClean="0">
                <a:solidFill>
                  <a:schemeClr val="tx2"/>
                </a:solidFill>
              </a:rPr>
              <a:t>ЕФИКАСНОСТ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-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односе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између ангажованих    ресурса и постигнутих резултата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algn="just">
              <a:lnSpc>
                <a:spcPts val="3200"/>
              </a:lnSpc>
              <a:buFont typeface="Wingdings" panose="05000000000000000000" pitchFamily="2" charset="2"/>
              <a:buChar char="ü"/>
              <a:defRPr/>
            </a:pPr>
            <a:r>
              <a:rPr lang="sr-Cyrl-RS" sz="2000" b="1" dirty="0" smtClean="0">
                <a:solidFill>
                  <a:schemeClr val="tx2"/>
                </a:solidFill>
              </a:rPr>
              <a:t>РЕЛЕВАНТНОСТ ИНТЕРВЕНЦИЈЕ 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меру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 којој циљеви интервенције одговарају потребама, проблемима и 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питањима</a:t>
            </a: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ctr">
              <a:defRPr/>
            </a:pPr>
            <a:endParaRPr lang="sr-Cyrl-R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spcAft>
                <a:spcPts val="1200"/>
              </a:spcAft>
              <a:defRPr/>
            </a:pPr>
            <a:r>
              <a:rPr lang="sr-Cyrl-R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УПРАВЉАЊЕ И КООРДИНАЦИЈА</a:t>
            </a:r>
          </a:p>
          <a:p>
            <a:pPr marL="342900" indent="-342900">
              <a:lnSpc>
                <a:spcPts val="3200"/>
              </a:lnSpc>
              <a:buFont typeface="Wingdings" pitchFamily="2" charset="2"/>
              <a:buChar char="q"/>
              <a:defRPr/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Управљачко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тело (УТ)</a:t>
            </a:r>
          </a:p>
          <a:p>
            <a:pPr marL="342900" indent="-342900">
              <a:lnSpc>
                <a:spcPts val="3200"/>
              </a:lnSpc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Одбор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 праћење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спровођења ИПАРД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 програма (ОП)</a:t>
            </a:r>
          </a:p>
          <a:p>
            <a:pPr marL="342900" indent="-342900">
              <a:lnSpc>
                <a:spcPts val="3200"/>
              </a:lnSpc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Радна група за евалуацију (РГЕ)</a:t>
            </a:r>
          </a:p>
          <a:p>
            <a:pPr marL="342900" indent="-342900">
              <a:lnSpc>
                <a:spcPts val="3200"/>
              </a:lnSpc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ИПАРД агенција (ИА)</a:t>
            </a:r>
          </a:p>
          <a:p>
            <a:pPr marL="342900" indent="-342900">
              <a:lnSpc>
                <a:spcPts val="3200"/>
              </a:lnSpc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Независни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евалуатори</a:t>
            </a:r>
            <a:endParaRPr lang="sr-Cyrl-R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32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926800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sr-Latn-RS" sz="2800" b="1" dirty="0">
                <a:solidFill>
                  <a:schemeClr val="tx2"/>
                </a:solidFill>
              </a:rPr>
              <a:t>ИПАРД II </a:t>
            </a:r>
            <a:r>
              <a:rPr lang="ru-RU" altLang="sr-Latn-RS" sz="2800" b="1" dirty="0" smtClean="0">
                <a:solidFill>
                  <a:schemeClr val="tx2"/>
                </a:solidFill>
              </a:rPr>
              <a:t>ТЕМЕ ЗА ЕВАЛУАЦИОНЕ АКТИВНОСТИ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5576" y="1772816"/>
            <a:ext cx="8064896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1800"/>
              </a:spcAft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Посматрање развојних трендова и анализа контекста; </a:t>
            </a:r>
          </a:p>
          <a:p>
            <a:pPr marL="285750" indent="-285750" algn="just">
              <a:spcAft>
                <a:spcPts val="1800"/>
              </a:spcAft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Праћење текућих промена у контексту у коме ће програмске интервенције бити одрживе у односу на постављене полазне вредности (користећи заједничке контекст показатеље); </a:t>
            </a:r>
          </a:p>
          <a:p>
            <a:pPr marL="285750" indent="-285750" algn="just">
              <a:spcAft>
                <a:spcPts val="1800"/>
              </a:spcAft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Праћење спровођења препорука евалуације;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Апсорпциони капацитет.</a:t>
            </a:r>
            <a:endParaRPr lang="sr-Cyrl-R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25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1139</TotalTime>
  <Words>7119</Words>
  <Application>Microsoft Office PowerPoint</Application>
  <PresentationFormat>On-screen Show (4:3)</PresentationFormat>
  <Paragraphs>1040</Paragraphs>
  <Slides>106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106</vt:i4>
      </vt:variant>
    </vt:vector>
  </HeadingPairs>
  <TitlesOfParts>
    <vt:vector size="108" baseType="lpstr">
      <vt:lpstr>Clarity</vt:lpstr>
      <vt:lpstr>Acrobat Document</vt:lpstr>
      <vt:lpstr>Република србија  Министарство пољопривреде и заштите животне средине</vt:lpstr>
      <vt:lpstr>ПОСЛОВНИК О РАДУ </vt:lpstr>
      <vt:lpstr>ИПАРД Одбор за праћење - Правни основ </vt:lpstr>
      <vt:lpstr>Пословник о раду - Садржај</vt:lpstr>
      <vt:lpstr>Пословник о раду Именовање и структура Одбора </vt:lpstr>
      <vt:lpstr>Пословник о раду Секретаријат Одбора </vt:lpstr>
      <vt:lpstr>Пословник о раду Дужности и задаци Одбора  </vt:lpstr>
      <vt:lpstr>Пословник о раду Дужности и задаци Одбора  </vt:lpstr>
      <vt:lpstr>Пословник о раду - Рад Одбора </vt:lpstr>
      <vt:lpstr>Пословник о раду - Рад Одбора </vt:lpstr>
      <vt:lpstr>Пословник о раду Учешће на састанцима Одбора  </vt:lpstr>
      <vt:lpstr>Пословник о раду - Одлучивање/ Гласање</vt:lpstr>
      <vt:lpstr>Пословник о раду  Помоћни органи, Евиденција седница </vt:lpstr>
      <vt:lpstr>Пословник о раду  Спровођење одлука Одбора </vt:lpstr>
      <vt:lpstr>Пословник о раду - Кодекс понашања </vt:lpstr>
      <vt:lpstr>ИПАРД II ПРОГРАМ     2014-2020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ИПАРД- тренутно стање</vt:lpstr>
      <vt:lpstr>PowerPoint Presentation</vt:lpstr>
      <vt:lpstr>PowerPoint Presentation</vt:lpstr>
      <vt:lpstr>Институционални и правни оквир</vt:lpstr>
      <vt:lpstr>Захтев за поверавање</vt:lpstr>
      <vt:lpstr>PowerPoint Presentation</vt:lpstr>
      <vt:lpstr>ИПАРД- тренутно стање</vt:lpstr>
      <vt:lpstr> </vt:lpstr>
      <vt:lpstr> Правни оквир (2)</vt:lpstr>
      <vt:lpstr> </vt:lpstr>
      <vt:lpstr> </vt:lpstr>
      <vt:lpstr> </vt:lpstr>
      <vt:lpstr>ИПАРД И НПРР тренутно стање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ИНТЕРНА РЕВИЗИЈА</vt:lpstr>
      <vt:lpstr> </vt:lpstr>
      <vt:lpstr> </vt:lpstr>
      <vt:lpstr> </vt:lpstr>
      <vt:lpstr>  ИПАРД II ПРОГРАМ  РЕВИЗИЈА</vt:lpstr>
      <vt:lpstr>PowerPoint Presentation</vt:lpstr>
      <vt:lpstr>План активности видљивости и комуникације</vt:lpstr>
      <vt:lpstr>Правни основ</vt:lpstr>
      <vt:lpstr>Општи циљеви </vt:lpstr>
      <vt:lpstr>Специфични циљеви</vt:lpstr>
      <vt:lpstr>ОДГОВОРНА ТЕЛА </vt:lpstr>
      <vt:lpstr>ЦИЉНЕ ГРУПЕ</vt:lpstr>
      <vt:lpstr>КОМУНИКАЦИОНИ АЛАТИ</vt:lpstr>
      <vt:lpstr>ПЛАН АКТИВНОСТИ ЗА 2016.ГОДИНУ</vt:lpstr>
      <vt:lpstr>Активности Техничке помоћи</vt:lpstr>
      <vt:lpstr>Правни основ</vt:lpstr>
      <vt:lpstr>ЦИЉЕВИ ТП</vt:lpstr>
      <vt:lpstr>КОРИСНИЦИ ТП</vt:lpstr>
      <vt:lpstr>АКЦИОНИ ПЛАН –  МЕРА ТЕХНИЧКЕ ПОМОЋИ 2016</vt:lpstr>
      <vt:lpstr>АП ТП - УКУПНИ ТРОШКОВИ</vt:lpstr>
      <vt:lpstr>ПЛАН ЕВАЛУАЦИЈЕ  ИПАРД II ПРОГРАМА </vt:lpstr>
      <vt:lpstr>PowerPoint Presentation</vt:lpstr>
      <vt:lpstr>PowerPoint Presentation</vt:lpstr>
      <vt:lpstr>PowerPoint Presentation</vt:lpstr>
      <vt:lpstr>PowerPoint Presentation</vt:lpstr>
      <vt:lpstr>АКТИВНОСТИ ЕВАЛУАЦИЈЕ</vt:lpstr>
      <vt:lpstr>АКТИВНОСТИ ЕВАЛУАЦИЈЕ </vt:lpstr>
      <vt:lpstr>АКТИВНОСТИ ЕВАЛУАЦИЈЕ </vt:lpstr>
      <vt:lpstr>БУЏЕТ ЗА ЕВАЛУАЦИЈУ</vt:lpstr>
      <vt:lpstr>Буџет за евалуацију и учешће у буџету Техничке помоћи</vt:lpstr>
      <vt:lpstr>Дневни ред и датум наредне седнице</vt:lpstr>
      <vt:lpstr>  ХВАЛА НА ПАЖЊИ! 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ПОСЛОВНИК О РАДУ</dc:title>
  <dc:creator>PC24</dc:creator>
  <cp:lastModifiedBy>no name</cp:lastModifiedBy>
  <cp:revision>126</cp:revision>
  <dcterms:created xsi:type="dcterms:W3CDTF">2016-02-03T20:29:12Z</dcterms:created>
  <dcterms:modified xsi:type="dcterms:W3CDTF">2016-03-28T07:12:11Z</dcterms:modified>
</cp:coreProperties>
</file>