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7.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8.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0.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1.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 id="2147483677" r:id="rId3"/>
    <p:sldMasterId id="2147483707" r:id="rId4"/>
    <p:sldMasterId id="2147483730" r:id="rId5"/>
    <p:sldMasterId id="2147483758" r:id="rId6"/>
    <p:sldMasterId id="2147483761" r:id="rId7"/>
    <p:sldMasterId id="2147483814" r:id="rId8"/>
    <p:sldMasterId id="2147483824" r:id="rId9"/>
    <p:sldMasterId id="2147483836" r:id="rId10"/>
    <p:sldMasterId id="2147483841" r:id="rId11"/>
    <p:sldMasterId id="2147483847" r:id="rId12"/>
    <p:sldMasterId id="2147483853" r:id="rId13"/>
  </p:sldMasterIdLst>
  <p:notesMasterIdLst>
    <p:notesMasterId r:id="rId122"/>
  </p:notesMasterIdLst>
  <p:sldIdLst>
    <p:sldId id="364" r:id="rId14"/>
    <p:sldId id="366" r:id="rId15"/>
    <p:sldId id="367" r:id="rId16"/>
    <p:sldId id="368" r:id="rId17"/>
    <p:sldId id="369" r:id="rId18"/>
    <p:sldId id="370" r:id="rId19"/>
    <p:sldId id="371" r:id="rId20"/>
    <p:sldId id="372" r:id="rId21"/>
    <p:sldId id="373" r:id="rId22"/>
    <p:sldId id="374"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424" r:id="rId43"/>
    <p:sldId id="425" r:id="rId44"/>
    <p:sldId id="426" r:id="rId45"/>
    <p:sldId id="427" r:id="rId46"/>
    <p:sldId id="428" r:id="rId47"/>
    <p:sldId id="429" r:id="rId48"/>
    <p:sldId id="430" r:id="rId49"/>
    <p:sldId id="431" r:id="rId50"/>
    <p:sldId id="432" r:id="rId51"/>
    <p:sldId id="433" r:id="rId52"/>
    <p:sldId id="434" r:id="rId53"/>
    <p:sldId id="435" r:id="rId54"/>
    <p:sldId id="436" r:id="rId55"/>
    <p:sldId id="437" r:id="rId56"/>
    <p:sldId id="438" r:id="rId57"/>
    <p:sldId id="439" r:id="rId58"/>
    <p:sldId id="440" r:id="rId59"/>
    <p:sldId id="441" r:id="rId60"/>
    <p:sldId id="442" r:id="rId61"/>
    <p:sldId id="443" r:id="rId62"/>
    <p:sldId id="444" r:id="rId63"/>
    <p:sldId id="445" r:id="rId64"/>
    <p:sldId id="446" r:id="rId65"/>
    <p:sldId id="447" r:id="rId66"/>
    <p:sldId id="448" r:id="rId67"/>
    <p:sldId id="449" r:id="rId68"/>
    <p:sldId id="450" r:id="rId69"/>
    <p:sldId id="451" r:id="rId70"/>
    <p:sldId id="314" r:id="rId71"/>
    <p:sldId id="315" r:id="rId72"/>
    <p:sldId id="316" r:id="rId73"/>
    <p:sldId id="317" r:id="rId74"/>
    <p:sldId id="318" r:id="rId75"/>
    <p:sldId id="319" r:id="rId76"/>
    <p:sldId id="320" r:id="rId77"/>
    <p:sldId id="321" r:id="rId78"/>
    <p:sldId id="322" r:id="rId79"/>
    <p:sldId id="323" r:id="rId80"/>
    <p:sldId id="324" r:id="rId81"/>
    <p:sldId id="409" r:id="rId82"/>
    <p:sldId id="410" r:id="rId83"/>
    <p:sldId id="411" r:id="rId84"/>
    <p:sldId id="412" r:id="rId85"/>
    <p:sldId id="413" r:id="rId86"/>
    <p:sldId id="414" r:id="rId87"/>
    <p:sldId id="415" r:id="rId88"/>
    <p:sldId id="416" r:id="rId89"/>
    <p:sldId id="417" r:id="rId90"/>
    <p:sldId id="418" r:id="rId91"/>
    <p:sldId id="419" r:id="rId92"/>
    <p:sldId id="420" r:id="rId93"/>
    <p:sldId id="421" r:id="rId94"/>
    <p:sldId id="422" r:id="rId95"/>
    <p:sldId id="423" r:id="rId96"/>
    <p:sldId id="385" r:id="rId97"/>
    <p:sldId id="386" r:id="rId98"/>
    <p:sldId id="387" r:id="rId99"/>
    <p:sldId id="388" r:id="rId100"/>
    <p:sldId id="389" r:id="rId101"/>
    <p:sldId id="390" r:id="rId102"/>
    <p:sldId id="391" r:id="rId103"/>
    <p:sldId id="392" r:id="rId104"/>
    <p:sldId id="393" r:id="rId105"/>
    <p:sldId id="394" r:id="rId106"/>
    <p:sldId id="395" r:id="rId107"/>
    <p:sldId id="396" r:id="rId108"/>
    <p:sldId id="397" r:id="rId109"/>
    <p:sldId id="398" r:id="rId110"/>
    <p:sldId id="399" r:id="rId111"/>
    <p:sldId id="400" r:id="rId112"/>
    <p:sldId id="401" r:id="rId113"/>
    <p:sldId id="402" r:id="rId114"/>
    <p:sldId id="403" r:id="rId115"/>
    <p:sldId id="404" r:id="rId116"/>
    <p:sldId id="405" r:id="rId117"/>
    <p:sldId id="406" r:id="rId118"/>
    <p:sldId id="407" r:id="rId119"/>
    <p:sldId id="408" r:id="rId120"/>
    <p:sldId id="365" r:id="rId1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66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117" Type="http://schemas.openxmlformats.org/officeDocument/2006/relationships/slide" Target="slides/slide104.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slide" Target="slides/slide71.xml"/><Relationship Id="rId89" Type="http://schemas.openxmlformats.org/officeDocument/2006/relationships/slide" Target="slides/slide76.xml"/><Relationship Id="rId112" Type="http://schemas.openxmlformats.org/officeDocument/2006/relationships/slide" Target="slides/slide99.xml"/><Relationship Id="rId16" Type="http://schemas.openxmlformats.org/officeDocument/2006/relationships/slide" Target="slides/slide3.xml"/><Relationship Id="rId107" Type="http://schemas.openxmlformats.org/officeDocument/2006/relationships/slide" Target="slides/slide94.xml"/><Relationship Id="rId11" Type="http://schemas.openxmlformats.org/officeDocument/2006/relationships/slideMaster" Target="slideMasters/slideMaster11.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slide" Target="slides/slide61.xml"/><Relationship Id="rId79" Type="http://schemas.openxmlformats.org/officeDocument/2006/relationships/slide" Target="slides/slide66.xml"/><Relationship Id="rId102" Type="http://schemas.openxmlformats.org/officeDocument/2006/relationships/slide" Target="slides/slide89.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77.xml"/><Relationship Id="rId95" Type="http://schemas.openxmlformats.org/officeDocument/2006/relationships/slide" Target="slides/slide82.xml"/><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slide" Target="slides/slide56.xml"/><Relationship Id="rId113" Type="http://schemas.openxmlformats.org/officeDocument/2006/relationships/slide" Target="slides/slide100.xml"/><Relationship Id="rId118" Type="http://schemas.openxmlformats.org/officeDocument/2006/relationships/slide" Target="slides/slide105.xml"/><Relationship Id="rId80" Type="http://schemas.openxmlformats.org/officeDocument/2006/relationships/slide" Target="slides/slide67.xml"/><Relationship Id="rId85" Type="http://schemas.openxmlformats.org/officeDocument/2006/relationships/slide" Target="slides/slide72.xml"/><Relationship Id="rId12" Type="http://schemas.openxmlformats.org/officeDocument/2006/relationships/slideMaster" Target="slideMasters/slideMaster12.xml"/><Relationship Id="rId17" Type="http://schemas.openxmlformats.org/officeDocument/2006/relationships/slide" Target="slides/slide4.xml"/><Relationship Id="rId33" Type="http://schemas.openxmlformats.org/officeDocument/2006/relationships/slide" Target="slides/slide20.xml"/><Relationship Id="rId38" Type="http://schemas.openxmlformats.org/officeDocument/2006/relationships/slide" Target="slides/slide25.xml"/><Relationship Id="rId59" Type="http://schemas.openxmlformats.org/officeDocument/2006/relationships/slide" Target="slides/slide46.xml"/><Relationship Id="rId103" Type="http://schemas.openxmlformats.org/officeDocument/2006/relationships/slide" Target="slides/slide90.xml"/><Relationship Id="rId108" Type="http://schemas.openxmlformats.org/officeDocument/2006/relationships/slide" Target="slides/slide95.xml"/><Relationship Id="rId124" Type="http://schemas.openxmlformats.org/officeDocument/2006/relationships/viewProps" Target="viewProps.xml"/><Relationship Id="rId54" Type="http://schemas.openxmlformats.org/officeDocument/2006/relationships/slide" Target="slides/slide41.xml"/><Relationship Id="rId70" Type="http://schemas.openxmlformats.org/officeDocument/2006/relationships/slide" Target="slides/slide57.xml"/><Relationship Id="rId75" Type="http://schemas.openxmlformats.org/officeDocument/2006/relationships/slide" Target="slides/slide62.xml"/><Relationship Id="rId91" Type="http://schemas.openxmlformats.org/officeDocument/2006/relationships/slide" Target="slides/slide78.xml"/><Relationship Id="rId96" Type="http://schemas.openxmlformats.org/officeDocument/2006/relationships/slide" Target="slides/slide83.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0.xml"/><Relationship Id="rId28" Type="http://schemas.openxmlformats.org/officeDocument/2006/relationships/slide" Target="slides/slide15.xml"/><Relationship Id="rId49" Type="http://schemas.openxmlformats.org/officeDocument/2006/relationships/slide" Target="slides/slide36.xml"/><Relationship Id="rId114" Type="http://schemas.openxmlformats.org/officeDocument/2006/relationships/slide" Target="slides/slide101.xml"/><Relationship Id="rId119" Type="http://schemas.openxmlformats.org/officeDocument/2006/relationships/slide" Target="slides/slide106.xml"/><Relationship Id="rId44" Type="http://schemas.openxmlformats.org/officeDocument/2006/relationships/slide" Target="slides/slide31.xml"/><Relationship Id="rId60" Type="http://schemas.openxmlformats.org/officeDocument/2006/relationships/slide" Target="slides/slide47.xml"/><Relationship Id="rId65" Type="http://schemas.openxmlformats.org/officeDocument/2006/relationships/slide" Target="slides/slide52.xml"/><Relationship Id="rId81" Type="http://schemas.openxmlformats.org/officeDocument/2006/relationships/slide" Target="slides/slide68.xml"/><Relationship Id="rId86" Type="http://schemas.openxmlformats.org/officeDocument/2006/relationships/slide" Target="slides/slide73.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109" Type="http://schemas.openxmlformats.org/officeDocument/2006/relationships/slide" Target="slides/slide9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slide" Target="slides/slide84.xml"/><Relationship Id="rId104" Type="http://schemas.openxmlformats.org/officeDocument/2006/relationships/slide" Target="slides/slide91.xml"/><Relationship Id="rId120" Type="http://schemas.openxmlformats.org/officeDocument/2006/relationships/slide" Target="slides/slide107.xml"/><Relationship Id="rId125"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58.xml"/><Relationship Id="rId92" Type="http://schemas.openxmlformats.org/officeDocument/2006/relationships/slide" Target="slides/slide79.xml"/><Relationship Id="rId2" Type="http://schemas.openxmlformats.org/officeDocument/2006/relationships/slideMaster" Target="slideMasters/slideMaster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slide" Target="slides/slide74.xml"/><Relationship Id="rId110" Type="http://schemas.openxmlformats.org/officeDocument/2006/relationships/slide" Target="slides/slide97.xml"/><Relationship Id="rId115" Type="http://schemas.openxmlformats.org/officeDocument/2006/relationships/slide" Target="slides/slide102.xml"/><Relationship Id="rId61" Type="http://schemas.openxmlformats.org/officeDocument/2006/relationships/slide" Target="slides/slide48.xml"/><Relationship Id="rId82" Type="http://schemas.openxmlformats.org/officeDocument/2006/relationships/slide" Target="slides/slide69.xml"/><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slide" Target="slides/slide64.xml"/><Relationship Id="rId100" Type="http://schemas.openxmlformats.org/officeDocument/2006/relationships/slide" Target="slides/slide87.xml"/><Relationship Id="rId105" Type="http://schemas.openxmlformats.org/officeDocument/2006/relationships/slide" Target="slides/slide92.xml"/><Relationship Id="rId12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93" Type="http://schemas.openxmlformats.org/officeDocument/2006/relationships/slide" Target="slides/slide80.xml"/><Relationship Id="rId98" Type="http://schemas.openxmlformats.org/officeDocument/2006/relationships/slide" Target="slides/slide85.xml"/><Relationship Id="rId121" Type="http://schemas.openxmlformats.org/officeDocument/2006/relationships/slide" Target="slides/slide108.xml"/><Relationship Id="rId3" Type="http://schemas.openxmlformats.org/officeDocument/2006/relationships/slideMaster" Target="slideMasters/slideMaster3.xml"/><Relationship Id="rId25" Type="http://schemas.openxmlformats.org/officeDocument/2006/relationships/slide" Target="slides/slide12.xml"/><Relationship Id="rId46" Type="http://schemas.openxmlformats.org/officeDocument/2006/relationships/slide" Target="slides/slide33.xml"/><Relationship Id="rId67" Type="http://schemas.openxmlformats.org/officeDocument/2006/relationships/slide" Target="slides/slide54.xml"/><Relationship Id="rId116" Type="http://schemas.openxmlformats.org/officeDocument/2006/relationships/slide" Target="slides/slide103.xml"/><Relationship Id="rId20" Type="http://schemas.openxmlformats.org/officeDocument/2006/relationships/slide" Target="slides/slide7.xml"/><Relationship Id="rId41" Type="http://schemas.openxmlformats.org/officeDocument/2006/relationships/slide" Target="slides/slide28.xml"/><Relationship Id="rId62" Type="http://schemas.openxmlformats.org/officeDocument/2006/relationships/slide" Target="slides/slide49.xml"/><Relationship Id="rId83" Type="http://schemas.openxmlformats.org/officeDocument/2006/relationships/slide" Target="slides/slide70.xml"/><Relationship Id="rId88" Type="http://schemas.openxmlformats.org/officeDocument/2006/relationships/slide" Target="slides/slide75.xml"/><Relationship Id="rId111" Type="http://schemas.openxmlformats.org/officeDocument/2006/relationships/slide" Target="slides/slide98.xml"/><Relationship Id="rId15" Type="http://schemas.openxmlformats.org/officeDocument/2006/relationships/slide" Target="slides/slide2.xml"/><Relationship Id="rId36" Type="http://schemas.openxmlformats.org/officeDocument/2006/relationships/slide" Target="slides/slide23.xml"/><Relationship Id="rId57" Type="http://schemas.openxmlformats.org/officeDocument/2006/relationships/slide" Target="slides/slide44.xml"/><Relationship Id="rId106" Type="http://schemas.openxmlformats.org/officeDocument/2006/relationships/slide" Target="slides/slide93.xml"/><Relationship Id="rId10" Type="http://schemas.openxmlformats.org/officeDocument/2006/relationships/slideMaster" Target="slideMasters/slideMaster10.xml"/><Relationship Id="rId31" Type="http://schemas.openxmlformats.org/officeDocument/2006/relationships/slide" Target="slides/slide18.xml"/><Relationship Id="rId52" Type="http://schemas.openxmlformats.org/officeDocument/2006/relationships/slide" Target="slides/slide39.xml"/><Relationship Id="rId73" Type="http://schemas.openxmlformats.org/officeDocument/2006/relationships/slide" Target="slides/slide60.xml"/><Relationship Id="rId78" Type="http://schemas.openxmlformats.org/officeDocument/2006/relationships/slide" Target="slides/slide65.xml"/><Relationship Id="rId94" Type="http://schemas.openxmlformats.org/officeDocument/2006/relationships/slide" Target="slides/slide81.xml"/><Relationship Id="rId99" Type="http://schemas.openxmlformats.org/officeDocument/2006/relationships/slide" Target="slides/slide86.xml"/><Relationship Id="rId101" Type="http://schemas.openxmlformats.org/officeDocument/2006/relationships/slide" Target="slides/slide88.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Nikola\Desktop\Book3.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2.xml"/><Relationship Id="rId1" Type="http://schemas.microsoft.com/office/2011/relationships/chartStyle" Target="style2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r-Latn-RS" sz="2800" b="1" kern="1200" dirty="0" smtClean="0">
                <a:solidFill>
                  <a:schemeClr val="accent1">
                    <a:lumMod val="50000"/>
                  </a:schemeClr>
                </a:solidFill>
                <a:latin typeface="Calibri" panose="020F0502020204030204" pitchFamily="34" charset="0"/>
                <a:ea typeface="+mn-ea"/>
                <a:cs typeface="Calibri" panose="020F0502020204030204" pitchFamily="34" charset="0"/>
              </a:rPr>
              <a:t>2020</a:t>
            </a:r>
            <a:endParaRPr lang="en-GB" sz="2800" b="1" kern="1200" dirty="0">
              <a:solidFill>
                <a:schemeClr val="accent1">
                  <a:lumMod val="50000"/>
                </a:schemeClr>
              </a:solidFill>
              <a:latin typeface="Calibri" panose="020F0502020204030204" pitchFamily="34" charset="0"/>
              <a:ea typeface="+mn-ea"/>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Sheet1!$B$7</c:f>
              <c:strCache>
                <c:ptCount val="1"/>
                <c:pt idx="0">
                  <c:v>УКУПНО ЗА МЕРУ 1 - ИНВЕСТИЦИЈЕ У ФИЗИЧКУ ИМОВИНУ ПОЉОПРИВРЕДНИХ ГАЗДИНСТАВА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Sheet1!$C$7:$F$7</c:f>
              <c:numCache>
                <c:formatCode>#,##0.00</c:formatCode>
                <c:ptCount val="4"/>
                <c:pt idx="0">
                  <c:v>162307.54999999999</c:v>
                </c:pt>
                <c:pt idx="1">
                  <c:v>232524.02</c:v>
                </c:pt>
                <c:pt idx="2">
                  <c:v>705768.89</c:v>
                </c:pt>
                <c:pt idx="3">
                  <c:v>4604494.12</c:v>
                </c:pt>
              </c:numCache>
            </c:numRef>
          </c:val>
          <c:extLst>
            <c:ext xmlns:c16="http://schemas.microsoft.com/office/drawing/2014/chart" uri="{C3380CC4-5D6E-409C-BE32-E72D297353CC}">
              <c16:uniqueId val="{00000000-5E34-4C99-ABA9-A52EF48ED8EB}"/>
            </c:ext>
          </c:extLst>
        </c:ser>
        <c:ser>
          <c:idx val="1"/>
          <c:order val="1"/>
          <c:tx>
            <c:strRef>
              <c:f>Sheet1!$B$8</c:f>
              <c:strCache>
                <c:ptCount val="1"/>
                <c:pt idx="0">
                  <c:v>УКУПНО ЗА МЕРУ 3 - ИНВЕСТИЦИЈЕ У ФИЗИЧКУ ИМОВИНУ ЗА ПРЕРАДУ И МАРКЕТИНГ ПОЉОПРИВРЕДНИХ ПРОИЗВОДА И ПРОИЗВОДА РИБАРСТВА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Sheet1!$C$8:$F$8</c:f>
              <c:numCache>
                <c:formatCode>#,##0.00</c:formatCode>
                <c:ptCount val="4"/>
                <c:pt idx="0">
                  <c:v>326223.37</c:v>
                </c:pt>
                <c:pt idx="1">
                  <c:v>696805.88</c:v>
                </c:pt>
                <c:pt idx="2">
                  <c:v>2515198.25</c:v>
                </c:pt>
                <c:pt idx="3">
                  <c:v>3528922.17</c:v>
                </c:pt>
              </c:numCache>
            </c:numRef>
          </c:val>
          <c:extLst>
            <c:ext xmlns:c16="http://schemas.microsoft.com/office/drawing/2014/chart" uri="{C3380CC4-5D6E-409C-BE32-E72D297353CC}">
              <c16:uniqueId val="{00000001-5E34-4C99-ABA9-A52EF48ED8EB}"/>
            </c:ext>
          </c:extLst>
        </c:ser>
        <c:ser>
          <c:idx val="2"/>
          <c:order val="2"/>
          <c:tx>
            <c:strRef>
              <c:f>Sheet1!$B$9</c:f>
              <c:strCache>
                <c:ptCount val="1"/>
                <c:pt idx="0">
                  <c:v>УКУПНО</c:v>
                </c:pt>
              </c:strCache>
            </c:strRef>
          </c:tx>
          <c:spPr>
            <a:solidFill>
              <a:schemeClr val="accent3"/>
            </a:solidFill>
            <a:ln>
              <a:noFill/>
            </a:ln>
            <a:effectLst/>
          </c:spPr>
          <c:invertIfNegative val="0"/>
          <c:dLbls>
            <c:dLbl>
              <c:idx val="0"/>
              <c:layout>
                <c:manualLayout>
                  <c:x val="-4.8112943571208586E-2"/>
                  <c:y val="-4.09969688067945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41-471E-BAFE-A68446352A92}"/>
                </c:ext>
              </c:extLst>
            </c:dLbl>
            <c:dLbl>
              <c:idx val="1"/>
              <c:layout>
                <c:manualLayout>
                  <c:x val="-8.9512453155736874E-2"/>
                  <c:y val="-4.32745781849497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41-471E-BAFE-A68446352A92}"/>
                </c:ext>
              </c:extLst>
            </c:dLbl>
            <c:dLbl>
              <c:idx val="2"/>
              <c:layout>
                <c:manualLayout>
                  <c:x val="-0.30434234072950533"/>
                  <c:y val="-4.09969688067945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141-471E-BAFE-A68446352A92}"/>
                </c:ext>
              </c:extLst>
            </c:dLbl>
            <c:dLbl>
              <c:idx val="3"/>
              <c:layout>
                <c:manualLayout>
                  <c:x val="-0.75078570084374296"/>
                  <c:y val="-3.6441750050484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141-471E-BAFE-A68446352A92}"/>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Sheet1!$C$9:$F$9</c:f>
              <c:numCache>
                <c:formatCode>#,##0.00</c:formatCode>
                <c:ptCount val="4"/>
                <c:pt idx="0">
                  <c:v>488530.92</c:v>
                </c:pt>
                <c:pt idx="1">
                  <c:v>929329.9</c:v>
                </c:pt>
                <c:pt idx="2">
                  <c:v>3220967.14</c:v>
                </c:pt>
                <c:pt idx="3">
                  <c:v>8133416.29</c:v>
                </c:pt>
              </c:numCache>
            </c:numRef>
          </c:val>
          <c:extLst>
            <c:ext xmlns:c16="http://schemas.microsoft.com/office/drawing/2014/chart" uri="{C3380CC4-5D6E-409C-BE32-E72D297353CC}">
              <c16:uniqueId val="{00000002-5E34-4C99-ABA9-A52EF48ED8EB}"/>
            </c:ext>
          </c:extLst>
        </c:ser>
        <c:dLbls>
          <c:showLegendKey val="0"/>
          <c:showVal val="0"/>
          <c:showCatName val="0"/>
          <c:showSerName val="0"/>
          <c:showPercent val="0"/>
          <c:showBubbleSize val="0"/>
        </c:dLbls>
        <c:gapWidth val="150"/>
        <c:axId val="1351845568"/>
        <c:axId val="1351853888"/>
      </c:barChart>
      <c:catAx>
        <c:axId val="13518455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lgn="just">
              <a:defRPr sz="1050" b="1" i="0" u="none" strike="noStrike" kern="1200" baseline="0">
                <a:solidFill>
                  <a:schemeClr val="tx1">
                    <a:lumMod val="65000"/>
                    <a:lumOff val="35000"/>
                  </a:schemeClr>
                </a:solidFill>
                <a:latin typeface="+mn-lt"/>
                <a:ea typeface="+mn-ea"/>
                <a:cs typeface="+mn-cs"/>
              </a:defRPr>
            </a:pPr>
            <a:endParaRPr lang="en-US"/>
          </a:p>
        </c:txPr>
        <c:crossAx val="1351853888"/>
        <c:crosses val="autoZero"/>
        <c:auto val="1"/>
        <c:lblAlgn val="ctr"/>
        <c:lblOffset val="100"/>
        <c:noMultiLvlLbl val="0"/>
      </c:catAx>
      <c:valAx>
        <c:axId val="1351853888"/>
        <c:scaling>
          <c:orientation val="minMax"/>
          <c:max val="9000000"/>
          <c:min val="0"/>
        </c:scaling>
        <c:delete val="0"/>
        <c:axPos val="b"/>
        <c:majorGridlines>
          <c:spPr>
            <a:ln w="9525" cap="flat" cmpd="sng" algn="ctr">
              <a:noFill/>
              <a:round/>
            </a:ln>
            <a:effectLst/>
          </c:spPr>
        </c:majorGridlines>
        <c:numFmt formatCode="#,##0.00"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1845568"/>
        <c:crosses val="autoZero"/>
        <c:crossBetween val="between"/>
        <c:majorUnit val="20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2</a:t>
            </a:r>
            <a:r>
              <a:rPr lang="en-US" sz="2000" b="1" dirty="0" smtClean="0">
                <a:solidFill>
                  <a:schemeClr val="accent2"/>
                </a:solidFill>
              </a:rPr>
              <a:t>9</a:t>
            </a:r>
            <a:r>
              <a:rPr lang="sr-Cyrl-RS" sz="2000" b="1" dirty="0" smtClean="0">
                <a:solidFill>
                  <a:schemeClr val="accent2"/>
                </a:solidFill>
              </a:rPr>
              <a:t>%</a:t>
            </a:r>
            <a:endParaRPr lang="en-US" sz="2000" b="1" dirty="0">
              <a:solidFill>
                <a:schemeClr val="accent2"/>
              </a:solidFill>
            </a:endParaRPr>
          </a:p>
        </c:rich>
      </c:tx>
      <c:layout>
        <c:manualLayout>
          <c:xMode val="edge"/>
          <c:yMode val="edge"/>
          <c:x val="0.36638214955745846"/>
          <c:y val="0.21053246971531298"/>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25E7-4A5D-85B4-960F753EB81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5E7-4A5D-85B4-960F753EB815}"/>
              </c:ext>
            </c:extLst>
          </c:dPt>
          <c:cat>
            <c:strRef>
              <c:f>Sheet1!$A$2:$A$3</c:f>
              <c:strCache>
                <c:ptCount val="2"/>
                <c:pt idx="0">
                  <c:v>1st Qtr</c:v>
                </c:pt>
                <c:pt idx="1">
                  <c:v>2nd Qtr</c:v>
                </c:pt>
              </c:strCache>
            </c:strRef>
          </c:cat>
          <c:val>
            <c:numRef>
              <c:f>Sheet1!$B$2:$B$3</c:f>
              <c:numCache>
                <c:formatCode>General</c:formatCode>
                <c:ptCount val="2"/>
                <c:pt idx="0">
                  <c:v>71</c:v>
                </c:pt>
                <c:pt idx="1">
                  <c:v>29</c:v>
                </c:pt>
              </c:numCache>
            </c:numRef>
          </c:val>
          <c:extLst>
            <c:ext xmlns:c16="http://schemas.microsoft.com/office/drawing/2014/chart" uri="{C3380CC4-5D6E-409C-BE32-E72D297353CC}">
              <c16:uniqueId val="{00000004-25E7-4A5D-85B4-960F753EB815}"/>
            </c:ext>
          </c:extLst>
        </c:ser>
        <c:dLbls>
          <c:showLegendKey val="0"/>
          <c:showVal val="0"/>
          <c:showCatName val="0"/>
          <c:showSerName val="0"/>
          <c:showPercent val="0"/>
          <c:showBubbleSize val="0"/>
          <c:showLeaderLines val="1"/>
        </c:dLbls>
        <c:firstSliceAng val="13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4</a:t>
            </a:r>
            <a:r>
              <a:rPr lang="en-US" sz="2000" b="1" dirty="0" smtClean="0">
                <a:solidFill>
                  <a:schemeClr val="accent2"/>
                </a:solidFill>
              </a:rPr>
              <a:t>5</a:t>
            </a:r>
            <a:r>
              <a:rPr lang="sr-Cyrl-RS" sz="2000" b="1" dirty="0" smtClean="0">
                <a:solidFill>
                  <a:schemeClr val="accent2"/>
                </a:solidFill>
              </a:rPr>
              <a:t>%</a:t>
            </a:r>
            <a:endParaRPr lang="en-US" sz="2000" b="1" dirty="0">
              <a:solidFill>
                <a:schemeClr val="accent2"/>
              </a:solidFill>
            </a:endParaRPr>
          </a:p>
        </c:rich>
      </c:tx>
      <c:layout>
        <c:manualLayout>
          <c:xMode val="edge"/>
          <c:yMode val="edge"/>
          <c:x val="0.36108813996781158"/>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6C01-4447-A4FD-BA21A4A9CB2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C01-4447-A4FD-BA21A4A9CB2A}"/>
              </c:ext>
            </c:extLst>
          </c:dPt>
          <c:cat>
            <c:strRef>
              <c:f>Sheet1!$A$2:$A$3</c:f>
              <c:strCache>
                <c:ptCount val="2"/>
                <c:pt idx="0">
                  <c:v>1st Qtr</c:v>
                </c:pt>
                <c:pt idx="1">
                  <c:v>2nd Qtr</c:v>
                </c:pt>
              </c:strCache>
            </c:strRef>
          </c:cat>
          <c:val>
            <c:numRef>
              <c:f>Sheet1!$B$2:$B$3</c:f>
              <c:numCache>
                <c:formatCode>General</c:formatCode>
                <c:ptCount val="2"/>
                <c:pt idx="0">
                  <c:v>55</c:v>
                </c:pt>
                <c:pt idx="1">
                  <c:v>45</c:v>
                </c:pt>
              </c:numCache>
            </c:numRef>
          </c:val>
          <c:extLst>
            <c:ext xmlns:c16="http://schemas.microsoft.com/office/drawing/2014/chart" uri="{C3380CC4-5D6E-409C-BE32-E72D297353CC}">
              <c16:uniqueId val="{00000004-6C01-4447-A4FD-BA21A4A9CB2A}"/>
            </c:ext>
          </c:extLst>
        </c:ser>
        <c:dLbls>
          <c:showLegendKey val="0"/>
          <c:showVal val="0"/>
          <c:showCatName val="0"/>
          <c:showSerName val="0"/>
          <c:showPercent val="0"/>
          <c:showBubbleSize val="0"/>
          <c:showLeaderLines val="1"/>
        </c:dLbls>
        <c:firstSliceAng val="167"/>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0%</a:t>
            </a:r>
            <a:endParaRPr lang="en-US" sz="2000" b="1" dirty="0">
              <a:solidFill>
                <a:srgbClr val="339966"/>
              </a:solidFill>
            </a:endParaRPr>
          </a:p>
        </c:rich>
      </c:tx>
      <c:layout>
        <c:manualLayout>
          <c:xMode val="edge"/>
          <c:yMode val="edge"/>
          <c:x val="0.39052333018185864"/>
          <c:y val="0.20748268663478847"/>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F414-43C8-B615-53FCD28FE27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414-43C8-B615-53FCD28FE27B}"/>
              </c:ext>
            </c:extLst>
          </c:dPt>
          <c:cat>
            <c:strRef>
              <c:f>Sheet1!$A$2:$A$3</c:f>
              <c:strCache>
                <c:ptCount val="2"/>
                <c:pt idx="0">
                  <c:v>1st Qtr</c:v>
                </c:pt>
                <c:pt idx="1">
                  <c:v>2nd Qtr</c:v>
                </c:pt>
              </c:strCache>
            </c:strRef>
          </c:cat>
          <c:val>
            <c:numRef>
              <c:f>Sheet1!$B$2:$B$3</c:f>
              <c:numCache>
                <c:formatCode>General</c:formatCode>
                <c:ptCount val="2"/>
                <c:pt idx="0">
                  <c:v>99.99</c:v>
                </c:pt>
                <c:pt idx="1">
                  <c:v>0.01</c:v>
                </c:pt>
              </c:numCache>
            </c:numRef>
          </c:val>
          <c:extLst>
            <c:ext xmlns:c16="http://schemas.microsoft.com/office/drawing/2014/chart" uri="{C3380CC4-5D6E-409C-BE32-E72D297353CC}">
              <c16:uniqueId val="{00000004-F414-43C8-B615-53FCD28FE27B}"/>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4%</a:t>
            </a:r>
            <a:endParaRPr lang="en-US" sz="2000" b="1" dirty="0">
              <a:solidFill>
                <a:srgbClr val="339966"/>
              </a:solidFill>
            </a:endParaRPr>
          </a:p>
        </c:rich>
      </c:tx>
      <c:layout>
        <c:manualLayout>
          <c:xMode val="edge"/>
          <c:yMode val="edge"/>
          <c:x val="0.38933757294269333"/>
          <c:y val="0.21358103483134849"/>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481A-4C08-B376-4F8A3A163E43}"/>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481A-4C08-B376-4F8A3A163E43}"/>
              </c:ext>
            </c:extLst>
          </c:dPt>
          <c:cat>
            <c:strRef>
              <c:f>Sheet1!$A$2:$A$3</c:f>
              <c:strCache>
                <c:ptCount val="2"/>
                <c:pt idx="0">
                  <c:v>1st Qtr</c:v>
                </c:pt>
                <c:pt idx="1">
                  <c:v>2nd Qtr</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481A-4C08-B376-4F8A3A163E43}"/>
            </c:ext>
          </c:extLst>
        </c:ser>
        <c:dLbls>
          <c:showLegendKey val="0"/>
          <c:showVal val="0"/>
          <c:showCatName val="0"/>
          <c:showSerName val="0"/>
          <c:showPercent val="0"/>
          <c:showBubbleSize val="0"/>
          <c:showLeaderLines val="1"/>
        </c:dLbls>
        <c:firstSliceAng val="94"/>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0%</a:t>
            </a:r>
            <a:endParaRPr lang="en-US" sz="2000" b="1" dirty="0">
              <a:solidFill>
                <a:srgbClr val="339966"/>
              </a:solidFill>
            </a:endParaRPr>
          </a:p>
        </c:rich>
      </c:tx>
      <c:layout>
        <c:manualLayout>
          <c:xMode val="edge"/>
          <c:yMode val="edge"/>
          <c:x val="0.39052333018185864"/>
          <c:y val="0.22295083564543589"/>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2865-4991-9E63-5D66A1395A6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865-4991-9E63-5D66A1395A63}"/>
              </c:ext>
            </c:extLst>
          </c:dPt>
          <c:cat>
            <c:strRef>
              <c:f>Sheet1!$A$2:$A$3</c:f>
              <c:strCache>
                <c:ptCount val="2"/>
                <c:pt idx="0">
                  <c:v>1st Qtr</c:v>
                </c:pt>
                <c:pt idx="1">
                  <c:v>2nd Qtr</c:v>
                </c:pt>
              </c:strCache>
            </c:strRef>
          </c:cat>
          <c:val>
            <c:numRef>
              <c:f>Sheet1!$B$2:$B$3</c:f>
              <c:numCache>
                <c:formatCode>General</c:formatCode>
                <c:ptCount val="2"/>
                <c:pt idx="0">
                  <c:v>99.99</c:v>
                </c:pt>
                <c:pt idx="1">
                  <c:v>0.01</c:v>
                </c:pt>
              </c:numCache>
            </c:numRef>
          </c:val>
          <c:extLst>
            <c:ext xmlns:c16="http://schemas.microsoft.com/office/drawing/2014/chart" uri="{C3380CC4-5D6E-409C-BE32-E72D297353CC}">
              <c16:uniqueId val="{00000004-2865-4991-9E63-5D66A1395A63}"/>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0%</a:t>
            </a:r>
            <a:endParaRPr lang="en-US" sz="2000" b="1" dirty="0">
              <a:solidFill>
                <a:srgbClr val="339966"/>
              </a:solidFill>
            </a:endParaRPr>
          </a:p>
        </c:rich>
      </c:tx>
      <c:layout>
        <c:manualLayout>
          <c:xMode val="edge"/>
          <c:yMode val="edge"/>
          <c:x val="0.39052333018185864"/>
          <c:y val="0.2384189846560833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C61A-400D-BA21-DBD2EA1411D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61A-400D-BA21-DBD2EA1411DC}"/>
              </c:ext>
            </c:extLst>
          </c:dPt>
          <c:cat>
            <c:strRef>
              <c:f>Sheet1!$A$2:$A$3</c:f>
              <c:strCache>
                <c:ptCount val="2"/>
                <c:pt idx="0">
                  <c:v>1st Qtr</c:v>
                </c:pt>
                <c:pt idx="1">
                  <c:v>2nd Qtr</c:v>
                </c:pt>
              </c:strCache>
            </c:strRef>
          </c:cat>
          <c:val>
            <c:numRef>
              <c:f>Sheet1!$B$2:$B$3</c:f>
              <c:numCache>
                <c:formatCode>General</c:formatCode>
                <c:ptCount val="2"/>
                <c:pt idx="0">
                  <c:v>99.99</c:v>
                </c:pt>
                <c:pt idx="1">
                  <c:v>0.01</c:v>
                </c:pt>
              </c:numCache>
            </c:numRef>
          </c:val>
          <c:extLst>
            <c:ext xmlns:c16="http://schemas.microsoft.com/office/drawing/2014/chart" uri="{C3380CC4-5D6E-409C-BE32-E72D297353CC}">
              <c16:uniqueId val="{00000004-C61A-400D-BA21-DBD2EA1411DC}"/>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0%</a:t>
            </a:r>
            <a:endParaRPr lang="en-US" sz="2000" b="1" dirty="0">
              <a:solidFill>
                <a:srgbClr val="339966"/>
              </a:solidFill>
            </a:endParaRPr>
          </a:p>
        </c:rich>
      </c:tx>
      <c:layout>
        <c:manualLayout>
          <c:xMode val="edge"/>
          <c:yMode val="edge"/>
          <c:x val="0.38404350361671269"/>
          <c:y val="0.20748268663478847"/>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AFC5-49C9-9624-3DC05F149BB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FC5-49C9-9624-3DC05F149BBE}"/>
              </c:ext>
            </c:extLst>
          </c:dPt>
          <c:cat>
            <c:strRef>
              <c:f>Sheet1!$A$2:$A$3</c:f>
              <c:strCache>
                <c:ptCount val="2"/>
                <c:pt idx="0">
                  <c:v>1st Qtr</c:v>
                </c:pt>
                <c:pt idx="1">
                  <c:v>2nd Qtr</c:v>
                </c:pt>
              </c:strCache>
            </c:strRef>
          </c:cat>
          <c:val>
            <c:numRef>
              <c:f>Sheet1!$B$2:$B$3</c:f>
              <c:numCache>
                <c:formatCode>General</c:formatCode>
                <c:ptCount val="2"/>
                <c:pt idx="0">
                  <c:v>99.99</c:v>
                </c:pt>
                <c:pt idx="1">
                  <c:v>0.01</c:v>
                </c:pt>
              </c:numCache>
            </c:numRef>
          </c:val>
          <c:extLst>
            <c:ext xmlns:c16="http://schemas.microsoft.com/office/drawing/2014/chart" uri="{C3380CC4-5D6E-409C-BE32-E72D297353CC}">
              <c16:uniqueId val="{00000004-AFC5-49C9-9624-3DC05F149BBE}"/>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4%</a:t>
            </a:r>
            <a:endParaRPr lang="en-US" sz="2000" b="1" dirty="0">
              <a:solidFill>
                <a:srgbClr val="339966"/>
              </a:solidFill>
            </a:endParaRPr>
          </a:p>
        </c:rich>
      </c:tx>
      <c:layout>
        <c:manualLayout>
          <c:xMode val="edge"/>
          <c:yMode val="edge"/>
          <c:x val="0.40229722607298529"/>
          <c:y val="0.22904918384199591"/>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0234-4DBA-9881-C696B13B29F9}"/>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0234-4DBA-9881-C696B13B29F9}"/>
              </c:ext>
            </c:extLst>
          </c:dPt>
          <c:cat>
            <c:strRef>
              <c:f>Sheet1!$A$2:$A$3</c:f>
              <c:strCache>
                <c:ptCount val="2"/>
                <c:pt idx="0">
                  <c:v>1st Qtr</c:v>
                </c:pt>
                <c:pt idx="1">
                  <c:v>2nd Qtr</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0234-4DBA-9881-C696B13B29F9}"/>
            </c:ext>
          </c:extLst>
        </c:ser>
        <c:dLbls>
          <c:showLegendKey val="0"/>
          <c:showVal val="0"/>
          <c:showCatName val="0"/>
          <c:showSerName val="0"/>
          <c:showPercent val="0"/>
          <c:showBubbleSize val="0"/>
          <c:showLeaderLines val="1"/>
        </c:dLbls>
        <c:firstSliceAng val="94"/>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sr-Cyrl-RS" sz="2000" b="1" dirty="0" smtClean="0">
                <a:solidFill>
                  <a:srgbClr val="339966"/>
                </a:solidFill>
              </a:rPr>
              <a:t>4%</a:t>
            </a:r>
            <a:endParaRPr lang="en-US" sz="2000" b="1" dirty="0">
              <a:solidFill>
                <a:srgbClr val="339966"/>
              </a:solidFill>
            </a:endParaRPr>
          </a:p>
        </c:rich>
      </c:tx>
      <c:layout>
        <c:manualLayout>
          <c:xMode val="edge"/>
          <c:yMode val="edge"/>
          <c:x val="0.40229722607298529"/>
          <c:y val="0.21358103483134849"/>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4E37-4396-96DF-1BC9FEB0B59B}"/>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4E37-4396-96DF-1BC9FEB0B59B}"/>
              </c:ext>
            </c:extLst>
          </c:dPt>
          <c:cat>
            <c:strRef>
              <c:f>Sheet1!$A$2:$A$3</c:f>
              <c:strCache>
                <c:ptCount val="2"/>
                <c:pt idx="0">
                  <c:v>1st Qtr</c:v>
                </c:pt>
                <c:pt idx="1">
                  <c:v>2nd Qtr</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4E37-4396-96DF-1BC9FEB0B59B}"/>
            </c:ext>
          </c:extLst>
        </c:ser>
        <c:dLbls>
          <c:showLegendKey val="0"/>
          <c:showVal val="0"/>
          <c:showCatName val="0"/>
          <c:showSerName val="0"/>
          <c:showPercent val="0"/>
          <c:showBubbleSize val="0"/>
          <c:showLeaderLines val="1"/>
        </c:dLbls>
        <c:firstSliceAng val="94"/>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r>
              <a:rPr lang="en-US" sz="2000" b="1" dirty="0" smtClean="0">
                <a:solidFill>
                  <a:srgbClr val="339966"/>
                </a:solidFill>
              </a:rPr>
              <a:t>4</a:t>
            </a:r>
            <a:r>
              <a:rPr lang="sr-Cyrl-RS" sz="2000" b="1" dirty="0" smtClean="0">
                <a:solidFill>
                  <a:srgbClr val="339966"/>
                </a:solidFill>
              </a:rPr>
              <a:t>%</a:t>
            </a:r>
            <a:endParaRPr lang="en-US" sz="2000" b="1" dirty="0">
              <a:solidFill>
                <a:srgbClr val="339966"/>
              </a:solidFill>
            </a:endParaRPr>
          </a:p>
        </c:rich>
      </c:tx>
      <c:layout>
        <c:manualLayout>
          <c:xMode val="edge"/>
          <c:yMode val="edge"/>
          <c:x val="0.40229713493187769"/>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rgbClr val="339966"/>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629E-4BAF-99A7-B430E2C5CB0A}"/>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629E-4BAF-99A7-B430E2C5CB0A}"/>
              </c:ext>
            </c:extLst>
          </c:dPt>
          <c:cat>
            <c:strRef>
              <c:f>Sheet1!$A$2:$A$3</c:f>
              <c:strCache>
                <c:ptCount val="2"/>
                <c:pt idx="0">
                  <c:v>1st Qtr</c:v>
                </c:pt>
                <c:pt idx="1">
                  <c:v>2nd Qtr</c:v>
                </c:pt>
              </c:strCache>
            </c:strRef>
          </c:cat>
          <c:val>
            <c:numRef>
              <c:f>Sheet1!$B$2:$B$3</c:f>
              <c:numCache>
                <c:formatCode>General</c:formatCode>
                <c:ptCount val="2"/>
                <c:pt idx="0">
                  <c:v>96</c:v>
                </c:pt>
                <c:pt idx="1">
                  <c:v>4</c:v>
                </c:pt>
              </c:numCache>
            </c:numRef>
          </c:val>
          <c:extLst>
            <c:ext xmlns:c16="http://schemas.microsoft.com/office/drawing/2014/chart" uri="{C3380CC4-5D6E-409C-BE32-E72D297353CC}">
              <c16:uniqueId val="{00000004-629E-4BAF-99A7-B430E2C5CB0A}"/>
            </c:ext>
          </c:extLst>
        </c:ser>
        <c:dLbls>
          <c:showLegendKey val="0"/>
          <c:showVal val="0"/>
          <c:showCatName val="0"/>
          <c:showSerName val="0"/>
          <c:showPercent val="0"/>
          <c:showBubbleSize val="0"/>
          <c:showLeaderLines val="1"/>
        </c:dLbls>
        <c:firstSliceAng val="94"/>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sr-Latn-RS" sz="2800" b="1" kern="1200" dirty="0" smtClean="0">
                <a:solidFill>
                  <a:schemeClr val="accent1">
                    <a:lumMod val="50000"/>
                  </a:schemeClr>
                </a:solidFill>
                <a:latin typeface="Calibri" panose="020F0502020204030204" pitchFamily="34" charset="0"/>
                <a:ea typeface="+mn-ea"/>
                <a:cs typeface="Calibri" panose="020F0502020204030204" pitchFamily="34" charset="0"/>
              </a:rPr>
              <a:t>2021</a:t>
            </a:r>
            <a:endParaRPr lang="en-GB" sz="2800" b="1" kern="1200" dirty="0">
              <a:solidFill>
                <a:schemeClr val="accent1">
                  <a:lumMod val="50000"/>
                </a:schemeClr>
              </a:solidFill>
              <a:latin typeface="Calibri" panose="020F0502020204030204" pitchFamily="34" charset="0"/>
              <a:ea typeface="+mn-ea"/>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3892281810207957"/>
          <c:y val="9.0613752323783561E-2"/>
          <c:w val="0.84296971999287462"/>
          <c:h val="0.77737545328096302"/>
        </c:manualLayout>
      </c:layout>
      <c:barChart>
        <c:barDir val="bar"/>
        <c:grouping val="clustered"/>
        <c:varyColors val="0"/>
        <c:ser>
          <c:idx val="0"/>
          <c:order val="0"/>
          <c:tx>
            <c:strRef>
              <c:f>Sheet1!$B$13</c:f>
              <c:strCache>
                <c:ptCount val="1"/>
                <c:pt idx="0">
                  <c:v>УКУПНО ЗА МЕРУ 1 - ИНВЕСТИЦИЈЕ У ФИЗИЧКУ ИМОВИНУ ПОЉОПРИВРЕДНИХ ГАЗДИНСТАВА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Sheet1!$C$13:$F$13</c:f>
              <c:numCache>
                <c:formatCode>#,##0.00</c:formatCode>
                <c:ptCount val="4"/>
                <c:pt idx="0">
                  <c:v>486066.71</c:v>
                </c:pt>
                <c:pt idx="1">
                  <c:v>481281.59</c:v>
                </c:pt>
                <c:pt idx="2">
                  <c:v>705768.89</c:v>
                </c:pt>
                <c:pt idx="3">
                  <c:v>16936168.420000002</c:v>
                </c:pt>
              </c:numCache>
            </c:numRef>
          </c:val>
          <c:extLst>
            <c:ext xmlns:c16="http://schemas.microsoft.com/office/drawing/2014/chart" uri="{C3380CC4-5D6E-409C-BE32-E72D297353CC}">
              <c16:uniqueId val="{00000000-5E34-4C99-ABA9-A52EF48ED8EB}"/>
            </c:ext>
          </c:extLst>
        </c:ser>
        <c:ser>
          <c:idx val="1"/>
          <c:order val="1"/>
          <c:tx>
            <c:strRef>
              <c:f>Sheet1!$B$14</c:f>
              <c:strCache>
                <c:ptCount val="1"/>
                <c:pt idx="0">
                  <c:v>УКУПНО ЗА МЕРУ 3 - ИНВЕСТИЦИЈЕ У ФИЗИЧКУ ИМОВИНУ ЗА ПРЕРАДУ И МАРКЕТИНГ ПОЉОПРИВРЕДНИХ ПРОИЗВОДА И ПРОИЗВОДА РИБАРСТВА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Sheet1!$C$14:$F$14</c:f>
              <c:numCache>
                <c:formatCode>#,##0.00</c:formatCode>
                <c:ptCount val="4"/>
                <c:pt idx="0">
                  <c:v>1399866.74</c:v>
                </c:pt>
                <c:pt idx="1">
                  <c:v>3955638.31</c:v>
                </c:pt>
                <c:pt idx="2">
                  <c:v>4290912.05</c:v>
                </c:pt>
                <c:pt idx="3">
                  <c:v>12985348.720000001</c:v>
                </c:pt>
              </c:numCache>
            </c:numRef>
          </c:val>
          <c:extLst>
            <c:ext xmlns:c16="http://schemas.microsoft.com/office/drawing/2014/chart" uri="{C3380CC4-5D6E-409C-BE32-E72D297353CC}">
              <c16:uniqueId val="{00000001-5E34-4C99-ABA9-A52EF48ED8EB}"/>
            </c:ext>
          </c:extLst>
        </c:ser>
        <c:ser>
          <c:idx val="2"/>
          <c:order val="2"/>
          <c:tx>
            <c:strRef>
              <c:f>Sheet1!$B$15</c:f>
              <c:strCache>
                <c:ptCount val="1"/>
                <c:pt idx="0">
                  <c:v>УКУПНО</c:v>
                </c:pt>
              </c:strCache>
            </c:strRef>
          </c:tx>
          <c:spPr>
            <a:solidFill>
              <a:schemeClr val="accent3"/>
            </a:solidFill>
            <a:ln>
              <a:noFill/>
            </a:ln>
            <a:effectLst/>
          </c:spPr>
          <c:invertIfNegative val="0"/>
          <c:dLbls>
            <c:dLbl>
              <c:idx val="0"/>
              <c:layout>
                <c:manualLayout>
                  <c:x val="-5.4322385715137388E-2"/>
                  <c:y val="-4.28487131446462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964-48A5-9D03-237E44C7010E}"/>
                </c:ext>
              </c:extLst>
            </c:dLbl>
            <c:dLbl>
              <c:idx val="1"/>
              <c:layout>
                <c:manualLayout>
                  <c:x val="-0.12788394970438591"/>
                  <c:y val="-4.28487131446463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964-48A5-9D03-237E44C7010E}"/>
                </c:ext>
              </c:extLst>
            </c:dLbl>
            <c:dLbl>
              <c:idx val="2"/>
              <c:layout>
                <c:manualLayout>
                  <c:x val="-0.14259626250223562"/>
                  <c:y val="-4.28487131446462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64-48A5-9D03-237E44C7010E}"/>
                </c:ext>
              </c:extLst>
            </c:dLbl>
            <c:dLbl>
              <c:idx val="3"/>
              <c:layout>
                <c:manualLayout>
                  <c:x val="-0.74353765447594267"/>
                  <c:y val="-4.28487131446462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964-48A5-9D03-237E44C7010E}"/>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Sheet1!$C$4:$F$6</c:f>
              <c:strCache>
                <c:ptCount val="4"/>
                <c:pt idx="0">
                  <c:v>ЈАНУАР - МАРТ</c:v>
                </c:pt>
                <c:pt idx="1">
                  <c:v>АПРИЛ - ЈУН</c:v>
                </c:pt>
                <c:pt idx="2">
                  <c:v>ЈУЛ - СЕПТЕМБАР</c:v>
                </c:pt>
                <c:pt idx="3">
                  <c:v>ОКТОБАР - ДЕЦЕМБАР</c:v>
                </c:pt>
              </c:strCache>
            </c:strRef>
          </c:cat>
          <c:val>
            <c:numRef>
              <c:f>Sheet1!$C$15:$F$15</c:f>
              <c:numCache>
                <c:formatCode>#,##0.00</c:formatCode>
                <c:ptCount val="4"/>
                <c:pt idx="0">
                  <c:v>1885933.45</c:v>
                </c:pt>
                <c:pt idx="1">
                  <c:v>4436919.9000000004</c:v>
                </c:pt>
                <c:pt idx="2">
                  <c:v>4996680.9399999995</c:v>
                </c:pt>
                <c:pt idx="3">
                  <c:v>29921517.140000001</c:v>
                </c:pt>
              </c:numCache>
            </c:numRef>
          </c:val>
          <c:extLst>
            <c:ext xmlns:c16="http://schemas.microsoft.com/office/drawing/2014/chart" uri="{C3380CC4-5D6E-409C-BE32-E72D297353CC}">
              <c16:uniqueId val="{00000009-5E34-4C99-ABA9-A52EF48ED8EB}"/>
            </c:ext>
          </c:extLst>
        </c:ser>
        <c:dLbls>
          <c:showLegendKey val="0"/>
          <c:showVal val="1"/>
          <c:showCatName val="0"/>
          <c:showSerName val="0"/>
          <c:showPercent val="0"/>
          <c:showBubbleSize val="0"/>
        </c:dLbls>
        <c:gapWidth val="150"/>
        <c:axId val="1351845568"/>
        <c:axId val="1351853888"/>
      </c:barChart>
      <c:catAx>
        <c:axId val="13518455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lgn="just">
              <a:defRPr sz="1050" b="1" i="0" u="none" strike="noStrike" kern="1200" baseline="0">
                <a:solidFill>
                  <a:schemeClr val="tx1">
                    <a:lumMod val="65000"/>
                    <a:lumOff val="35000"/>
                  </a:schemeClr>
                </a:solidFill>
                <a:latin typeface="+mn-lt"/>
                <a:ea typeface="+mn-ea"/>
                <a:cs typeface="+mn-cs"/>
              </a:defRPr>
            </a:pPr>
            <a:endParaRPr lang="en-US"/>
          </a:p>
        </c:txPr>
        <c:crossAx val="1351853888"/>
        <c:crosses val="autoZero"/>
        <c:auto val="1"/>
        <c:lblAlgn val="ctr"/>
        <c:lblOffset val="100"/>
        <c:noMultiLvlLbl val="0"/>
      </c:catAx>
      <c:valAx>
        <c:axId val="1351853888"/>
        <c:scaling>
          <c:orientation val="minMax"/>
          <c:max val="30000000"/>
          <c:min val="0"/>
        </c:scaling>
        <c:delete val="0"/>
        <c:axPos val="b"/>
        <c:majorGridlines>
          <c:spPr>
            <a:ln w="9525" cap="flat" cmpd="sng" algn="ctr">
              <a:noFill/>
              <a:round/>
            </a:ln>
            <a:effectLst/>
          </c:spPr>
        </c:majorGridlines>
        <c:numFmt formatCode="#,##0.00"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1845568"/>
        <c:crosses val="autoZero"/>
        <c:crossBetween val="between"/>
        <c:majorUnit val="20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95000"/>
                    <a:lumOff val="5000"/>
                  </a:schemeClr>
                </a:solidFill>
                <a:latin typeface="+mn-lt"/>
                <a:ea typeface="+mn-ea"/>
                <a:cs typeface="+mn-cs"/>
              </a:defRPr>
            </a:pPr>
            <a:r>
              <a:rPr lang="sr-Cyrl-RS" sz="1800" b="1" dirty="0" smtClean="0">
                <a:solidFill>
                  <a:schemeClr val="tx1">
                    <a:lumMod val="95000"/>
                    <a:lumOff val="5000"/>
                  </a:schemeClr>
                </a:solidFill>
              </a:rPr>
              <a:t>Структура трошкова</a:t>
            </a:r>
            <a:r>
              <a:rPr lang="sr-Cyrl-RS" sz="1800" b="1" baseline="0" dirty="0" smtClean="0">
                <a:solidFill>
                  <a:schemeClr val="tx1">
                    <a:lumMod val="95000"/>
                    <a:lumOff val="5000"/>
                  </a:schemeClr>
                </a:solidFill>
              </a:rPr>
              <a:t> по групама у укупном буџету за 2020. годину</a:t>
            </a:r>
            <a:endParaRPr lang="en-US" sz="1800" b="1" dirty="0">
              <a:solidFill>
                <a:schemeClr val="tx1">
                  <a:lumMod val="95000"/>
                  <a:lumOff val="5000"/>
                </a:schemeClr>
              </a:solidFill>
            </a:endParaRPr>
          </a:p>
        </c:rich>
      </c:tx>
      <c:layout>
        <c:manualLayout>
          <c:xMode val="edge"/>
          <c:yMode val="edge"/>
          <c:x val="0.12251808741298642"/>
          <c:y val="8.1817894840597913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manualLayout>
          <c:layoutTarget val="inner"/>
          <c:xMode val="edge"/>
          <c:yMode val="edge"/>
          <c:x val="0.40866301494921836"/>
          <c:y val="0.18499026023459186"/>
          <c:w val="0.54351089809426001"/>
          <c:h val="0.78228258182916899"/>
        </c:manualLayout>
      </c:layout>
      <c:barChart>
        <c:barDir val="bar"/>
        <c:grouping val="clustered"/>
        <c:varyColors val="0"/>
        <c:ser>
          <c:idx val="0"/>
          <c:order val="0"/>
          <c:tx>
            <c:strRef>
              <c:f>Sheet1!$B$1</c:f>
              <c:strCache>
                <c:ptCount val="1"/>
                <c:pt idx="0">
                  <c:v>0</c:v>
                </c:pt>
              </c:strCache>
            </c:strRef>
          </c:tx>
          <c:spPr>
            <a:solidFill>
              <a:schemeClr val="accent2"/>
            </a:solidFill>
            <a:ln w="19050">
              <a:solidFill>
                <a:schemeClr val="lt1"/>
              </a:solidFill>
            </a:ln>
            <a:effectLst>
              <a:outerShdw blurRad="50800" dist="50800" dir="4380000" sx="1000" sy="1000" algn="ctr" rotWithShape="0">
                <a:srgbClr val="000000">
                  <a:alpha val="43137"/>
                </a:srgbClr>
              </a:outerShdw>
            </a:effectLst>
          </c:spPr>
          <c:invertIfNegative val="0"/>
          <c:dPt>
            <c:idx val="0"/>
            <c:invertIfNegative val="0"/>
            <c:bubble3D val="0"/>
            <c:spPr>
              <a:solidFill>
                <a:schemeClr val="accent1">
                  <a:lumMod val="75000"/>
                </a:schemeClr>
              </a:solidFill>
              <a:ln w="19050">
                <a:solidFill>
                  <a:schemeClr val="lt1"/>
                </a:solidFill>
              </a:ln>
              <a:effectLst>
                <a:outerShdw blurRad="50800" dist="50800" dir="4380000" sx="1000" sy="1000" algn="ctr" rotWithShape="0">
                  <a:srgbClr val="000000">
                    <a:alpha val="43137"/>
                  </a:srgbClr>
                </a:outerShdw>
              </a:effectLst>
            </c:spPr>
            <c:extLst>
              <c:ext xmlns:c16="http://schemas.microsoft.com/office/drawing/2014/chart" uri="{C3380CC4-5D6E-409C-BE32-E72D297353CC}">
                <c16:uniqueId val="{00000001-FE35-471B-834B-450A3D0A8D2C}"/>
              </c:ext>
            </c:extLst>
          </c:dPt>
          <c:dPt>
            <c:idx val="1"/>
            <c:invertIfNegative val="0"/>
            <c:bubble3D val="0"/>
            <c:spPr>
              <a:solidFill>
                <a:schemeClr val="accent2">
                  <a:lumMod val="40000"/>
                  <a:lumOff val="60000"/>
                </a:schemeClr>
              </a:solidFill>
              <a:ln w="19050">
                <a:solidFill>
                  <a:schemeClr val="lt1"/>
                </a:solidFill>
              </a:ln>
              <a:effectLst>
                <a:outerShdw blurRad="50800" dist="50800" dir="4380000" sx="1000" sy="1000" algn="ctr" rotWithShape="0">
                  <a:srgbClr val="000000">
                    <a:alpha val="43137"/>
                  </a:srgbClr>
                </a:outerShdw>
              </a:effectLst>
            </c:spPr>
            <c:extLst>
              <c:ext xmlns:c16="http://schemas.microsoft.com/office/drawing/2014/chart" uri="{C3380CC4-5D6E-409C-BE32-E72D297353CC}">
                <c16:uniqueId val="{00000003-FE35-471B-834B-450A3D0A8D2C}"/>
              </c:ext>
            </c:extLst>
          </c:dPt>
          <c:dPt>
            <c:idx val="2"/>
            <c:invertIfNegative val="0"/>
            <c:bubble3D val="0"/>
            <c:spPr>
              <a:solidFill>
                <a:schemeClr val="accent2">
                  <a:lumMod val="60000"/>
                  <a:lumOff val="40000"/>
                </a:schemeClr>
              </a:solidFill>
              <a:ln w="19050">
                <a:solidFill>
                  <a:schemeClr val="lt1"/>
                </a:solidFill>
              </a:ln>
              <a:effectLst>
                <a:outerShdw blurRad="50800" dist="50800" dir="4380000" sx="1000" sy="1000" algn="ctr" rotWithShape="0">
                  <a:srgbClr val="000000">
                    <a:alpha val="43137"/>
                  </a:srgbClr>
                </a:outerShdw>
              </a:effectLst>
            </c:spPr>
            <c:extLst>
              <c:ext xmlns:c16="http://schemas.microsoft.com/office/drawing/2014/chart" uri="{C3380CC4-5D6E-409C-BE32-E72D297353CC}">
                <c16:uniqueId val="{00000005-FE35-471B-834B-450A3D0A8D2C}"/>
              </c:ext>
            </c:extLst>
          </c:dPt>
          <c:dPt>
            <c:idx val="3"/>
            <c:invertIfNegative val="0"/>
            <c:bubble3D val="0"/>
            <c:spPr>
              <a:solidFill>
                <a:schemeClr val="accent1">
                  <a:lumMod val="40000"/>
                  <a:lumOff val="60000"/>
                </a:schemeClr>
              </a:solidFill>
              <a:ln w="19050">
                <a:solidFill>
                  <a:schemeClr val="lt1"/>
                </a:solidFill>
              </a:ln>
              <a:effectLst>
                <a:outerShdw blurRad="50800" dist="50800" dir="4380000" sx="1000" sy="1000" algn="ctr" rotWithShape="0">
                  <a:srgbClr val="000000">
                    <a:alpha val="43137"/>
                  </a:srgbClr>
                </a:outerShdw>
              </a:effectLst>
            </c:spPr>
            <c:extLst>
              <c:ext xmlns:c16="http://schemas.microsoft.com/office/drawing/2014/chart" uri="{C3380CC4-5D6E-409C-BE32-E72D297353CC}">
                <c16:uniqueId val="{00000007-FE35-471B-834B-450A3D0A8D2C}"/>
              </c:ext>
            </c:extLst>
          </c:dPt>
          <c:dLbls>
            <c:dLbl>
              <c:idx val="0"/>
              <c:tx>
                <c:rich>
                  <a:bodyPr/>
                  <a:lstStyle/>
                  <a:p>
                    <a:r>
                      <a:rPr lang="en-US" smtClean="0"/>
                      <a:t>42.500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E35-471B-834B-450A3D0A8D2C}"/>
                </c:ext>
              </c:extLst>
            </c:dLbl>
            <c:dLbl>
              <c:idx val="1"/>
              <c:tx>
                <c:rich>
                  <a:bodyPr/>
                  <a:lstStyle/>
                  <a:p>
                    <a:r>
                      <a:rPr lang="en-US" smtClean="0"/>
                      <a:t>13.215</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E35-471B-834B-450A3D0A8D2C}"/>
                </c:ext>
              </c:extLst>
            </c:dLbl>
            <c:dLbl>
              <c:idx val="2"/>
              <c:tx>
                <c:rich>
                  <a:bodyPr/>
                  <a:lstStyle/>
                  <a:p>
                    <a:r>
                      <a:rPr lang="en-US" smtClean="0"/>
                      <a:t>19.900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E35-471B-834B-450A3D0A8D2C}"/>
                </c:ext>
              </c:extLst>
            </c:dLbl>
            <c:dLbl>
              <c:idx val="3"/>
              <c:tx>
                <c:rich>
                  <a:bodyPr/>
                  <a:lstStyle/>
                  <a:p>
                    <a:r>
                      <a:rPr lang="en-US" smtClean="0"/>
                      <a:t>4.260</a:t>
                    </a:r>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E35-471B-834B-450A3D0A8D2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2">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9.13.5 - Ex-ante евалуација ИПАРД III програма</c:v>
                </c:pt>
                <c:pt idx="1">
                  <c:v>9.13.4 - Радионице за Радну групу за измене Закона о пољопривреди и руралном развоју</c:v>
                </c:pt>
                <c:pt idx="2">
                  <c:v>9.12 - Експерт(и)  за измену процедура ИПАРД Оперативне структуре</c:v>
                </c:pt>
                <c:pt idx="3">
                  <c:v>9.4 - Штампање брошура, лифлета, водича</c:v>
                </c:pt>
              </c:strCache>
            </c:strRef>
          </c:cat>
          <c:val>
            <c:numRef>
              <c:f>Sheet1!$B$2:$B$5</c:f>
              <c:numCache>
                <c:formatCode>#,##0</c:formatCode>
                <c:ptCount val="4"/>
                <c:pt idx="0">
                  <c:v>42500</c:v>
                </c:pt>
                <c:pt idx="1">
                  <c:v>13215</c:v>
                </c:pt>
                <c:pt idx="2">
                  <c:v>19900</c:v>
                </c:pt>
                <c:pt idx="3">
                  <c:v>4260</c:v>
                </c:pt>
              </c:numCache>
            </c:numRef>
          </c:val>
          <c:extLst>
            <c:ext xmlns:c16="http://schemas.microsoft.com/office/drawing/2014/chart" uri="{C3380CC4-5D6E-409C-BE32-E72D297353CC}">
              <c16:uniqueId val="{0000000A-FE35-471B-834B-450A3D0A8D2C}"/>
            </c:ext>
          </c:extLst>
        </c:ser>
        <c:dLbls>
          <c:showLegendKey val="0"/>
          <c:showVal val="1"/>
          <c:showCatName val="0"/>
          <c:showSerName val="0"/>
          <c:showPercent val="0"/>
          <c:showBubbleSize val="0"/>
        </c:dLbls>
        <c:gapWidth val="150"/>
        <c:overlap val="-25"/>
        <c:axId val="1395456271"/>
        <c:axId val="1395465007"/>
      </c:barChart>
      <c:valAx>
        <c:axId val="1395465007"/>
        <c:scaling>
          <c:orientation val="minMax"/>
        </c:scaling>
        <c:delete val="1"/>
        <c:axPos val="b"/>
        <c:numFmt formatCode="#,##0" sourceLinked="0"/>
        <c:majorTickMark val="out"/>
        <c:minorTickMark val="none"/>
        <c:tickLblPos val="nextTo"/>
        <c:crossAx val="1395456271"/>
        <c:crosses val="autoZero"/>
        <c:crossBetween val="between"/>
      </c:valAx>
      <c:catAx>
        <c:axId val="1395456271"/>
        <c:scaling>
          <c:orientation val="minMax"/>
        </c:scaling>
        <c:delete val="1"/>
        <c:axPos val="l"/>
        <c:numFmt formatCode="General" sourceLinked="1"/>
        <c:majorTickMark val="none"/>
        <c:minorTickMark val="none"/>
        <c:tickLblPos val="nextTo"/>
        <c:crossAx val="1395465007"/>
        <c:crosses val="autoZero"/>
        <c:auto val="0"/>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95000"/>
                    <a:lumOff val="5000"/>
                  </a:schemeClr>
                </a:solidFill>
                <a:latin typeface="+mn-lt"/>
                <a:ea typeface="+mn-ea"/>
                <a:cs typeface="+mn-cs"/>
              </a:defRPr>
            </a:pPr>
            <a:r>
              <a:rPr lang="sr-Cyrl-RS" sz="1800" b="1" i="0" baseline="0" dirty="0">
                <a:solidFill>
                  <a:schemeClr val="tx1">
                    <a:lumMod val="95000"/>
                    <a:lumOff val="5000"/>
                  </a:schemeClr>
                </a:solidFill>
                <a:effectLst/>
              </a:rPr>
              <a:t>Структура трошкова по групама активности у укупном буџету за 2021. годину</a:t>
            </a:r>
            <a:endParaRPr lang="sr-Latn-RS" dirty="0">
              <a:solidFill>
                <a:schemeClr val="tx1">
                  <a:lumMod val="95000"/>
                  <a:lumOff val="5000"/>
                </a:schemeClr>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manualLayout>
          <c:layoutTarget val="inner"/>
          <c:xMode val="edge"/>
          <c:yMode val="edge"/>
          <c:x val="0.56296447903936786"/>
          <c:y val="0.17121829027143995"/>
          <c:w val="0.40939474626130329"/>
          <c:h val="0.79933061365263969"/>
        </c:manualLayout>
      </c:layout>
      <c:barChart>
        <c:barDir val="bar"/>
        <c:grouping val="clustered"/>
        <c:varyColors val="0"/>
        <c:ser>
          <c:idx val="0"/>
          <c:order val="0"/>
          <c:tx>
            <c:strRef>
              <c:f>Sheet1!$G$3</c:f>
              <c:strCache>
                <c:ptCount val="1"/>
                <c:pt idx="0">
                  <c:v>9.1 - Организација Одбора за праћење</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Sheet1!$G$4:$G$5</c:f>
              <c:numCache>
                <c:formatCode>0.00%</c:formatCode>
                <c:ptCount val="1"/>
                <c:pt idx="0">
                  <c:v>2.18E-2</c:v>
                </c:pt>
              </c:numCache>
            </c:numRef>
          </c:val>
          <c:extLst>
            <c:ext xmlns:c16="http://schemas.microsoft.com/office/drawing/2014/chart" uri="{C3380CC4-5D6E-409C-BE32-E72D297353CC}">
              <c16:uniqueId val="{00000000-8C88-454D-9431-3D360C45AD45}"/>
            </c:ext>
          </c:extLst>
        </c:ser>
        <c:ser>
          <c:idx val="1"/>
          <c:order val="1"/>
          <c:tx>
            <c:strRef>
              <c:f>Sheet1!$H$3</c:f>
              <c:strCache>
                <c:ptCount val="1"/>
                <c:pt idx="0">
                  <c:v>9.3 - Организација састанака, РГ и радионица</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Sheet1!$H$4:$H$5</c:f>
              <c:numCache>
                <c:formatCode>0.00%</c:formatCode>
                <c:ptCount val="1"/>
                <c:pt idx="0">
                  <c:v>2E-3</c:v>
                </c:pt>
              </c:numCache>
            </c:numRef>
          </c:val>
          <c:extLst>
            <c:ext xmlns:c16="http://schemas.microsoft.com/office/drawing/2014/chart" uri="{C3380CC4-5D6E-409C-BE32-E72D297353CC}">
              <c16:uniqueId val="{00000001-8C88-454D-9431-3D360C45AD45}"/>
            </c:ext>
          </c:extLst>
        </c:ser>
        <c:ser>
          <c:idx val="2"/>
          <c:order val="2"/>
          <c:tx>
            <c:strRef>
              <c:f>Sheet1!$I$3</c:f>
              <c:strCache>
                <c:ptCount val="1"/>
                <c:pt idx="0">
                  <c:v> 9.4 - Информисање и јавне кампање</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Sheet1!$I$4:$I$5</c:f>
              <c:numCache>
                <c:formatCode>0.00%</c:formatCode>
                <c:ptCount val="1"/>
                <c:pt idx="0">
                  <c:v>0.57479999999999998</c:v>
                </c:pt>
              </c:numCache>
            </c:numRef>
          </c:val>
          <c:extLst>
            <c:ext xmlns:c16="http://schemas.microsoft.com/office/drawing/2014/chart" uri="{C3380CC4-5D6E-409C-BE32-E72D297353CC}">
              <c16:uniqueId val="{00000002-8C88-454D-9431-3D360C45AD45}"/>
            </c:ext>
          </c:extLst>
        </c:ser>
        <c:ser>
          <c:idx val="3"/>
          <c:order val="3"/>
          <c:tx>
            <c:strRef>
              <c:f>Sheet1!$J$3</c:f>
              <c:strCache>
                <c:ptCount val="1"/>
                <c:pt idx="0">
                  <c:v>9.6 - Посете и семинари</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Sheet1!$J$4:$J$5</c:f>
              <c:numCache>
                <c:formatCode>0.00%</c:formatCode>
                <c:ptCount val="1"/>
                <c:pt idx="0">
                  <c:v>5.7000000000000002E-2</c:v>
                </c:pt>
              </c:numCache>
            </c:numRef>
          </c:val>
          <c:extLst>
            <c:ext xmlns:c16="http://schemas.microsoft.com/office/drawing/2014/chart" uri="{C3380CC4-5D6E-409C-BE32-E72D297353CC}">
              <c16:uniqueId val="{00000003-8C88-454D-9431-3D360C45AD45}"/>
            </c:ext>
          </c:extLst>
        </c:ser>
        <c:ser>
          <c:idx val="4"/>
          <c:order val="4"/>
          <c:tx>
            <c:strRef>
              <c:f>Sheet1!$K$3</c:f>
              <c:strCache>
                <c:ptCount val="1"/>
                <c:pt idx="0">
                  <c:v> 9.7 - Ангажовање експерата у циљу боље имплементације </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Sheet1!$K$4:$K$5</c:f>
              <c:numCache>
                <c:formatCode>0.00%</c:formatCode>
                <c:ptCount val="1"/>
                <c:pt idx="0">
                  <c:v>1.0200000000000001E-2</c:v>
                </c:pt>
              </c:numCache>
            </c:numRef>
          </c:val>
          <c:extLst>
            <c:ext xmlns:c16="http://schemas.microsoft.com/office/drawing/2014/chart" uri="{C3380CC4-5D6E-409C-BE32-E72D297353CC}">
              <c16:uniqueId val="{00000004-8C88-454D-9431-3D360C45AD45}"/>
            </c:ext>
          </c:extLst>
        </c:ser>
        <c:ser>
          <c:idx val="5"/>
          <c:order val="5"/>
          <c:tx>
            <c:strRef>
              <c:f>Sheet1!$L$3</c:f>
              <c:strCache>
                <c:ptCount val="1"/>
                <c:pt idx="0">
                  <c:v> 9.8 - Подизање капацитета за LEADER меру</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Sheet1!$L$4:$L$5</c:f>
              <c:numCache>
                <c:formatCode>0.00%</c:formatCode>
                <c:ptCount val="1"/>
                <c:pt idx="0">
                  <c:v>6.5000000000000002E-2</c:v>
                </c:pt>
              </c:numCache>
            </c:numRef>
          </c:val>
          <c:extLst>
            <c:ext xmlns:c16="http://schemas.microsoft.com/office/drawing/2014/chart" uri="{C3380CC4-5D6E-409C-BE32-E72D297353CC}">
              <c16:uniqueId val="{00000005-8C88-454D-9431-3D360C45AD45}"/>
            </c:ext>
          </c:extLst>
        </c:ser>
        <c:ser>
          <c:idx val="6"/>
          <c:order val="6"/>
          <c:tx>
            <c:strRef>
              <c:f>Sheet1!$M$3</c:f>
              <c:strCache>
                <c:ptCount val="1"/>
                <c:pt idx="0">
                  <c:v> 9.9 - Евалуација Програма</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Sheet1!$M$4:$M$5</c:f>
              <c:numCache>
                <c:formatCode>0.00%</c:formatCode>
                <c:ptCount val="1"/>
                <c:pt idx="0">
                  <c:v>3.8600000000000002E-2</c:v>
                </c:pt>
              </c:numCache>
            </c:numRef>
          </c:val>
          <c:extLst>
            <c:ext xmlns:c16="http://schemas.microsoft.com/office/drawing/2014/chart" uri="{C3380CC4-5D6E-409C-BE32-E72D297353CC}">
              <c16:uniqueId val="{00000006-8C88-454D-9431-3D360C45AD45}"/>
            </c:ext>
          </c:extLst>
        </c:ser>
        <c:ser>
          <c:idx val="7"/>
          <c:order val="7"/>
          <c:tx>
            <c:strRef>
              <c:f>Sheet1!$N$3</c:f>
              <c:strCache>
                <c:ptCount val="1"/>
                <c:pt idx="0">
                  <c:v> 9.12 - Поједностављење система управљања и контроле</c:v>
                </c:pt>
              </c:strCache>
            </c:strRef>
          </c:tx>
          <c:spPr>
            <a:solidFill>
              <a:schemeClr val="accent2">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Sheet1!$N$4:$N$5</c:f>
              <c:numCache>
                <c:formatCode>0.00%</c:formatCode>
                <c:ptCount val="1"/>
                <c:pt idx="0">
                  <c:v>3.15E-2</c:v>
                </c:pt>
              </c:numCache>
            </c:numRef>
          </c:val>
          <c:extLst>
            <c:ext xmlns:c16="http://schemas.microsoft.com/office/drawing/2014/chart" uri="{C3380CC4-5D6E-409C-BE32-E72D297353CC}">
              <c16:uniqueId val="{00000007-8C88-454D-9431-3D360C45AD45}"/>
            </c:ext>
          </c:extLst>
        </c:ser>
        <c:ser>
          <c:idx val="8"/>
          <c:order val="8"/>
          <c:tx>
            <c:strRef>
              <c:f>Sheet1!$O$3</c:f>
              <c:strCache>
                <c:ptCount val="1"/>
                <c:pt idx="0">
                  <c:v> 9.13 - Припрема за нови програмски период</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2</c:v>
              </c:pt>
              <c:extLst>
                <c:ext xmlns:c15="http://schemas.microsoft.com/office/drawing/2012/chart" uri="{02D57815-91ED-43cb-92C2-25804820EDAC}">
                  <c15:autoCat val="1"/>
                </c:ext>
              </c:extLst>
            </c:strLit>
          </c:cat>
          <c:val>
            <c:numRef>
              <c:f>Sheet1!$O$4:$O$5</c:f>
              <c:numCache>
                <c:formatCode>0.00%</c:formatCode>
                <c:ptCount val="1"/>
                <c:pt idx="0">
                  <c:v>0.19869999999999999</c:v>
                </c:pt>
              </c:numCache>
            </c:numRef>
          </c:val>
          <c:extLst>
            <c:ext xmlns:c16="http://schemas.microsoft.com/office/drawing/2014/chart" uri="{C3380CC4-5D6E-409C-BE32-E72D297353CC}">
              <c16:uniqueId val="{00000008-8C88-454D-9431-3D360C45AD45}"/>
            </c:ext>
          </c:extLst>
        </c:ser>
        <c:dLbls>
          <c:showLegendKey val="0"/>
          <c:showVal val="1"/>
          <c:showCatName val="0"/>
          <c:showSerName val="0"/>
          <c:showPercent val="0"/>
          <c:showBubbleSize val="0"/>
        </c:dLbls>
        <c:gapWidth val="150"/>
        <c:overlap val="-25"/>
        <c:axId val="421094992"/>
        <c:axId val="421095408"/>
      </c:barChart>
      <c:catAx>
        <c:axId val="421094992"/>
        <c:scaling>
          <c:orientation val="maxMin"/>
        </c:scaling>
        <c:delete val="1"/>
        <c:axPos val="l"/>
        <c:numFmt formatCode="General" sourceLinked="1"/>
        <c:majorTickMark val="none"/>
        <c:minorTickMark val="none"/>
        <c:tickLblPos val="nextTo"/>
        <c:crossAx val="421095408"/>
        <c:crosses val="autoZero"/>
        <c:auto val="1"/>
        <c:lblAlgn val="ctr"/>
        <c:lblOffset val="100"/>
        <c:noMultiLvlLbl val="0"/>
      </c:catAx>
      <c:valAx>
        <c:axId val="421095408"/>
        <c:scaling>
          <c:orientation val="minMax"/>
        </c:scaling>
        <c:delete val="1"/>
        <c:axPos val="t"/>
        <c:numFmt formatCode="0.00%" sourceLinked="1"/>
        <c:majorTickMark val="none"/>
        <c:minorTickMark val="none"/>
        <c:tickLblPos val="nextTo"/>
        <c:crossAx val="421094992"/>
        <c:crosses val="autoZero"/>
        <c:crossBetween val="between"/>
      </c:valAx>
      <c:spPr>
        <a:noFill/>
        <a:ln>
          <a:noFill/>
        </a:ln>
        <a:effectLst/>
      </c:spPr>
    </c:plotArea>
    <c:legend>
      <c:legendPos val="l"/>
      <c:layout>
        <c:manualLayout>
          <c:xMode val="edge"/>
          <c:yMode val="edge"/>
          <c:x val="4.025621006418368E-2"/>
          <c:y val="0.17995112838780389"/>
          <c:w val="0.52276261847689121"/>
          <c:h val="0.74973610973787219"/>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95000"/>
                  <a:lumOff val="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96646514361589"/>
          <c:y val="0.24160393758223175"/>
          <c:w val="0.86812111943687853"/>
          <c:h val="0.62831950589342078"/>
        </c:manualLayout>
      </c:layout>
      <c:barChart>
        <c:barDir val="col"/>
        <c:grouping val="stacked"/>
        <c:varyColors val="0"/>
        <c:ser>
          <c:idx val="0"/>
          <c:order val="0"/>
          <c:tx>
            <c:strRef>
              <c:f>Sheet1!$B$1</c:f>
              <c:strCache>
                <c:ptCount val="1"/>
                <c:pt idx="0">
                  <c:v>у земљи</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0%</c:formatCode>
                <c:ptCount val="1"/>
                <c:pt idx="0">
                  <c:v>0.34159210828171599</c:v>
                </c:pt>
              </c:numCache>
            </c:numRef>
          </c:val>
          <c:extLst>
            <c:ext xmlns:c16="http://schemas.microsoft.com/office/drawing/2014/chart" uri="{C3380CC4-5D6E-409C-BE32-E72D297353CC}">
              <c16:uniqueId val="{00000000-BB96-49F6-9AAA-A8B82348CE31}"/>
            </c:ext>
          </c:extLst>
        </c:ser>
        <c:ser>
          <c:idx val="1"/>
          <c:order val="1"/>
          <c:tx>
            <c:strRef>
              <c:f>Sheet1!$C$1</c:f>
              <c:strCache>
                <c:ptCount val="1"/>
                <c:pt idx="0">
                  <c:v>у иностранству</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0%</c:formatCode>
                <c:ptCount val="1"/>
                <c:pt idx="0">
                  <c:v>0.65840789171828396</c:v>
                </c:pt>
              </c:numCache>
            </c:numRef>
          </c:val>
          <c:extLst>
            <c:ext xmlns:c16="http://schemas.microsoft.com/office/drawing/2014/chart" uri="{C3380CC4-5D6E-409C-BE32-E72D297353CC}">
              <c16:uniqueId val="{00000001-BB96-49F6-9AAA-A8B82348CE31}"/>
            </c:ext>
          </c:extLst>
        </c:ser>
        <c:dLbls>
          <c:showLegendKey val="0"/>
          <c:showVal val="0"/>
          <c:showCatName val="0"/>
          <c:showSerName val="0"/>
          <c:showPercent val="0"/>
          <c:showBubbleSize val="0"/>
        </c:dLbls>
        <c:gapWidth val="219"/>
        <c:overlap val="100"/>
        <c:axId val="1575283856"/>
        <c:axId val="1575268464"/>
      </c:barChart>
      <c:catAx>
        <c:axId val="1575283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75268464"/>
        <c:crosses val="autoZero"/>
        <c:auto val="1"/>
        <c:lblAlgn val="ctr"/>
        <c:lblOffset val="100"/>
        <c:noMultiLvlLbl val="0"/>
      </c:catAx>
      <c:valAx>
        <c:axId val="157526846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575283856"/>
        <c:crosses val="autoZero"/>
        <c:crossBetween val="between"/>
      </c:valAx>
      <c:spPr>
        <a:noFill/>
        <a:ln>
          <a:noFill/>
        </a:ln>
        <a:effectLst/>
      </c:spPr>
    </c:plotArea>
    <c:legend>
      <c:legendPos val="b"/>
      <c:layout>
        <c:manualLayout>
          <c:xMode val="edge"/>
          <c:yMode val="edge"/>
          <c:x val="0.20181789087214452"/>
          <c:y val="0.89450006476286581"/>
          <c:w val="0.74169568637367889"/>
          <c:h val="7.086884497133391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08932086614174"/>
          <c:y val="0.4795780954983947"/>
          <c:w val="0.34575898129921262"/>
          <c:h val="0.51863844004438731"/>
        </c:manualLayout>
      </c:layout>
      <c:pieChart>
        <c:varyColors val="1"/>
        <c:ser>
          <c:idx val="0"/>
          <c:order val="0"/>
          <c:tx>
            <c:strRef>
              <c:f>Sheet1!$B$1</c:f>
              <c:strCache>
                <c:ptCount val="1"/>
                <c:pt idx="0">
                  <c:v>Column1</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29FF-4FC0-8CBC-CEBE5A963F0B}"/>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29FF-4FC0-8CBC-CEBE5A963F0B}"/>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29FF-4FC0-8CBC-CEBE5A963F0B}"/>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29FF-4FC0-8CBC-CEBE5A963F0B}"/>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8-2F75-4CDD-B003-5AB4B9DB5772}"/>
              </c:ext>
            </c:extLst>
          </c:dPt>
          <c:dLbls>
            <c:dLbl>
              <c:idx val="0"/>
              <c:layout>
                <c:manualLayout>
                  <c:x val="-1.2377115137819496E-2"/>
                  <c:y val="-9.5200362968198324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r>
                      <a:rPr lang="ru-RU"/>
                      <a:t>НАО СО – ИПАРД група, 1.71%</a:t>
                    </a: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9FF-4FC0-8CBC-CEBE5A963F0B}"/>
                </c:ext>
              </c:extLst>
            </c:dLbl>
            <c:dLbl>
              <c:idx val="1"/>
              <c:layout>
                <c:manualLayout>
                  <c:x val="9.6926527772314017E-2"/>
                  <c:y val="-3.1740788621516899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r>
                      <a:rPr lang="sr-Cyrl-RS"/>
                      <a:t>Национални Фонд, 7.43%</a:t>
                    </a: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29FF-4FC0-8CBC-CEBE5A963F0B}"/>
                </c:ext>
              </c:extLst>
            </c:dLbl>
            <c:dLbl>
              <c:idx val="2"/>
              <c:layout>
                <c:manualLayout>
                  <c:x val="0.14641059059749706"/>
                  <c:y val="8.0096729301892836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r>
                      <a:rPr lang="sr-Cyrl-RS"/>
                      <a:t>Управљачко тело, </a:t>
                    </a:r>
                  </a:p>
                  <a:p>
                    <a:pPr>
                      <a:defRPr>
                        <a:solidFill>
                          <a:schemeClr val="accent1"/>
                        </a:solidFill>
                      </a:defRPr>
                    </a:pPr>
                    <a:r>
                      <a:rPr lang="sr-Cyrl-RS"/>
                      <a:t> 8%</a:t>
                    </a: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9FF-4FC0-8CBC-CEBE5A963F0B}"/>
                </c:ext>
              </c:extLst>
            </c:dLbl>
            <c:dLbl>
              <c:idx val="3"/>
              <c:layout>
                <c:manualLayout>
                  <c:x val="-0.55611941626559058"/>
                  <c:y val="2.9805560599957044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r>
                      <a:rPr lang="sr-Cyrl-RS"/>
                      <a:t>ИПАРД Агенција,</a:t>
                    </a:r>
                  </a:p>
                  <a:p>
                    <a:pPr>
                      <a:defRPr>
                        <a:solidFill>
                          <a:schemeClr val="accent1"/>
                        </a:solidFill>
                      </a:defRPr>
                    </a:pPr>
                    <a:r>
                      <a:rPr lang="sr-Cyrl-RS"/>
                      <a:t> </a:t>
                    </a:r>
                    <a:fld id="{7B62256C-7D9D-4C14-A07B-27E91F2EE1F2}" type="CELLREF">
                      <a:rPr lang="en-US"/>
                      <a:pPr>
                        <a:defRPr>
                          <a:solidFill>
                            <a:schemeClr val="accent1"/>
                          </a:solidFill>
                        </a:defRPr>
                      </a:pPr>
                      <a:t>[CELLREF]</a:t>
                    </a:fld>
                    <a:endParaRPr lang="sr-Cyrl-RS"/>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dlblFieldTable>
                    <c15:dlblFTEntry>
                      <c15:txfldGUID>{7B62256C-7D9D-4C14-A07B-27E91F2EE1F2}</c15:txfldGUID>
                      <c15:f>Sheet1!$C$5</c15:f>
                      <c15:dlblFieldTableCache>
                        <c:ptCount val="1"/>
                        <c:pt idx="0">
                          <c:v>78.29%</c:v>
                        </c:pt>
                      </c15:dlblFieldTableCache>
                    </c15:dlblFTEntry>
                  </c15:dlblFieldTable>
                  <c15:showDataLabelsRange val="0"/>
                </c:ext>
                <c:ext xmlns:c16="http://schemas.microsoft.com/office/drawing/2014/chart" uri="{C3380CC4-5D6E-409C-BE32-E72D297353CC}">
                  <c16:uniqueId val="{00000007-29FF-4FC0-8CBC-CEBE5A963F0B}"/>
                </c:ext>
              </c:extLst>
            </c:dLbl>
            <c:dLbl>
              <c:idx val="4"/>
              <c:delete val="1"/>
              <c:extLst>
                <c:ext xmlns:c15="http://schemas.microsoft.com/office/drawing/2012/chart" uri="{CE6537A1-D6FC-4f65-9D91-7224C49458BB}"/>
                <c:ext xmlns:c16="http://schemas.microsoft.com/office/drawing/2014/chart" uri="{C3380CC4-5D6E-409C-BE32-E72D297353CC}">
                  <c16:uniqueId val="{00000008-2F75-4CDD-B003-5AB4B9DB5772}"/>
                </c:ext>
              </c:extLst>
            </c:dLbl>
            <c:spPr>
              <a:noFill/>
              <a:ln>
                <a:noFill/>
              </a:ln>
              <a:effectLst/>
            </c:spPr>
            <c:dLblPos val="outEnd"/>
            <c:showLegendKey val="0"/>
            <c:showVal val="1"/>
            <c:showCatName val="1"/>
            <c:showSerName val="0"/>
            <c:showPercent val="1"/>
            <c:showBubbleSize val="0"/>
            <c:showLeaderLines val="0"/>
            <c:extLst>
              <c:ext xmlns:c15="http://schemas.microsoft.com/office/drawing/2012/chart" uri="{CE6537A1-D6FC-4f65-9D91-7224C49458BB}"/>
            </c:extLst>
          </c:dLbls>
          <c:cat>
            <c:strRef>
              <c:f>Sheet1!$A$2:$A$6</c:f>
              <c:strCache>
                <c:ptCount val="4"/>
                <c:pt idx="0">
                  <c:v>NAO SO - 
Group for IPARD</c:v>
                </c:pt>
                <c:pt idx="1">
                  <c:v>National Fund</c:v>
                </c:pt>
                <c:pt idx="2">
                  <c:v>Managing Authority</c:v>
                </c:pt>
                <c:pt idx="3">
                  <c:v>IPARD Agency</c:v>
                </c:pt>
              </c:strCache>
            </c:strRef>
          </c:cat>
          <c:val>
            <c:numRef>
              <c:f>Sheet1!$B$2:$B$6</c:f>
              <c:numCache>
                <c:formatCode>General</c:formatCode>
                <c:ptCount val="5"/>
                <c:pt idx="0">
                  <c:v>3</c:v>
                </c:pt>
                <c:pt idx="1">
                  <c:v>13</c:v>
                </c:pt>
                <c:pt idx="2">
                  <c:v>14</c:v>
                </c:pt>
                <c:pt idx="3">
                  <c:v>137</c:v>
                </c:pt>
                <c:pt idx="4">
                  <c:v>175</c:v>
                </c:pt>
              </c:numCache>
            </c:numRef>
          </c:val>
          <c:extLst>
            <c:ext xmlns:c16="http://schemas.microsoft.com/office/drawing/2014/chart" uri="{C3380CC4-5D6E-409C-BE32-E72D297353CC}">
              <c16:uniqueId val="{00000008-29FF-4FC0-8CBC-CEBE5A963F0B}"/>
            </c:ext>
          </c:extLst>
        </c:ser>
        <c:dLbls>
          <c:showLegendKey val="0"/>
          <c:showVal val="0"/>
          <c:showCatName val="0"/>
          <c:showSerName val="0"/>
          <c:showPercent val="0"/>
          <c:showBubbleSize val="0"/>
          <c:showLeaderLines val="0"/>
        </c:dLbls>
        <c:firstSliceAng val="0"/>
      </c:pieChart>
      <c:pieChart>
        <c:varyColors val="1"/>
        <c:ser>
          <c:idx val="1"/>
          <c:order val="1"/>
          <c:tx>
            <c:strRef>
              <c:f>Sheet1!$C$1</c:f>
              <c:strCache>
                <c:ptCount val="1"/>
                <c:pt idx="0">
                  <c:v>Column2</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A-2F75-4CDD-B003-5AB4B9DB5772}"/>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2F75-4CDD-B003-5AB4B9DB5772}"/>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C-2F75-4CDD-B003-5AB4B9DB5772}"/>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D-2F75-4CDD-B003-5AB4B9DB5772}"/>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E-2F75-4CDD-B003-5AB4B9DB5772}"/>
              </c:ext>
            </c:extLst>
          </c:dPt>
          <c:cat>
            <c:strRef>
              <c:f>Sheet1!$A$2:$A$6</c:f>
              <c:strCache>
                <c:ptCount val="4"/>
                <c:pt idx="0">
                  <c:v>NAO SO - 
Group for IPARD</c:v>
                </c:pt>
                <c:pt idx="1">
                  <c:v>National Fund</c:v>
                </c:pt>
                <c:pt idx="2">
                  <c:v>Managing Authority</c:v>
                </c:pt>
                <c:pt idx="3">
                  <c:v>IPARD Agency</c:v>
                </c:pt>
              </c:strCache>
            </c:strRef>
          </c:cat>
          <c:val>
            <c:numRef>
              <c:f>Sheet1!$C$2:$C$6</c:f>
              <c:numCache>
                <c:formatCode>0.00%</c:formatCode>
                <c:ptCount val="5"/>
                <c:pt idx="0">
                  <c:v>1.7142857142857144E-2</c:v>
                </c:pt>
                <c:pt idx="1">
                  <c:v>7.4285714285714288E-2</c:v>
                </c:pt>
                <c:pt idx="2">
                  <c:v>0.08</c:v>
                </c:pt>
                <c:pt idx="3">
                  <c:v>0.78285714285714281</c:v>
                </c:pt>
              </c:numCache>
            </c:numRef>
          </c:val>
          <c:extLst>
            <c:ext xmlns:c16="http://schemas.microsoft.com/office/drawing/2014/chart" uri="{C3380CC4-5D6E-409C-BE32-E72D297353CC}">
              <c16:uniqueId val="{00000009-2F75-4CDD-B003-5AB4B9DB577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20%</a:t>
            </a:r>
            <a:endParaRPr lang="en-US" sz="2000" b="1" dirty="0">
              <a:solidFill>
                <a:schemeClr val="accent2"/>
              </a:solidFill>
            </a:endParaRPr>
          </a:p>
        </c:rich>
      </c:tx>
      <c:layout>
        <c:manualLayout>
          <c:xMode val="edge"/>
          <c:yMode val="edge"/>
          <c:x val="0.35520114068723069"/>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3881-4F14-9E70-0609ED42DDA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982-4340-968A-B0FFFB970F21}"/>
              </c:ext>
            </c:extLst>
          </c:dPt>
          <c:cat>
            <c:strRef>
              <c:f>Sheet1!$A$2:$A$3</c:f>
              <c:strCache>
                <c:ptCount val="2"/>
                <c:pt idx="0">
                  <c:v>1st Qtr</c:v>
                </c:pt>
                <c:pt idx="1">
                  <c:v>2nd Qtr</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0-3881-4F14-9E70-0609ED42DDAA}"/>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6%</a:t>
            </a:r>
            <a:endParaRPr lang="en-US" sz="2000" b="1" dirty="0">
              <a:solidFill>
                <a:schemeClr val="accent2"/>
              </a:solidFill>
            </a:endParaRPr>
          </a:p>
        </c:rich>
      </c:tx>
      <c:layout>
        <c:manualLayout>
          <c:xMode val="edge"/>
          <c:yMode val="edge"/>
          <c:x val="0.39641013565129674"/>
          <c:y val="0.25693669625997784"/>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927F-42C7-BAE6-DFC50755D9B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27F-42C7-BAE6-DFC50755D9B5}"/>
              </c:ext>
            </c:extLst>
          </c:dPt>
          <c:cat>
            <c:strRef>
              <c:f>Sheet1!$A$2:$A$3</c:f>
              <c:strCache>
                <c:ptCount val="2"/>
                <c:pt idx="0">
                  <c:v>1st Qtr</c:v>
                </c:pt>
                <c:pt idx="1">
                  <c:v>2nd Qtr</c:v>
                </c:pt>
              </c:strCache>
            </c:strRef>
          </c:cat>
          <c:val>
            <c:numRef>
              <c:f>Sheet1!$B$2:$B$3</c:f>
              <c:numCache>
                <c:formatCode>General</c:formatCode>
                <c:ptCount val="2"/>
                <c:pt idx="0">
                  <c:v>94</c:v>
                </c:pt>
                <c:pt idx="1">
                  <c:v>6</c:v>
                </c:pt>
              </c:numCache>
            </c:numRef>
          </c:val>
          <c:extLst>
            <c:ext xmlns:c16="http://schemas.microsoft.com/office/drawing/2014/chart" uri="{C3380CC4-5D6E-409C-BE32-E72D297353CC}">
              <c16:uniqueId val="{00000004-927F-42C7-BAE6-DFC50755D9B5}"/>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24%</a:t>
            </a:r>
            <a:endParaRPr lang="en-US" sz="2000" b="1" dirty="0">
              <a:solidFill>
                <a:schemeClr val="accent2"/>
              </a:solidFill>
            </a:endParaRPr>
          </a:p>
        </c:rich>
      </c:tx>
      <c:layout>
        <c:manualLayout>
          <c:xMode val="edge"/>
          <c:yMode val="edge"/>
          <c:x val="0.36697513924839242"/>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545B-416E-B10D-480B6C53800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45B-416E-B10D-480B6C53800F}"/>
              </c:ext>
            </c:extLst>
          </c:dPt>
          <c:cat>
            <c:strRef>
              <c:f>Sheet1!$A$2:$A$3</c:f>
              <c:strCache>
                <c:ptCount val="2"/>
                <c:pt idx="0">
                  <c:v>1st Qtr</c:v>
                </c:pt>
                <c:pt idx="1">
                  <c:v>2nd Qtr</c:v>
                </c:pt>
              </c:strCache>
            </c:strRef>
          </c:cat>
          <c:val>
            <c:numRef>
              <c:f>Sheet1!$B$2:$B$3</c:f>
              <c:numCache>
                <c:formatCode>General</c:formatCode>
                <c:ptCount val="2"/>
                <c:pt idx="0">
                  <c:v>76</c:v>
                </c:pt>
                <c:pt idx="1">
                  <c:v>24</c:v>
                </c:pt>
              </c:numCache>
            </c:numRef>
          </c:val>
          <c:extLst>
            <c:ext xmlns:c16="http://schemas.microsoft.com/office/drawing/2014/chart" uri="{C3380CC4-5D6E-409C-BE32-E72D297353CC}">
              <c16:uniqueId val="{00000004-545B-416E-B10D-480B6C53800F}"/>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38%</a:t>
            </a:r>
            <a:endParaRPr lang="en-US" sz="2000" b="1" dirty="0">
              <a:solidFill>
                <a:schemeClr val="accent2"/>
              </a:solidFill>
            </a:endParaRPr>
          </a:p>
        </c:rich>
      </c:tx>
      <c:layout>
        <c:manualLayout>
          <c:xMode val="edge"/>
          <c:yMode val="edge"/>
          <c:x val="0.35520114068723069"/>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DD8F-4D8F-B04F-026821104A9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D8F-4D8F-B04F-026821104A9C}"/>
              </c:ext>
            </c:extLst>
          </c:dPt>
          <c:cat>
            <c:strRef>
              <c:f>Sheet1!$A$2:$A$3</c:f>
              <c:strCache>
                <c:ptCount val="2"/>
                <c:pt idx="0">
                  <c:v>1st Qtr</c:v>
                </c:pt>
                <c:pt idx="1">
                  <c:v>2nd Qtr</c:v>
                </c:pt>
              </c:strCache>
            </c:strRef>
          </c:cat>
          <c:val>
            <c:numRef>
              <c:f>Sheet1!$B$2:$B$3</c:f>
              <c:numCache>
                <c:formatCode>General</c:formatCode>
                <c:ptCount val="2"/>
                <c:pt idx="0">
                  <c:v>62</c:v>
                </c:pt>
                <c:pt idx="1">
                  <c:v>38</c:v>
                </c:pt>
              </c:numCache>
            </c:numRef>
          </c:val>
          <c:extLst>
            <c:ext xmlns:c16="http://schemas.microsoft.com/office/drawing/2014/chart" uri="{C3380CC4-5D6E-409C-BE32-E72D297353CC}">
              <c16:uniqueId val="{00000004-DD8F-4D8F-B04F-026821104A9C}"/>
            </c:ext>
          </c:extLst>
        </c:ser>
        <c:dLbls>
          <c:showLegendKey val="0"/>
          <c:showVal val="0"/>
          <c:showCatName val="0"/>
          <c:showSerName val="0"/>
          <c:showPercent val="0"/>
          <c:showBubbleSize val="0"/>
          <c:showLeaderLines val="1"/>
        </c:dLbls>
        <c:firstSliceAng val="14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2</a:t>
            </a:r>
            <a:r>
              <a:rPr lang="en-US" sz="2000" b="1" dirty="0" smtClean="0">
                <a:solidFill>
                  <a:schemeClr val="accent2"/>
                </a:solidFill>
              </a:rPr>
              <a:t>4</a:t>
            </a:r>
            <a:r>
              <a:rPr lang="sr-Cyrl-RS" sz="2000" b="1" dirty="0" smtClean="0">
                <a:solidFill>
                  <a:schemeClr val="accent2"/>
                </a:solidFill>
              </a:rPr>
              <a:t>%</a:t>
            </a:r>
            <a:endParaRPr lang="en-US" sz="2000" b="1" dirty="0">
              <a:solidFill>
                <a:schemeClr val="accent2"/>
              </a:solidFill>
            </a:endParaRPr>
          </a:p>
        </c:rich>
      </c:tx>
      <c:layout>
        <c:manualLayout>
          <c:xMode val="edge"/>
          <c:yMode val="edge"/>
          <c:x val="0.35990232299231245"/>
          <c:y val="0.1981128858207010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D201-43E3-8681-32F117D378A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201-43E3-8681-32F117D378AC}"/>
              </c:ext>
            </c:extLst>
          </c:dPt>
          <c:cat>
            <c:strRef>
              <c:f>Sheet1!$A$2:$A$3</c:f>
              <c:strCache>
                <c:ptCount val="2"/>
                <c:pt idx="0">
                  <c:v>1st Qtr</c:v>
                </c:pt>
                <c:pt idx="1">
                  <c:v>2nd Qtr</c:v>
                </c:pt>
              </c:strCache>
            </c:strRef>
          </c:cat>
          <c:val>
            <c:numRef>
              <c:f>Sheet1!$B$2:$B$3</c:f>
              <c:numCache>
                <c:formatCode>General</c:formatCode>
                <c:ptCount val="2"/>
                <c:pt idx="0">
                  <c:v>76</c:v>
                </c:pt>
                <c:pt idx="1">
                  <c:v>24</c:v>
                </c:pt>
              </c:numCache>
            </c:numRef>
          </c:val>
          <c:extLst>
            <c:ext xmlns:c16="http://schemas.microsoft.com/office/drawing/2014/chart" uri="{C3380CC4-5D6E-409C-BE32-E72D297353CC}">
              <c16:uniqueId val="{00000004-D201-43E3-8681-32F117D378AC}"/>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r>
              <a:rPr lang="sr-Cyrl-RS" sz="2000" b="1" dirty="0" smtClean="0">
                <a:solidFill>
                  <a:schemeClr val="accent2"/>
                </a:solidFill>
              </a:rPr>
              <a:t>7%</a:t>
            </a:r>
            <a:endParaRPr lang="en-US" sz="2000" b="1" dirty="0">
              <a:solidFill>
                <a:schemeClr val="accent2"/>
              </a:solidFill>
            </a:endParaRPr>
          </a:p>
        </c:rich>
      </c:tx>
      <c:layout>
        <c:manualLayout>
          <c:xMode val="edge"/>
          <c:yMode val="edge"/>
          <c:x val="0.39052313637071595"/>
          <c:y val="0.24451787088528623"/>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accent2"/>
              </a:solidFill>
              <a:latin typeface="+mn-lt"/>
              <a:ea typeface="+mn-ea"/>
              <a:cs typeface="+mn-cs"/>
            </a:defRPr>
          </a:pPr>
          <a:endParaRPr lang="en-US"/>
        </a:p>
      </c:txPr>
    </c:title>
    <c:autoTitleDeleted val="0"/>
    <c:plotArea>
      <c:layout>
        <c:manualLayout>
          <c:layoutTarget val="inner"/>
          <c:xMode val="edge"/>
          <c:yMode val="edge"/>
          <c:x val="0.19145570866141731"/>
          <c:y val="4.0546872505728736E-3"/>
          <c:w val="0.58271358267716533"/>
          <c:h val="0.87407032024665843"/>
        </c:manualLayout>
      </c:layout>
      <c:doughnutChart>
        <c:varyColors val="1"/>
        <c:ser>
          <c:idx val="0"/>
          <c:order val="0"/>
          <c:tx>
            <c:strRef>
              <c:f>Sheet1!$B$1</c:f>
              <c:strCache>
                <c:ptCount val="1"/>
                <c:pt idx="0">
                  <c:v>Sales</c:v>
                </c:pt>
              </c:strCache>
            </c:strRef>
          </c:tx>
          <c:dPt>
            <c:idx val="0"/>
            <c:bubble3D val="0"/>
            <c:spPr>
              <a:solidFill>
                <a:schemeClr val="bg2"/>
              </a:solidFill>
              <a:ln w="19050">
                <a:solidFill>
                  <a:schemeClr val="lt1"/>
                </a:solidFill>
              </a:ln>
              <a:effectLst/>
            </c:spPr>
            <c:extLst>
              <c:ext xmlns:c16="http://schemas.microsoft.com/office/drawing/2014/chart" uri="{C3380CC4-5D6E-409C-BE32-E72D297353CC}">
                <c16:uniqueId val="{00000001-38BA-41B1-A334-18A31CDC89D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8BA-41B1-A334-18A31CDC89D3}"/>
              </c:ext>
            </c:extLst>
          </c:dPt>
          <c:cat>
            <c:strRef>
              <c:f>Sheet1!$A$2:$A$3</c:f>
              <c:strCache>
                <c:ptCount val="2"/>
                <c:pt idx="0">
                  <c:v>1st Qtr</c:v>
                </c:pt>
                <c:pt idx="1">
                  <c:v>2nd Qtr</c:v>
                </c:pt>
              </c:strCache>
            </c:strRef>
          </c:cat>
          <c:val>
            <c:numRef>
              <c:f>Sheet1!$B$2:$B$3</c:f>
              <c:numCache>
                <c:formatCode>General</c:formatCode>
                <c:ptCount val="2"/>
                <c:pt idx="0">
                  <c:v>93</c:v>
                </c:pt>
                <c:pt idx="1">
                  <c:v>7</c:v>
                </c:pt>
              </c:numCache>
            </c:numRef>
          </c:val>
          <c:extLst>
            <c:ext xmlns:c16="http://schemas.microsoft.com/office/drawing/2014/chart" uri="{C3380CC4-5D6E-409C-BE32-E72D297353CC}">
              <c16:uniqueId val="{00000004-38BA-41B1-A334-18A31CDC89D3}"/>
            </c:ext>
          </c:extLst>
        </c:ser>
        <c:dLbls>
          <c:showLegendKey val="0"/>
          <c:showVal val="0"/>
          <c:showCatName val="0"/>
          <c:showSerName val="0"/>
          <c:showPercent val="0"/>
          <c:showBubbleSize val="0"/>
          <c:showLeaderLines val="1"/>
        </c:dLbls>
        <c:firstSliceAng val="108"/>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B12D0F-C2C2-4450-879F-9A05D7A9913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AC423E39-3893-4EAD-AEB7-B24D4204F844}">
      <dgm:prSet/>
      <dgm:spPr>
        <a:solidFill>
          <a:schemeClr val="tx2">
            <a:lumMod val="20000"/>
            <a:lumOff val="80000"/>
          </a:schemeClr>
        </a:solidFill>
      </dgm:spPr>
      <dgm:t>
        <a:bodyPr/>
        <a:lstStyle/>
        <a:p>
          <a:pPr algn="just" rtl="0"/>
          <a:r>
            <a:rPr lang="sr-Cyrl-RS" b="1" dirty="0" smtClean="0">
              <a:solidFill>
                <a:schemeClr val="tx2">
                  <a:lumMod val="50000"/>
                </a:schemeClr>
              </a:solidFill>
            </a:rPr>
            <a:t>ГОДИШЊИ ИЗВЕШТАЈ И ЕВАЛУАЦИЈА </a:t>
          </a:r>
          <a:r>
            <a:rPr lang="ru-RU" b="1" dirty="0" smtClean="0">
              <a:solidFill>
                <a:schemeClr val="tx2">
                  <a:lumMod val="50000"/>
                </a:schemeClr>
              </a:solidFill>
            </a:rPr>
            <a:t>ИПАРД II ПРОГРАМА</a:t>
          </a:r>
          <a:endParaRPr lang="en-US" b="1" dirty="0">
            <a:solidFill>
              <a:schemeClr val="tx2">
                <a:lumMod val="50000"/>
              </a:schemeClr>
            </a:solidFill>
          </a:endParaRPr>
        </a:p>
      </dgm:t>
    </dgm:pt>
    <dgm:pt modelId="{F5CEF949-CD09-4E5C-816E-2F2F17E9CA32}" type="parTrans" cxnId="{C99073A0-D8EE-4EF4-9D62-21F0A038D701}">
      <dgm:prSet/>
      <dgm:spPr/>
      <dgm:t>
        <a:bodyPr/>
        <a:lstStyle/>
        <a:p>
          <a:endParaRPr lang="en-US"/>
        </a:p>
      </dgm:t>
    </dgm:pt>
    <dgm:pt modelId="{6C96D312-93B3-4C1D-83C1-E554A18DD668}" type="sibTrans" cxnId="{C99073A0-D8EE-4EF4-9D62-21F0A038D701}">
      <dgm:prSet/>
      <dgm:spPr>
        <a:ln w="38100">
          <a:solidFill>
            <a:schemeClr val="accent2">
              <a:lumMod val="50000"/>
            </a:schemeClr>
          </a:solidFill>
        </a:ln>
      </dgm:spPr>
      <dgm:t>
        <a:bodyPr/>
        <a:lstStyle/>
        <a:p>
          <a:endParaRPr lang="en-US"/>
        </a:p>
      </dgm:t>
    </dgm:pt>
    <dgm:pt modelId="{7A3E18BE-00AB-4324-8FE6-034D24462661}">
      <dgm:prSet/>
      <dgm:spPr>
        <a:solidFill>
          <a:schemeClr val="tx2">
            <a:lumMod val="20000"/>
            <a:lumOff val="80000"/>
          </a:schemeClr>
        </a:solidFill>
      </dgm:spPr>
      <dgm:t>
        <a:bodyPr/>
        <a:lstStyle/>
        <a:p>
          <a:pPr algn="just" rtl="0"/>
          <a:r>
            <a:rPr lang="sr-Cyrl-RS" b="1" dirty="0" smtClean="0">
              <a:solidFill>
                <a:schemeClr val="tx2">
                  <a:lumMod val="50000"/>
                </a:schemeClr>
              </a:solidFill>
            </a:rPr>
            <a:t>СПРОВОЂЕЊЕ ЈАВНИХ ПОЗИВА И ПОСТИГНУТИ РЕЗУЛТАТИ</a:t>
          </a:r>
          <a:endParaRPr lang="en-US" b="1" dirty="0">
            <a:solidFill>
              <a:schemeClr val="tx2">
                <a:lumMod val="50000"/>
              </a:schemeClr>
            </a:solidFill>
          </a:endParaRPr>
        </a:p>
      </dgm:t>
    </dgm:pt>
    <dgm:pt modelId="{A366D7D2-E669-4F0D-BE53-7610D67A07E1}" type="parTrans" cxnId="{86A7317D-9C4B-4EDE-903A-1B697453ED84}">
      <dgm:prSet/>
      <dgm:spPr/>
      <dgm:t>
        <a:bodyPr/>
        <a:lstStyle/>
        <a:p>
          <a:endParaRPr lang="en-US"/>
        </a:p>
      </dgm:t>
    </dgm:pt>
    <dgm:pt modelId="{2133FF0E-F288-4546-9EE0-C0B65831E168}" type="sibTrans" cxnId="{86A7317D-9C4B-4EDE-903A-1B697453ED84}">
      <dgm:prSet/>
      <dgm:spPr/>
      <dgm:t>
        <a:bodyPr/>
        <a:lstStyle/>
        <a:p>
          <a:endParaRPr lang="en-US"/>
        </a:p>
      </dgm:t>
    </dgm:pt>
    <dgm:pt modelId="{2A8D937F-88C3-4A91-9B89-1E589CB732F7}">
      <dgm:prSet/>
      <dgm:spPr>
        <a:solidFill>
          <a:schemeClr val="tx2">
            <a:lumMod val="20000"/>
            <a:lumOff val="80000"/>
          </a:schemeClr>
        </a:solidFill>
      </dgm:spPr>
      <dgm:t>
        <a:bodyPr/>
        <a:lstStyle/>
        <a:p>
          <a:pPr algn="just" rtl="0"/>
          <a:r>
            <a:rPr lang="ru-RU" b="1" dirty="0" smtClean="0">
              <a:solidFill>
                <a:schemeClr val="tx2">
                  <a:lumMod val="50000"/>
                </a:schemeClr>
              </a:solidFill>
            </a:rPr>
            <a:t>ПРОМОТИВНЕ АКТИВНОСТИ</a:t>
          </a:r>
          <a:endParaRPr lang="en-US" b="1" dirty="0">
            <a:solidFill>
              <a:schemeClr val="tx2">
                <a:lumMod val="50000"/>
              </a:schemeClr>
            </a:solidFill>
          </a:endParaRPr>
        </a:p>
      </dgm:t>
    </dgm:pt>
    <dgm:pt modelId="{907D57C5-573C-40EC-889C-0D854471507C}" type="parTrans" cxnId="{AEC015D1-9AF0-4762-A11A-C5BAB1DFD6A4}">
      <dgm:prSet/>
      <dgm:spPr/>
      <dgm:t>
        <a:bodyPr/>
        <a:lstStyle/>
        <a:p>
          <a:endParaRPr lang="en-US"/>
        </a:p>
      </dgm:t>
    </dgm:pt>
    <dgm:pt modelId="{0C5C0635-BD43-4C72-94A7-B63466634354}" type="sibTrans" cxnId="{AEC015D1-9AF0-4762-A11A-C5BAB1DFD6A4}">
      <dgm:prSet/>
      <dgm:spPr/>
      <dgm:t>
        <a:bodyPr/>
        <a:lstStyle/>
        <a:p>
          <a:endParaRPr lang="en-US"/>
        </a:p>
      </dgm:t>
    </dgm:pt>
    <dgm:pt modelId="{4BC07212-27E1-4B51-8071-7E05A192FD3E}">
      <dgm:prSet/>
      <dgm:spPr>
        <a:solidFill>
          <a:schemeClr val="tx2">
            <a:lumMod val="20000"/>
            <a:lumOff val="80000"/>
          </a:schemeClr>
        </a:solidFill>
      </dgm:spPr>
      <dgm:t>
        <a:bodyPr/>
        <a:lstStyle/>
        <a:p>
          <a:pPr algn="just" rtl="0"/>
          <a:r>
            <a:rPr lang="ru-RU" b="1" dirty="0" smtClean="0">
              <a:solidFill>
                <a:schemeClr val="tx2">
                  <a:lumMod val="50000"/>
                </a:schemeClr>
              </a:solidFill>
            </a:rPr>
            <a:t>ИЗАЗОВИ У СПРОВОЂЕЊУ ИПАРД II ПРОГРАМА</a:t>
          </a:r>
          <a:endParaRPr lang="en-US" b="1" dirty="0">
            <a:solidFill>
              <a:schemeClr val="tx2">
                <a:lumMod val="50000"/>
              </a:schemeClr>
            </a:solidFill>
          </a:endParaRPr>
        </a:p>
      </dgm:t>
    </dgm:pt>
    <dgm:pt modelId="{E920E256-2AC4-4972-943B-B8B3561A453B}" type="parTrans" cxnId="{8FBCAE73-4121-4DDA-8222-E1693CD928EB}">
      <dgm:prSet/>
      <dgm:spPr/>
      <dgm:t>
        <a:bodyPr/>
        <a:lstStyle/>
        <a:p>
          <a:endParaRPr lang="en-US"/>
        </a:p>
      </dgm:t>
    </dgm:pt>
    <dgm:pt modelId="{DBE9EC2B-9D02-40E6-8480-43AC827F90F0}" type="sibTrans" cxnId="{8FBCAE73-4121-4DDA-8222-E1693CD928EB}">
      <dgm:prSet/>
      <dgm:spPr/>
      <dgm:t>
        <a:bodyPr/>
        <a:lstStyle/>
        <a:p>
          <a:endParaRPr lang="en-US"/>
        </a:p>
      </dgm:t>
    </dgm:pt>
    <dgm:pt modelId="{517C0537-50D4-4313-BDA1-057010F2C9BF}">
      <dgm:prSet/>
      <dgm:spPr>
        <a:solidFill>
          <a:schemeClr val="tx2">
            <a:lumMod val="20000"/>
            <a:lumOff val="80000"/>
          </a:schemeClr>
        </a:solidFill>
      </dgm:spPr>
      <dgm:t>
        <a:bodyPr/>
        <a:lstStyle/>
        <a:p>
          <a:pPr algn="just" rtl="0"/>
          <a:r>
            <a:rPr lang="ru-RU" b="1" dirty="0" smtClean="0">
              <a:solidFill>
                <a:schemeClr val="tx2">
                  <a:lumMod val="50000"/>
                </a:schemeClr>
              </a:solidFill>
            </a:rPr>
            <a:t>НАРЕДНИ КОРАЦИ - ИЗРАДА </a:t>
          </a:r>
          <a:r>
            <a:rPr lang="ru-RU" b="1" i="0" dirty="0" smtClean="0">
              <a:solidFill>
                <a:schemeClr val="tx2">
                  <a:lumMod val="50000"/>
                </a:schemeClr>
              </a:solidFill>
            </a:rPr>
            <a:t>ИПАРД II</a:t>
          </a:r>
          <a:r>
            <a:rPr lang="en-US" b="1" i="0" dirty="0" smtClean="0">
              <a:solidFill>
                <a:schemeClr val="tx2">
                  <a:lumMod val="50000"/>
                </a:schemeClr>
              </a:solidFill>
            </a:rPr>
            <a:t>I </a:t>
          </a:r>
          <a:r>
            <a:rPr lang="ru-RU" b="1" i="0" dirty="0" smtClean="0">
              <a:solidFill>
                <a:schemeClr val="tx2">
                  <a:lumMod val="50000"/>
                </a:schemeClr>
              </a:solidFill>
            </a:rPr>
            <a:t>ПРОГРАМА</a:t>
          </a:r>
          <a:endParaRPr lang="en-US" b="1" dirty="0">
            <a:solidFill>
              <a:schemeClr val="tx2">
                <a:lumMod val="50000"/>
              </a:schemeClr>
            </a:solidFill>
          </a:endParaRPr>
        </a:p>
      </dgm:t>
    </dgm:pt>
    <dgm:pt modelId="{5CC1751A-8216-4C93-9124-86A70A97E91C}" type="parTrans" cxnId="{94388C2F-3B1C-4161-B6B4-CA695AFA7162}">
      <dgm:prSet/>
      <dgm:spPr/>
      <dgm:t>
        <a:bodyPr/>
        <a:lstStyle/>
        <a:p>
          <a:endParaRPr lang="en-US"/>
        </a:p>
      </dgm:t>
    </dgm:pt>
    <dgm:pt modelId="{F5767517-26B3-494F-B7DB-EAAC82FE08B3}" type="sibTrans" cxnId="{94388C2F-3B1C-4161-B6B4-CA695AFA7162}">
      <dgm:prSet/>
      <dgm:spPr/>
      <dgm:t>
        <a:bodyPr/>
        <a:lstStyle/>
        <a:p>
          <a:endParaRPr lang="en-US"/>
        </a:p>
      </dgm:t>
    </dgm:pt>
    <dgm:pt modelId="{2659349C-BA94-40AF-B4AB-73C4595C1C6F}">
      <dgm:prSet/>
      <dgm:spPr>
        <a:solidFill>
          <a:schemeClr val="tx2">
            <a:lumMod val="20000"/>
            <a:lumOff val="80000"/>
          </a:schemeClr>
        </a:solidFill>
      </dgm:spPr>
      <dgm:t>
        <a:bodyPr/>
        <a:lstStyle/>
        <a:p>
          <a:pPr algn="just" rtl="0"/>
          <a:r>
            <a:rPr lang="ru-RU" b="1" dirty="0" smtClean="0">
              <a:solidFill>
                <a:schemeClr val="tx2">
                  <a:lumMod val="50000"/>
                </a:schemeClr>
              </a:solidFill>
            </a:rPr>
            <a:t>СПРОВОЂЕЊ</a:t>
          </a:r>
          <a:r>
            <a:rPr lang="en-GB" b="1" dirty="0" smtClean="0">
              <a:solidFill>
                <a:schemeClr val="tx2">
                  <a:lumMod val="50000"/>
                </a:schemeClr>
              </a:solidFill>
            </a:rPr>
            <a:t>E</a:t>
          </a:r>
          <a:r>
            <a:rPr lang="ru-RU" b="1" dirty="0" smtClean="0">
              <a:solidFill>
                <a:schemeClr val="tx2">
                  <a:lumMod val="50000"/>
                </a:schemeClr>
              </a:solidFill>
            </a:rPr>
            <a:t> АКЦИОНОГ ПЛАНА ЗА ПРЕВАЗИЛАЖЕЊЕ РИЗИКА ОД ПОВРАЋАЈА НЕИСКОРИШЋЕНИХ СРЕДСТАВА</a:t>
          </a:r>
          <a:endParaRPr lang="en-US" b="1" i="0" dirty="0">
            <a:solidFill>
              <a:schemeClr val="tx2">
                <a:lumMod val="50000"/>
              </a:schemeClr>
            </a:solidFill>
          </a:endParaRPr>
        </a:p>
      </dgm:t>
    </dgm:pt>
    <dgm:pt modelId="{F11FEB96-4FB3-4FAF-BA22-B797ADEBF286}" type="parTrans" cxnId="{EA9DD397-2EC7-4885-8E13-2D802E438E69}">
      <dgm:prSet/>
      <dgm:spPr/>
      <dgm:t>
        <a:bodyPr/>
        <a:lstStyle/>
        <a:p>
          <a:endParaRPr lang="en-US"/>
        </a:p>
      </dgm:t>
    </dgm:pt>
    <dgm:pt modelId="{11FC8597-C605-4F2F-9285-B215C4FEDEF5}" type="sibTrans" cxnId="{EA9DD397-2EC7-4885-8E13-2D802E438E69}">
      <dgm:prSet/>
      <dgm:spPr/>
      <dgm:t>
        <a:bodyPr/>
        <a:lstStyle/>
        <a:p>
          <a:endParaRPr lang="en-US"/>
        </a:p>
      </dgm:t>
    </dgm:pt>
    <dgm:pt modelId="{4AC149C6-0493-4BD6-ACE3-35B39E009379}" type="pres">
      <dgm:prSet presAssocID="{4AB12D0F-C2C2-4450-879F-9A05D7A9913C}" presName="Name0" presStyleCnt="0">
        <dgm:presLayoutVars>
          <dgm:chMax val="7"/>
          <dgm:chPref val="7"/>
          <dgm:dir/>
        </dgm:presLayoutVars>
      </dgm:prSet>
      <dgm:spPr/>
      <dgm:t>
        <a:bodyPr/>
        <a:lstStyle/>
        <a:p>
          <a:endParaRPr lang="en-US"/>
        </a:p>
      </dgm:t>
    </dgm:pt>
    <dgm:pt modelId="{FEE3157C-E703-4044-ADA3-8F7B3A4EA687}" type="pres">
      <dgm:prSet presAssocID="{4AB12D0F-C2C2-4450-879F-9A05D7A9913C}" presName="Name1" presStyleCnt="0"/>
      <dgm:spPr/>
    </dgm:pt>
    <dgm:pt modelId="{7838CA14-B339-4839-9FA6-805E9848F62E}" type="pres">
      <dgm:prSet presAssocID="{4AB12D0F-C2C2-4450-879F-9A05D7A9913C}" presName="cycle" presStyleCnt="0"/>
      <dgm:spPr/>
    </dgm:pt>
    <dgm:pt modelId="{E4D7A5CF-019A-4A77-8C0B-1ABE827FE252}" type="pres">
      <dgm:prSet presAssocID="{4AB12D0F-C2C2-4450-879F-9A05D7A9913C}" presName="srcNode" presStyleLbl="node1" presStyleIdx="0" presStyleCnt="6"/>
      <dgm:spPr/>
    </dgm:pt>
    <dgm:pt modelId="{30A818D0-9AA8-420C-B8D4-4FB2BD98020D}" type="pres">
      <dgm:prSet presAssocID="{4AB12D0F-C2C2-4450-879F-9A05D7A9913C}" presName="conn" presStyleLbl="parChTrans1D2" presStyleIdx="0" presStyleCnt="1"/>
      <dgm:spPr/>
      <dgm:t>
        <a:bodyPr/>
        <a:lstStyle/>
        <a:p>
          <a:endParaRPr lang="en-US"/>
        </a:p>
      </dgm:t>
    </dgm:pt>
    <dgm:pt modelId="{1C3CB842-D9EB-468B-A8B3-946A82CB0AC5}" type="pres">
      <dgm:prSet presAssocID="{4AB12D0F-C2C2-4450-879F-9A05D7A9913C}" presName="extraNode" presStyleLbl="node1" presStyleIdx="0" presStyleCnt="6"/>
      <dgm:spPr/>
    </dgm:pt>
    <dgm:pt modelId="{3DBAE96F-BFD6-436E-B12C-7C78245F9083}" type="pres">
      <dgm:prSet presAssocID="{4AB12D0F-C2C2-4450-879F-9A05D7A9913C}" presName="dstNode" presStyleLbl="node1" presStyleIdx="0" presStyleCnt="6"/>
      <dgm:spPr/>
    </dgm:pt>
    <dgm:pt modelId="{11AAB9E0-3666-4787-848E-37B35C1B060A}" type="pres">
      <dgm:prSet presAssocID="{AC423E39-3893-4EAD-AEB7-B24D4204F844}" presName="text_1" presStyleLbl="node1" presStyleIdx="0" presStyleCnt="6">
        <dgm:presLayoutVars>
          <dgm:bulletEnabled val="1"/>
        </dgm:presLayoutVars>
      </dgm:prSet>
      <dgm:spPr/>
      <dgm:t>
        <a:bodyPr/>
        <a:lstStyle/>
        <a:p>
          <a:endParaRPr lang="en-US"/>
        </a:p>
      </dgm:t>
    </dgm:pt>
    <dgm:pt modelId="{B6660E52-5D56-486D-825F-D1ED72FF223E}" type="pres">
      <dgm:prSet presAssocID="{AC423E39-3893-4EAD-AEB7-B24D4204F844}" presName="accent_1" presStyleCnt="0"/>
      <dgm:spPr/>
    </dgm:pt>
    <dgm:pt modelId="{74C0ABA4-BB18-42EF-9841-11BFEE6530B2}" type="pres">
      <dgm:prSet presAssocID="{AC423E39-3893-4EAD-AEB7-B24D4204F844}" presName="accentRepeatNode" presStyleLbl="solidFgAcc1" presStyleIdx="0" presStyleCnt="6"/>
      <dgm:spPr>
        <a:solidFill>
          <a:schemeClr val="accent2">
            <a:lumMod val="50000"/>
          </a:schemeClr>
        </a:solidFill>
        <a:ln>
          <a:noFill/>
        </a:ln>
      </dgm:spPr>
    </dgm:pt>
    <dgm:pt modelId="{AF9DE629-549F-4E41-A13D-A3E8D28C4B97}" type="pres">
      <dgm:prSet presAssocID="{7A3E18BE-00AB-4324-8FE6-034D24462661}" presName="text_2" presStyleLbl="node1" presStyleIdx="1" presStyleCnt="6">
        <dgm:presLayoutVars>
          <dgm:bulletEnabled val="1"/>
        </dgm:presLayoutVars>
      </dgm:prSet>
      <dgm:spPr/>
      <dgm:t>
        <a:bodyPr/>
        <a:lstStyle/>
        <a:p>
          <a:endParaRPr lang="en-US"/>
        </a:p>
      </dgm:t>
    </dgm:pt>
    <dgm:pt modelId="{9805908A-E0B1-4A48-A358-5EE9A70C2C65}" type="pres">
      <dgm:prSet presAssocID="{7A3E18BE-00AB-4324-8FE6-034D24462661}" presName="accent_2" presStyleCnt="0"/>
      <dgm:spPr/>
    </dgm:pt>
    <dgm:pt modelId="{B8649683-B2F7-4601-B7BC-920D3BFF4ADF}" type="pres">
      <dgm:prSet presAssocID="{7A3E18BE-00AB-4324-8FE6-034D24462661}" presName="accentRepeatNode" presStyleLbl="solidFgAcc1" presStyleIdx="1" presStyleCnt="6"/>
      <dgm:spPr>
        <a:solidFill>
          <a:schemeClr val="accent2">
            <a:lumMod val="75000"/>
          </a:schemeClr>
        </a:solidFill>
        <a:ln>
          <a:noFill/>
        </a:ln>
      </dgm:spPr>
    </dgm:pt>
    <dgm:pt modelId="{2AD00CF0-5692-4940-80EE-B47AC2562318}" type="pres">
      <dgm:prSet presAssocID="{4BC07212-27E1-4B51-8071-7E05A192FD3E}" presName="text_3" presStyleLbl="node1" presStyleIdx="2" presStyleCnt="6">
        <dgm:presLayoutVars>
          <dgm:bulletEnabled val="1"/>
        </dgm:presLayoutVars>
      </dgm:prSet>
      <dgm:spPr/>
      <dgm:t>
        <a:bodyPr/>
        <a:lstStyle/>
        <a:p>
          <a:endParaRPr lang="en-US"/>
        </a:p>
      </dgm:t>
    </dgm:pt>
    <dgm:pt modelId="{0E3CA286-4772-48C2-BAC9-CC69F3168898}" type="pres">
      <dgm:prSet presAssocID="{4BC07212-27E1-4B51-8071-7E05A192FD3E}" presName="accent_3" presStyleCnt="0"/>
      <dgm:spPr/>
    </dgm:pt>
    <dgm:pt modelId="{3B9ED3F0-288F-4E0E-95AF-EF59EBAA6F14}" type="pres">
      <dgm:prSet presAssocID="{4BC07212-27E1-4B51-8071-7E05A192FD3E}" presName="accentRepeatNode" presStyleLbl="solidFgAcc1" presStyleIdx="2" presStyleCnt="6"/>
      <dgm:spPr>
        <a:solidFill>
          <a:schemeClr val="accent2">
            <a:lumMod val="60000"/>
            <a:lumOff val="40000"/>
          </a:schemeClr>
        </a:solidFill>
        <a:ln>
          <a:noFill/>
        </a:ln>
      </dgm:spPr>
    </dgm:pt>
    <dgm:pt modelId="{2B7DD060-D382-4D8F-AFA9-6E437C406B67}" type="pres">
      <dgm:prSet presAssocID="{2659349C-BA94-40AF-B4AB-73C4595C1C6F}" presName="text_4" presStyleLbl="node1" presStyleIdx="3" presStyleCnt="6">
        <dgm:presLayoutVars>
          <dgm:bulletEnabled val="1"/>
        </dgm:presLayoutVars>
      </dgm:prSet>
      <dgm:spPr/>
      <dgm:t>
        <a:bodyPr/>
        <a:lstStyle/>
        <a:p>
          <a:endParaRPr lang="en-US"/>
        </a:p>
      </dgm:t>
    </dgm:pt>
    <dgm:pt modelId="{20E87C7F-C0EB-410C-8D31-7D2A8D946334}" type="pres">
      <dgm:prSet presAssocID="{2659349C-BA94-40AF-B4AB-73C4595C1C6F}" presName="accent_4" presStyleCnt="0"/>
      <dgm:spPr/>
    </dgm:pt>
    <dgm:pt modelId="{9349C541-B621-479E-B003-0A2B1D9FF07D}" type="pres">
      <dgm:prSet presAssocID="{2659349C-BA94-40AF-B4AB-73C4595C1C6F}" presName="accentRepeatNode" presStyleLbl="solidFgAcc1" presStyleIdx="3" presStyleCnt="6"/>
      <dgm:spPr>
        <a:solidFill>
          <a:schemeClr val="accent2">
            <a:lumMod val="40000"/>
            <a:lumOff val="60000"/>
          </a:schemeClr>
        </a:solidFill>
        <a:ln>
          <a:noFill/>
        </a:ln>
      </dgm:spPr>
    </dgm:pt>
    <dgm:pt modelId="{42022D0A-D60F-456F-8854-242C0CCC140C}" type="pres">
      <dgm:prSet presAssocID="{2A8D937F-88C3-4A91-9B89-1E589CB732F7}" presName="text_5" presStyleLbl="node1" presStyleIdx="4" presStyleCnt="6">
        <dgm:presLayoutVars>
          <dgm:bulletEnabled val="1"/>
        </dgm:presLayoutVars>
      </dgm:prSet>
      <dgm:spPr/>
      <dgm:t>
        <a:bodyPr/>
        <a:lstStyle/>
        <a:p>
          <a:endParaRPr lang="en-US"/>
        </a:p>
      </dgm:t>
    </dgm:pt>
    <dgm:pt modelId="{98D4D757-9FFF-45CA-B0B5-425FCB27EE23}" type="pres">
      <dgm:prSet presAssocID="{2A8D937F-88C3-4A91-9B89-1E589CB732F7}" presName="accent_5" presStyleCnt="0"/>
      <dgm:spPr/>
    </dgm:pt>
    <dgm:pt modelId="{9D593595-528F-4AA4-882E-71F3BBEF13E6}" type="pres">
      <dgm:prSet presAssocID="{2A8D937F-88C3-4A91-9B89-1E589CB732F7}" presName="accentRepeatNode" presStyleLbl="solidFgAcc1" presStyleIdx="4" presStyleCnt="6"/>
      <dgm:spPr>
        <a:solidFill>
          <a:schemeClr val="accent1">
            <a:lumMod val="40000"/>
            <a:lumOff val="60000"/>
          </a:schemeClr>
        </a:solidFill>
        <a:ln>
          <a:noFill/>
        </a:ln>
      </dgm:spPr>
    </dgm:pt>
    <dgm:pt modelId="{F74967C6-46A0-499F-A615-4D441CDDB8C6}" type="pres">
      <dgm:prSet presAssocID="{517C0537-50D4-4313-BDA1-057010F2C9BF}" presName="text_6" presStyleLbl="node1" presStyleIdx="5" presStyleCnt="6">
        <dgm:presLayoutVars>
          <dgm:bulletEnabled val="1"/>
        </dgm:presLayoutVars>
      </dgm:prSet>
      <dgm:spPr/>
      <dgm:t>
        <a:bodyPr/>
        <a:lstStyle/>
        <a:p>
          <a:endParaRPr lang="en-US"/>
        </a:p>
      </dgm:t>
    </dgm:pt>
    <dgm:pt modelId="{DFE14CD8-7E3C-488C-8CBB-6F63C2D27BD3}" type="pres">
      <dgm:prSet presAssocID="{517C0537-50D4-4313-BDA1-057010F2C9BF}" presName="accent_6" presStyleCnt="0"/>
      <dgm:spPr/>
    </dgm:pt>
    <dgm:pt modelId="{780AB9B6-F437-4427-AE8A-BD5DE36F89B5}" type="pres">
      <dgm:prSet presAssocID="{517C0537-50D4-4313-BDA1-057010F2C9BF}" presName="accentRepeatNode" presStyleLbl="solidFgAcc1" presStyleIdx="5" presStyleCnt="6"/>
      <dgm:spPr>
        <a:solidFill>
          <a:srgbClr val="96D1CF"/>
        </a:solidFill>
        <a:ln>
          <a:noFill/>
        </a:ln>
      </dgm:spPr>
    </dgm:pt>
  </dgm:ptLst>
  <dgm:cxnLst>
    <dgm:cxn modelId="{81D8C1D5-D59A-4D94-BDD3-DC4033B5C061}" type="presOf" srcId="{AC423E39-3893-4EAD-AEB7-B24D4204F844}" destId="{11AAB9E0-3666-4787-848E-37B35C1B060A}" srcOrd="0" destOrd="0" presId="urn:microsoft.com/office/officeart/2008/layout/VerticalCurvedList"/>
    <dgm:cxn modelId="{E17B8B04-A149-426D-ADEC-35A69A9CA91F}" type="presOf" srcId="{2659349C-BA94-40AF-B4AB-73C4595C1C6F}" destId="{2B7DD060-D382-4D8F-AFA9-6E437C406B67}" srcOrd="0" destOrd="0" presId="urn:microsoft.com/office/officeart/2008/layout/VerticalCurvedList"/>
    <dgm:cxn modelId="{86A7317D-9C4B-4EDE-903A-1B697453ED84}" srcId="{4AB12D0F-C2C2-4450-879F-9A05D7A9913C}" destId="{7A3E18BE-00AB-4324-8FE6-034D24462661}" srcOrd="1" destOrd="0" parTransId="{A366D7D2-E669-4F0D-BE53-7610D67A07E1}" sibTransId="{2133FF0E-F288-4546-9EE0-C0B65831E168}"/>
    <dgm:cxn modelId="{94388C2F-3B1C-4161-B6B4-CA695AFA7162}" srcId="{4AB12D0F-C2C2-4450-879F-9A05D7A9913C}" destId="{517C0537-50D4-4313-BDA1-057010F2C9BF}" srcOrd="5" destOrd="0" parTransId="{5CC1751A-8216-4C93-9124-86A70A97E91C}" sibTransId="{F5767517-26B3-494F-B7DB-EAAC82FE08B3}"/>
    <dgm:cxn modelId="{AEC015D1-9AF0-4762-A11A-C5BAB1DFD6A4}" srcId="{4AB12D0F-C2C2-4450-879F-9A05D7A9913C}" destId="{2A8D937F-88C3-4A91-9B89-1E589CB732F7}" srcOrd="4" destOrd="0" parTransId="{907D57C5-573C-40EC-889C-0D854471507C}" sibTransId="{0C5C0635-BD43-4C72-94A7-B63466634354}"/>
    <dgm:cxn modelId="{C99073A0-D8EE-4EF4-9D62-21F0A038D701}" srcId="{4AB12D0F-C2C2-4450-879F-9A05D7A9913C}" destId="{AC423E39-3893-4EAD-AEB7-B24D4204F844}" srcOrd="0" destOrd="0" parTransId="{F5CEF949-CD09-4E5C-816E-2F2F17E9CA32}" sibTransId="{6C96D312-93B3-4C1D-83C1-E554A18DD668}"/>
    <dgm:cxn modelId="{EF2BC2A6-0C6D-43ED-8CC5-7D9BE365132F}" type="presOf" srcId="{6C96D312-93B3-4C1D-83C1-E554A18DD668}" destId="{30A818D0-9AA8-420C-B8D4-4FB2BD98020D}" srcOrd="0" destOrd="0" presId="urn:microsoft.com/office/officeart/2008/layout/VerticalCurvedList"/>
    <dgm:cxn modelId="{8FBCAE73-4121-4DDA-8222-E1693CD928EB}" srcId="{4AB12D0F-C2C2-4450-879F-9A05D7A9913C}" destId="{4BC07212-27E1-4B51-8071-7E05A192FD3E}" srcOrd="2" destOrd="0" parTransId="{E920E256-2AC4-4972-943B-B8B3561A453B}" sibTransId="{DBE9EC2B-9D02-40E6-8480-43AC827F90F0}"/>
    <dgm:cxn modelId="{605896E4-C0A0-47BB-BBEB-6D177BB6FAAE}" type="presOf" srcId="{517C0537-50D4-4313-BDA1-057010F2C9BF}" destId="{F74967C6-46A0-499F-A615-4D441CDDB8C6}" srcOrd="0" destOrd="0" presId="urn:microsoft.com/office/officeart/2008/layout/VerticalCurvedList"/>
    <dgm:cxn modelId="{6358F869-CF94-43A5-81B3-72C5536E29AF}" type="presOf" srcId="{7A3E18BE-00AB-4324-8FE6-034D24462661}" destId="{AF9DE629-549F-4E41-A13D-A3E8D28C4B97}" srcOrd="0" destOrd="0" presId="urn:microsoft.com/office/officeart/2008/layout/VerticalCurvedList"/>
    <dgm:cxn modelId="{1D443CC7-693A-4EDC-8D82-2BD97E4B082A}" type="presOf" srcId="{4BC07212-27E1-4B51-8071-7E05A192FD3E}" destId="{2AD00CF0-5692-4940-80EE-B47AC2562318}" srcOrd="0" destOrd="0" presId="urn:microsoft.com/office/officeart/2008/layout/VerticalCurvedList"/>
    <dgm:cxn modelId="{EA9DD397-2EC7-4885-8E13-2D802E438E69}" srcId="{4AB12D0F-C2C2-4450-879F-9A05D7A9913C}" destId="{2659349C-BA94-40AF-B4AB-73C4595C1C6F}" srcOrd="3" destOrd="0" parTransId="{F11FEB96-4FB3-4FAF-BA22-B797ADEBF286}" sibTransId="{11FC8597-C605-4F2F-9285-B215C4FEDEF5}"/>
    <dgm:cxn modelId="{1712B67C-4673-43A4-A5A3-3C32138E6190}" type="presOf" srcId="{4AB12D0F-C2C2-4450-879F-9A05D7A9913C}" destId="{4AC149C6-0493-4BD6-ACE3-35B39E009379}" srcOrd="0" destOrd="0" presId="urn:microsoft.com/office/officeart/2008/layout/VerticalCurvedList"/>
    <dgm:cxn modelId="{45C83D51-D840-4F6A-BA1A-AA0780835D9E}" type="presOf" srcId="{2A8D937F-88C3-4A91-9B89-1E589CB732F7}" destId="{42022D0A-D60F-456F-8854-242C0CCC140C}" srcOrd="0" destOrd="0" presId="urn:microsoft.com/office/officeart/2008/layout/VerticalCurvedList"/>
    <dgm:cxn modelId="{FBB527B7-888B-449D-9B8A-EF14392F265D}" type="presParOf" srcId="{4AC149C6-0493-4BD6-ACE3-35B39E009379}" destId="{FEE3157C-E703-4044-ADA3-8F7B3A4EA687}" srcOrd="0" destOrd="0" presId="urn:microsoft.com/office/officeart/2008/layout/VerticalCurvedList"/>
    <dgm:cxn modelId="{C037470F-FD8D-4708-A789-D32BFEBD7092}" type="presParOf" srcId="{FEE3157C-E703-4044-ADA3-8F7B3A4EA687}" destId="{7838CA14-B339-4839-9FA6-805E9848F62E}" srcOrd="0" destOrd="0" presId="urn:microsoft.com/office/officeart/2008/layout/VerticalCurvedList"/>
    <dgm:cxn modelId="{B0BBA148-693E-46B2-8BD9-82C3B28B10BC}" type="presParOf" srcId="{7838CA14-B339-4839-9FA6-805E9848F62E}" destId="{E4D7A5CF-019A-4A77-8C0B-1ABE827FE252}" srcOrd="0" destOrd="0" presId="urn:microsoft.com/office/officeart/2008/layout/VerticalCurvedList"/>
    <dgm:cxn modelId="{1C4FD6DA-5438-4B96-A13C-6E4B8031928B}" type="presParOf" srcId="{7838CA14-B339-4839-9FA6-805E9848F62E}" destId="{30A818D0-9AA8-420C-B8D4-4FB2BD98020D}" srcOrd="1" destOrd="0" presId="urn:microsoft.com/office/officeart/2008/layout/VerticalCurvedList"/>
    <dgm:cxn modelId="{A0ED23ED-87D7-437D-B7AF-8CD42FFD4647}" type="presParOf" srcId="{7838CA14-B339-4839-9FA6-805E9848F62E}" destId="{1C3CB842-D9EB-468B-A8B3-946A82CB0AC5}" srcOrd="2" destOrd="0" presId="urn:microsoft.com/office/officeart/2008/layout/VerticalCurvedList"/>
    <dgm:cxn modelId="{AEC1C10E-C19F-4020-AC6D-0238A8B856AB}" type="presParOf" srcId="{7838CA14-B339-4839-9FA6-805E9848F62E}" destId="{3DBAE96F-BFD6-436E-B12C-7C78245F9083}" srcOrd="3" destOrd="0" presId="urn:microsoft.com/office/officeart/2008/layout/VerticalCurvedList"/>
    <dgm:cxn modelId="{DD8889AF-EFF0-448E-8F5D-09EE8C4D4AE2}" type="presParOf" srcId="{FEE3157C-E703-4044-ADA3-8F7B3A4EA687}" destId="{11AAB9E0-3666-4787-848E-37B35C1B060A}" srcOrd="1" destOrd="0" presId="urn:microsoft.com/office/officeart/2008/layout/VerticalCurvedList"/>
    <dgm:cxn modelId="{2262916C-FEF4-4B81-9688-AAC9BFA58B13}" type="presParOf" srcId="{FEE3157C-E703-4044-ADA3-8F7B3A4EA687}" destId="{B6660E52-5D56-486D-825F-D1ED72FF223E}" srcOrd="2" destOrd="0" presId="urn:microsoft.com/office/officeart/2008/layout/VerticalCurvedList"/>
    <dgm:cxn modelId="{361DE9DA-4046-41FF-9885-763EB97FE557}" type="presParOf" srcId="{B6660E52-5D56-486D-825F-D1ED72FF223E}" destId="{74C0ABA4-BB18-42EF-9841-11BFEE6530B2}" srcOrd="0" destOrd="0" presId="urn:microsoft.com/office/officeart/2008/layout/VerticalCurvedList"/>
    <dgm:cxn modelId="{56396AD5-42C3-4F96-865A-86BBE7C3C220}" type="presParOf" srcId="{FEE3157C-E703-4044-ADA3-8F7B3A4EA687}" destId="{AF9DE629-549F-4E41-A13D-A3E8D28C4B97}" srcOrd="3" destOrd="0" presId="urn:microsoft.com/office/officeart/2008/layout/VerticalCurvedList"/>
    <dgm:cxn modelId="{2D906464-482F-453F-8BAB-F51FFBEF1E22}" type="presParOf" srcId="{FEE3157C-E703-4044-ADA3-8F7B3A4EA687}" destId="{9805908A-E0B1-4A48-A358-5EE9A70C2C65}" srcOrd="4" destOrd="0" presId="urn:microsoft.com/office/officeart/2008/layout/VerticalCurvedList"/>
    <dgm:cxn modelId="{C4017A28-A663-461B-913A-A1B4C46F9EE3}" type="presParOf" srcId="{9805908A-E0B1-4A48-A358-5EE9A70C2C65}" destId="{B8649683-B2F7-4601-B7BC-920D3BFF4ADF}" srcOrd="0" destOrd="0" presId="urn:microsoft.com/office/officeart/2008/layout/VerticalCurvedList"/>
    <dgm:cxn modelId="{8916C24E-7587-4D7B-8308-7EB3C976EA76}" type="presParOf" srcId="{FEE3157C-E703-4044-ADA3-8F7B3A4EA687}" destId="{2AD00CF0-5692-4940-80EE-B47AC2562318}" srcOrd="5" destOrd="0" presId="urn:microsoft.com/office/officeart/2008/layout/VerticalCurvedList"/>
    <dgm:cxn modelId="{7871F1B0-81E5-400B-B5CA-0399177C46C5}" type="presParOf" srcId="{FEE3157C-E703-4044-ADA3-8F7B3A4EA687}" destId="{0E3CA286-4772-48C2-BAC9-CC69F3168898}" srcOrd="6" destOrd="0" presId="urn:microsoft.com/office/officeart/2008/layout/VerticalCurvedList"/>
    <dgm:cxn modelId="{6CD81DBD-8AEC-43F7-B948-5AA4F1BB88F7}" type="presParOf" srcId="{0E3CA286-4772-48C2-BAC9-CC69F3168898}" destId="{3B9ED3F0-288F-4E0E-95AF-EF59EBAA6F14}" srcOrd="0" destOrd="0" presId="urn:microsoft.com/office/officeart/2008/layout/VerticalCurvedList"/>
    <dgm:cxn modelId="{32161352-41B6-433F-BA6A-963B5A14D36B}" type="presParOf" srcId="{FEE3157C-E703-4044-ADA3-8F7B3A4EA687}" destId="{2B7DD060-D382-4D8F-AFA9-6E437C406B67}" srcOrd="7" destOrd="0" presId="urn:microsoft.com/office/officeart/2008/layout/VerticalCurvedList"/>
    <dgm:cxn modelId="{E412F6C6-64EB-4B09-9692-3D75D9C53D90}" type="presParOf" srcId="{FEE3157C-E703-4044-ADA3-8F7B3A4EA687}" destId="{20E87C7F-C0EB-410C-8D31-7D2A8D946334}" srcOrd="8" destOrd="0" presId="urn:microsoft.com/office/officeart/2008/layout/VerticalCurvedList"/>
    <dgm:cxn modelId="{11E84DF3-CFD2-4A88-A227-555E1B04F21B}" type="presParOf" srcId="{20E87C7F-C0EB-410C-8D31-7D2A8D946334}" destId="{9349C541-B621-479E-B003-0A2B1D9FF07D}" srcOrd="0" destOrd="0" presId="urn:microsoft.com/office/officeart/2008/layout/VerticalCurvedList"/>
    <dgm:cxn modelId="{A6F21242-0EA2-49BF-87A3-B88956827437}" type="presParOf" srcId="{FEE3157C-E703-4044-ADA3-8F7B3A4EA687}" destId="{42022D0A-D60F-456F-8854-242C0CCC140C}" srcOrd="9" destOrd="0" presId="urn:microsoft.com/office/officeart/2008/layout/VerticalCurvedList"/>
    <dgm:cxn modelId="{623059DF-31BD-4658-AE68-D60EC8AD71A3}" type="presParOf" srcId="{FEE3157C-E703-4044-ADA3-8F7B3A4EA687}" destId="{98D4D757-9FFF-45CA-B0B5-425FCB27EE23}" srcOrd="10" destOrd="0" presId="urn:microsoft.com/office/officeart/2008/layout/VerticalCurvedList"/>
    <dgm:cxn modelId="{6C436EC7-48D9-497F-9E19-6D5D02D4DBD9}" type="presParOf" srcId="{98D4D757-9FFF-45CA-B0B5-425FCB27EE23}" destId="{9D593595-528F-4AA4-882E-71F3BBEF13E6}" srcOrd="0" destOrd="0" presId="urn:microsoft.com/office/officeart/2008/layout/VerticalCurvedList"/>
    <dgm:cxn modelId="{C57EE296-451C-4049-AAD3-27273E7168E6}" type="presParOf" srcId="{FEE3157C-E703-4044-ADA3-8F7B3A4EA687}" destId="{F74967C6-46A0-499F-A615-4D441CDDB8C6}" srcOrd="11" destOrd="0" presId="urn:microsoft.com/office/officeart/2008/layout/VerticalCurvedList"/>
    <dgm:cxn modelId="{77FA291D-53E4-4D69-8B66-89C424A7D21A}" type="presParOf" srcId="{FEE3157C-E703-4044-ADA3-8F7B3A4EA687}" destId="{DFE14CD8-7E3C-488C-8CBB-6F63C2D27BD3}" srcOrd="12" destOrd="0" presId="urn:microsoft.com/office/officeart/2008/layout/VerticalCurvedList"/>
    <dgm:cxn modelId="{8F7FA725-C66C-4CF0-9D26-C7F71A4489E2}" type="presParOf" srcId="{DFE14CD8-7E3C-488C-8CBB-6F63C2D27BD3}" destId="{780AB9B6-F437-4427-AE8A-BD5DE36F89B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199993-D12C-4493-B402-756E69BDEF37}"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7DA0252-88EE-48BE-81D9-1042D87DAECA}">
      <dgm:prSet phldrT="[Text]" custT="1"/>
      <dgm:spPr>
        <a:solidFill>
          <a:srgbClr val="339966"/>
        </a:solidFill>
      </dgm:spPr>
      <dgm:t>
        <a:bodyPr/>
        <a:lstStyle/>
        <a:p>
          <a:r>
            <a:rPr kumimoji="0" lang="sr-Cyrl-RS" sz="2000" b="1" i="0" u="none" strike="noStrike" cap="none" spc="0" normalizeH="0" baseline="0" noProof="0" dirty="0" smtClean="0">
              <a:ln>
                <a:noFill/>
              </a:ln>
              <a:solidFill>
                <a:schemeClr val="bg1"/>
              </a:solidFill>
              <a:effectLst/>
              <a:uLnTx/>
              <a:uFillTx/>
            </a:rPr>
            <a:t>Заједнички контекст показатељи</a:t>
          </a:r>
          <a:endParaRPr lang="en-US" sz="2000" dirty="0">
            <a:solidFill>
              <a:schemeClr val="bg1"/>
            </a:solidFill>
          </a:endParaRPr>
        </a:p>
      </dgm:t>
    </dgm:pt>
    <dgm:pt modelId="{44606A21-37CE-431E-B8B3-AE6631B4CF67}" type="parTrans" cxnId="{4E9EF5C2-000B-4324-B445-1FD3EBADECC5}">
      <dgm:prSet/>
      <dgm:spPr/>
      <dgm:t>
        <a:bodyPr/>
        <a:lstStyle/>
        <a:p>
          <a:endParaRPr lang="en-US"/>
        </a:p>
      </dgm:t>
    </dgm:pt>
    <dgm:pt modelId="{E0539F34-7562-4789-851E-99B54C7BF716}" type="sibTrans" cxnId="{4E9EF5C2-000B-4324-B445-1FD3EBADECC5}">
      <dgm:prSet/>
      <dgm:spPr/>
      <dgm:t>
        <a:bodyPr/>
        <a:lstStyle/>
        <a:p>
          <a:endParaRPr lang="en-US"/>
        </a:p>
      </dgm:t>
    </dgm:pt>
    <dgm:pt modelId="{8F150A3A-E489-4BF6-A4C6-65F1EE39A02C}">
      <dgm:prSet phldrT="[Text]"/>
      <dgm:spPr/>
      <dgm:t>
        <a:bodyPr/>
        <a:lstStyle/>
        <a:p>
          <a:r>
            <a:rPr lang="sr-Cyrl-RS" dirty="0" smtClean="0">
              <a:solidFill>
                <a:schemeClr val="tx2">
                  <a:lumMod val="50000"/>
                </a:schemeClr>
              </a:solidFill>
            </a:rPr>
            <a:t>Највећи број друштвено-економских и секторских показатеља је доступан</a:t>
          </a:r>
          <a:endParaRPr lang="en-US" dirty="0">
            <a:solidFill>
              <a:schemeClr val="tx2">
                <a:lumMod val="50000"/>
              </a:schemeClr>
            </a:solidFill>
          </a:endParaRPr>
        </a:p>
      </dgm:t>
    </dgm:pt>
    <dgm:pt modelId="{1EB2F8D0-CCC4-4390-833D-04709017B62C}" type="parTrans" cxnId="{ED8C7005-26E8-463E-9129-F051DF43B1B5}">
      <dgm:prSet/>
      <dgm:spPr/>
      <dgm:t>
        <a:bodyPr/>
        <a:lstStyle/>
        <a:p>
          <a:endParaRPr lang="en-US"/>
        </a:p>
      </dgm:t>
    </dgm:pt>
    <dgm:pt modelId="{B55B8A22-0E31-4EDF-86A2-366971169380}" type="sibTrans" cxnId="{ED8C7005-26E8-463E-9129-F051DF43B1B5}">
      <dgm:prSet/>
      <dgm:spPr/>
      <dgm:t>
        <a:bodyPr/>
        <a:lstStyle/>
        <a:p>
          <a:endParaRPr lang="en-US"/>
        </a:p>
      </dgm:t>
    </dgm:pt>
    <dgm:pt modelId="{2EB0015C-FC9E-49F0-8D6B-4A0921A4F38E}">
      <dgm:prSet phldrT="[Text]" custT="1"/>
      <dgm:spPr>
        <a:solidFill>
          <a:schemeClr val="accent6"/>
        </a:solidFill>
      </dgm:spPr>
      <dgm:t>
        <a:bodyPr/>
        <a:lstStyle/>
        <a:p>
          <a:r>
            <a:rPr kumimoji="0" lang="sr-Latn-RS" sz="2000" b="1" i="0" u="none" strike="noStrike" cap="none" spc="0" normalizeH="0" baseline="0" noProof="0" dirty="0" smtClean="0">
              <a:ln>
                <a:noFill/>
              </a:ln>
              <a:solidFill>
                <a:schemeClr val="bg1"/>
              </a:solidFill>
              <a:effectLst/>
              <a:uLnTx/>
              <a:uFillTx/>
            </a:rPr>
            <a:t> </a:t>
          </a:r>
          <a:r>
            <a:rPr kumimoji="0" lang="sr-Cyrl-RS" sz="2000" b="1" i="0" u="none" strike="noStrike" cap="none" spc="0" normalizeH="0" baseline="0" noProof="0" dirty="0" smtClean="0">
              <a:ln>
                <a:noFill/>
              </a:ln>
              <a:solidFill>
                <a:schemeClr val="bg1"/>
              </a:solidFill>
              <a:effectLst/>
              <a:uLnTx/>
              <a:uFillTx/>
            </a:rPr>
            <a:t>Административно поједностављење</a:t>
          </a:r>
          <a:endParaRPr lang="en-US" sz="2000" dirty="0">
            <a:solidFill>
              <a:schemeClr val="bg1"/>
            </a:solidFill>
          </a:endParaRPr>
        </a:p>
      </dgm:t>
    </dgm:pt>
    <dgm:pt modelId="{61E554C8-AA39-46B6-A754-8ABBB8D89F63}" type="parTrans" cxnId="{EA428AC5-0579-4738-8989-747E1FD2DAC1}">
      <dgm:prSet/>
      <dgm:spPr/>
      <dgm:t>
        <a:bodyPr/>
        <a:lstStyle/>
        <a:p>
          <a:endParaRPr lang="en-US"/>
        </a:p>
      </dgm:t>
    </dgm:pt>
    <dgm:pt modelId="{FE723F2E-A4C3-477B-B6CA-1BDE6C7DFD7B}" type="sibTrans" cxnId="{EA428AC5-0579-4738-8989-747E1FD2DAC1}">
      <dgm:prSet/>
      <dgm:spPr/>
      <dgm:t>
        <a:bodyPr/>
        <a:lstStyle/>
        <a:p>
          <a:endParaRPr lang="en-US"/>
        </a:p>
      </dgm:t>
    </dgm:pt>
    <dgm:pt modelId="{0943CB16-649F-4359-B2A0-D2EE5A7E7890}">
      <dgm:prSet phldrT="[Text]"/>
      <dgm:spPr/>
      <dgm:t>
        <a:bodyPr/>
        <a:lstStyle/>
        <a:p>
          <a:r>
            <a:rPr lang="sr-Cyrl-RS" dirty="0" smtClean="0">
              <a:solidFill>
                <a:schemeClr val="tx2">
                  <a:lumMod val="50000"/>
                </a:schemeClr>
              </a:solidFill>
            </a:rPr>
            <a:t>Спроведено 45 структуираних интервјуа </a:t>
          </a:r>
          <a:endParaRPr lang="en-US" dirty="0">
            <a:solidFill>
              <a:schemeClr val="tx2">
                <a:lumMod val="50000"/>
              </a:schemeClr>
            </a:solidFill>
          </a:endParaRPr>
        </a:p>
      </dgm:t>
    </dgm:pt>
    <dgm:pt modelId="{520B0CCE-235F-4098-8E59-D58CF2FEA68C}" type="parTrans" cxnId="{A9B68FD4-5EF6-437A-9A1D-1E7FBFC818C7}">
      <dgm:prSet/>
      <dgm:spPr/>
      <dgm:t>
        <a:bodyPr/>
        <a:lstStyle/>
        <a:p>
          <a:endParaRPr lang="en-US"/>
        </a:p>
      </dgm:t>
    </dgm:pt>
    <dgm:pt modelId="{87C7F7FB-E99B-41CB-B015-59CB022CF70B}" type="sibTrans" cxnId="{A9B68FD4-5EF6-437A-9A1D-1E7FBFC818C7}">
      <dgm:prSet/>
      <dgm:spPr/>
      <dgm:t>
        <a:bodyPr/>
        <a:lstStyle/>
        <a:p>
          <a:endParaRPr lang="en-US"/>
        </a:p>
      </dgm:t>
    </dgm:pt>
    <dgm:pt modelId="{1554865F-FE76-47B3-BA9E-D133F7C567A8}">
      <dgm:prSet phldrT="[Text]"/>
      <dgm:spPr/>
      <dgm:t>
        <a:bodyPr/>
        <a:lstStyle/>
        <a:p>
          <a:r>
            <a:rPr lang="sr-Cyrl-RS" dirty="0" smtClean="0">
              <a:solidFill>
                <a:schemeClr val="tx2">
                  <a:lumMod val="50000"/>
                </a:schemeClr>
              </a:solidFill>
            </a:rPr>
            <a:t>Одржано пет фокус група са одбијеним подносиоцима захтева за ИПАРД подстицаје</a:t>
          </a:r>
          <a:endParaRPr lang="en-US" dirty="0">
            <a:solidFill>
              <a:schemeClr val="tx2">
                <a:lumMod val="50000"/>
              </a:schemeClr>
            </a:solidFill>
          </a:endParaRPr>
        </a:p>
      </dgm:t>
    </dgm:pt>
    <dgm:pt modelId="{5EBEC8D4-FA84-4409-8DB4-F106784F91DE}" type="parTrans" cxnId="{A154722F-E0B9-4155-BECD-69EEC2F5CEC4}">
      <dgm:prSet/>
      <dgm:spPr/>
      <dgm:t>
        <a:bodyPr/>
        <a:lstStyle/>
        <a:p>
          <a:endParaRPr lang="en-US"/>
        </a:p>
      </dgm:t>
    </dgm:pt>
    <dgm:pt modelId="{0E502572-BEE8-4F49-9648-8245D0708537}" type="sibTrans" cxnId="{A154722F-E0B9-4155-BECD-69EEC2F5CEC4}">
      <dgm:prSet/>
      <dgm:spPr/>
      <dgm:t>
        <a:bodyPr/>
        <a:lstStyle/>
        <a:p>
          <a:endParaRPr lang="en-US"/>
        </a:p>
      </dgm:t>
    </dgm:pt>
    <dgm:pt modelId="{E4E623C6-E3CD-4DB4-9657-90A87B3F90FF}">
      <dgm:prSet phldrT="[Text]"/>
      <dgm:spPr/>
      <dgm:t>
        <a:bodyPr/>
        <a:lstStyle/>
        <a:p>
          <a:r>
            <a:rPr lang="sr-Cyrl-RS" dirty="0" smtClean="0">
              <a:solidFill>
                <a:schemeClr val="tx2">
                  <a:lumMod val="50000"/>
                </a:schemeClr>
              </a:solidFill>
            </a:rPr>
            <a:t>Формирана база података свих Заједничких контекст показатеља за период 2012 - 2018. године </a:t>
          </a:r>
          <a:endParaRPr lang="en-US" dirty="0">
            <a:solidFill>
              <a:schemeClr val="tx2">
                <a:lumMod val="50000"/>
              </a:schemeClr>
            </a:solidFill>
          </a:endParaRPr>
        </a:p>
      </dgm:t>
    </dgm:pt>
    <dgm:pt modelId="{0D6645B9-BD55-4BB1-ADE9-0C3FA762FD2F}" type="parTrans" cxnId="{C1795900-3BE8-4676-9963-7AA5822FF0DC}">
      <dgm:prSet/>
      <dgm:spPr/>
      <dgm:t>
        <a:bodyPr/>
        <a:lstStyle/>
        <a:p>
          <a:endParaRPr lang="en-US"/>
        </a:p>
      </dgm:t>
    </dgm:pt>
    <dgm:pt modelId="{B2FD7B39-7997-437F-B6A8-351790CE813B}" type="sibTrans" cxnId="{C1795900-3BE8-4676-9963-7AA5822FF0DC}">
      <dgm:prSet/>
      <dgm:spPr/>
      <dgm:t>
        <a:bodyPr/>
        <a:lstStyle/>
        <a:p>
          <a:endParaRPr lang="en-US"/>
        </a:p>
      </dgm:t>
    </dgm:pt>
    <dgm:pt modelId="{4FFE2705-129D-4851-9448-8C1FEE38D8ED}">
      <dgm:prSet phldrT="[Text]"/>
      <dgm:spPr/>
      <dgm:t>
        <a:bodyPr/>
        <a:lstStyle/>
        <a:p>
          <a:r>
            <a:rPr lang="sr-Cyrl-RS" b="1" dirty="0" smtClean="0">
              <a:solidFill>
                <a:schemeClr val="tx2">
                  <a:lumMod val="50000"/>
                </a:schemeClr>
              </a:solidFill>
            </a:rPr>
            <a:t>Највећи број недостајућих показатеља је у групи показатеља заштите животне средине</a:t>
          </a:r>
          <a:endParaRPr lang="en-US" b="1" dirty="0">
            <a:solidFill>
              <a:schemeClr val="tx2">
                <a:lumMod val="50000"/>
              </a:schemeClr>
            </a:solidFill>
          </a:endParaRPr>
        </a:p>
      </dgm:t>
    </dgm:pt>
    <dgm:pt modelId="{46115200-3BDC-483D-8766-5FF7A9CE2976}" type="parTrans" cxnId="{E019B3AE-3963-4C28-AC4F-03197741C995}">
      <dgm:prSet/>
      <dgm:spPr/>
      <dgm:t>
        <a:bodyPr/>
        <a:lstStyle/>
        <a:p>
          <a:endParaRPr lang="en-US"/>
        </a:p>
      </dgm:t>
    </dgm:pt>
    <dgm:pt modelId="{23EAD825-D671-4A2B-AFB0-60C92D88375B}" type="sibTrans" cxnId="{E019B3AE-3963-4C28-AC4F-03197741C995}">
      <dgm:prSet/>
      <dgm:spPr/>
      <dgm:t>
        <a:bodyPr/>
        <a:lstStyle/>
        <a:p>
          <a:endParaRPr lang="en-US"/>
        </a:p>
      </dgm:t>
    </dgm:pt>
    <dgm:pt modelId="{E8EBCB50-35AF-4519-8BDA-5853F0CE812C}">
      <dgm:prSet phldrT="[Text]"/>
      <dgm:spPr/>
      <dgm:t>
        <a:bodyPr/>
        <a:lstStyle/>
        <a:p>
          <a:endParaRPr lang="en-US" dirty="0">
            <a:solidFill>
              <a:schemeClr val="tx2">
                <a:lumMod val="50000"/>
              </a:schemeClr>
            </a:solidFill>
          </a:endParaRPr>
        </a:p>
      </dgm:t>
    </dgm:pt>
    <dgm:pt modelId="{ACE47194-1BFB-43F9-B7F1-D6EF0A61D19F}" type="parTrans" cxnId="{5447B708-9F83-4F5D-B667-EEDF879A83BC}">
      <dgm:prSet/>
      <dgm:spPr/>
      <dgm:t>
        <a:bodyPr/>
        <a:lstStyle/>
        <a:p>
          <a:endParaRPr lang="en-US"/>
        </a:p>
      </dgm:t>
    </dgm:pt>
    <dgm:pt modelId="{8EBDF7EE-8734-4EE1-9541-21CBAB81DA7A}" type="sibTrans" cxnId="{5447B708-9F83-4F5D-B667-EEDF879A83BC}">
      <dgm:prSet/>
      <dgm:spPr/>
      <dgm:t>
        <a:bodyPr/>
        <a:lstStyle/>
        <a:p>
          <a:endParaRPr lang="en-US"/>
        </a:p>
      </dgm:t>
    </dgm:pt>
    <dgm:pt modelId="{296684BE-F886-4D19-B4C4-F6C7A35DC6F6}">
      <dgm:prSet phldrT="[Text]"/>
      <dgm:spPr/>
      <dgm:t>
        <a:bodyPr/>
        <a:lstStyle/>
        <a:p>
          <a:r>
            <a:rPr lang="sr-Cyrl-RS" dirty="0" smtClean="0">
              <a:solidFill>
                <a:schemeClr val="tx2">
                  <a:lumMod val="50000"/>
                </a:schemeClr>
              </a:solidFill>
            </a:rPr>
            <a:t>Одржана једна фокус група са ИПАРД корисницима којима је одобрен захтев</a:t>
          </a:r>
          <a:endParaRPr lang="en-US" dirty="0">
            <a:solidFill>
              <a:schemeClr val="tx2">
                <a:lumMod val="50000"/>
              </a:schemeClr>
            </a:solidFill>
          </a:endParaRPr>
        </a:p>
      </dgm:t>
    </dgm:pt>
    <dgm:pt modelId="{C4224F4A-2094-4E4C-9B05-715376BACAC6}" type="parTrans" cxnId="{CE0E9CCF-DD89-468E-9ABC-E19FB8600821}">
      <dgm:prSet/>
      <dgm:spPr/>
      <dgm:t>
        <a:bodyPr/>
        <a:lstStyle/>
        <a:p>
          <a:endParaRPr lang="en-US"/>
        </a:p>
      </dgm:t>
    </dgm:pt>
    <dgm:pt modelId="{934A02FA-5724-4846-A339-4F9700ADF6A5}" type="sibTrans" cxnId="{CE0E9CCF-DD89-468E-9ABC-E19FB8600821}">
      <dgm:prSet/>
      <dgm:spPr/>
      <dgm:t>
        <a:bodyPr/>
        <a:lstStyle/>
        <a:p>
          <a:endParaRPr lang="en-US"/>
        </a:p>
      </dgm:t>
    </dgm:pt>
    <dgm:pt modelId="{03DF8543-914D-484D-A391-6D2102D0A7B1}" type="pres">
      <dgm:prSet presAssocID="{F2199993-D12C-4493-B402-756E69BDEF37}" presName="Name0" presStyleCnt="0">
        <dgm:presLayoutVars>
          <dgm:dir/>
          <dgm:animLvl val="lvl"/>
          <dgm:resizeHandles/>
        </dgm:presLayoutVars>
      </dgm:prSet>
      <dgm:spPr/>
      <dgm:t>
        <a:bodyPr/>
        <a:lstStyle/>
        <a:p>
          <a:endParaRPr lang="en-US"/>
        </a:p>
      </dgm:t>
    </dgm:pt>
    <dgm:pt modelId="{069907D9-156E-43E2-BDDD-77FABD6CCE7B}" type="pres">
      <dgm:prSet presAssocID="{57DA0252-88EE-48BE-81D9-1042D87DAECA}" presName="linNode" presStyleCnt="0"/>
      <dgm:spPr/>
    </dgm:pt>
    <dgm:pt modelId="{0BCE3992-3F95-4018-8E99-86C0B5363421}" type="pres">
      <dgm:prSet presAssocID="{57DA0252-88EE-48BE-81D9-1042D87DAECA}" presName="parentShp" presStyleLbl="node1" presStyleIdx="0" presStyleCnt="2" custScaleX="60819" custScaleY="97332">
        <dgm:presLayoutVars>
          <dgm:bulletEnabled val="1"/>
        </dgm:presLayoutVars>
      </dgm:prSet>
      <dgm:spPr/>
      <dgm:t>
        <a:bodyPr/>
        <a:lstStyle/>
        <a:p>
          <a:endParaRPr lang="en-US"/>
        </a:p>
      </dgm:t>
    </dgm:pt>
    <dgm:pt modelId="{4C8422E3-41BE-4002-95C4-32406684C965}" type="pres">
      <dgm:prSet presAssocID="{57DA0252-88EE-48BE-81D9-1042D87DAECA}" presName="childShp" presStyleLbl="bgAccFollowNode1" presStyleIdx="0" presStyleCnt="2">
        <dgm:presLayoutVars>
          <dgm:bulletEnabled val="1"/>
        </dgm:presLayoutVars>
      </dgm:prSet>
      <dgm:spPr/>
      <dgm:t>
        <a:bodyPr/>
        <a:lstStyle/>
        <a:p>
          <a:endParaRPr lang="en-US"/>
        </a:p>
      </dgm:t>
    </dgm:pt>
    <dgm:pt modelId="{BE84A81A-13D6-40D6-B844-F5844032EF22}" type="pres">
      <dgm:prSet presAssocID="{E0539F34-7562-4789-851E-99B54C7BF716}" presName="spacing" presStyleCnt="0"/>
      <dgm:spPr/>
    </dgm:pt>
    <dgm:pt modelId="{FDA417A0-6E32-4F0F-97D2-0DB3ACAAB352}" type="pres">
      <dgm:prSet presAssocID="{2EB0015C-FC9E-49F0-8D6B-4A0921A4F38E}" presName="linNode" presStyleCnt="0"/>
      <dgm:spPr/>
    </dgm:pt>
    <dgm:pt modelId="{965C27CA-9252-48B3-970D-94D8B214FAB0}" type="pres">
      <dgm:prSet presAssocID="{2EB0015C-FC9E-49F0-8D6B-4A0921A4F38E}" presName="parentShp" presStyleLbl="node1" presStyleIdx="1" presStyleCnt="2" custScaleX="60819" custScaleY="97332">
        <dgm:presLayoutVars>
          <dgm:bulletEnabled val="1"/>
        </dgm:presLayoutVars>
      </dgm:prSet>
      <dgm:spPr/>
      <dgm:t>
        <a:bodyPr/>
        <a:lstStyle/>
        <a:p>
          <a:endParaRPr lang="en-US"/>
        </a:p>
      </dgm:t>
    </dgm:pt>
    <dgm:pt modelId="{0728709D-FF27-4E1E-8A90-38F512DBC0A6}" type="pres">
      <dgm:prSet presAssocID="{2EB0015C-FC9E-49F0-8D6B-4A0921A4F38E}" presName="childShp" presStyleLbl="bgAccFollowNode1" presStyleIdx="1" presStyleCnt="2">
        <dgm:presLayoutVars>
          <dgm:bulletEnabled val="1"/>
        </dgm:presLayoutVars>
      </dgm:prSet>
      <dgm:spPr/>
      <dgm:t>
        <a:bodyPr/>
        <a:lstStyle/>
        <a:p>
          <a:endParaRPr lang="en-US"/>
        </a:p>
      </dgm:t>
    </dgm:pt>
  </dgm:ptLst>
  <dgm:cxnLst>
    <dgm:cxn modelId="{F224CA5A-A918-4BB8-B59A-3D4720F764CE}" type="presOf" srcId="{E4E623C6-E3CD-4DB4-9657-90A87B3F90FF}" destId="{4C8422E3-41BE-4002-95C4-32406684C965}" srcOrd="0" destOrd="2" presId="urn:microsoft.com/office/officeart/2005/8/layout/vList6"/>
    <dgm:cxn modelId="{020F8304-10D6-4BB0-927F-9AB93F49B23E}" type="presOf" srcId="{0943CB16-649F-4359-B2A0-D2EE5A7E7890}" destId="{0728709D-FF27-4E1E-8A90-38F512DBC0A6}" srcOrd="0" destOrd="0" presId="urn:microsoft.com/office/officeart/2005/8/layout/vList6"/>
    <dgm:cxn modelId="{216DAD5B-3493-428E-972B-6034D12CE8E8}" type="presOf" srcId="{F2199993-D12C-4493-B402-756E69BDEF37}" destId="{03DF8543-914D-484D-A391-6D2102D0A7B1}" srcOrd="0" destOrd="0" presId="urn:microsoft.com/office/officeart/2005/8/layout/vList6"/>
    <dgm:cxn modelId="{0D261AE2-3700-45FC-A37E-9E3F29F7A3B9}" type="presOf" srcId="{8F150A3A-E489-4BF6-A4C6-65F1EE39A02C}" destId="{4C8422E3-41BE-4002-95C4-32406684C965}" srcOrd="0" destOrd="0" presId="urn:microsoft.com/office/officeart/2005/8/layout/vList6"/>
    <dgm:cxn modelId="{C255BF0B-ED67-4D36-A245-482863801630}" type="presOf" srcId="{E8EBCB50-35AF-4519-8BDA-5853F0CE812C}" destId="{0728709D-FF27-4E1E-8A90-38F512DBC0A6}" srcOrd="0" destOrd="3" presId="urn:microsoft.com/office/officeart/2005/8/layout/vList6"/>
    <dgm:cxn modelId="{C1795900-3BE8-4676-9963-7AA5822FF0DC}" srcId="{57DA0252-88EE-48BE-81D9-1042D87DAECA}" destId="{E4E623C6-E3CD-4DB4-9657-90A87B3F90FF}" srcOrd="2" destOrd="0" parTransId="{0D6645B9-BD55-4BB1-ADE9-0C3FA762FD2F}" sibTransId="{B2FD7B39-7997-437F-B6A8-351790CE813B}"/>
    <dgm:cxn modelId="{7B7A17A6-96CF-4C47-BCF8-70F689CA71D2}" type="presOf" srcId="{296684BE-F886-4D19-B4C4-F6C7A35DC6F6}" destId="{0728709D-FF27-4E1E-8A90-38F512DBC0A6}" srcOrd="0" destOrd="2" presId="urn:microsoft.com/office/officeart/2005/8/layout/vList6"/>
    <dgm:cxn modelId="{E397905E-18A7-42EA-978C-FCD7075698DD}" type="presOf" srcId="{4FFE2705-129D-4851-9448-8C1FEE38D8ED}" destId="{4C8422E3-41BE-4002-95C4-32406684C965}" srcOrd="0" destOrd="1" presId="urn:microsoft.com/office/officeart/2005/8/layout/vList6"/>
    <dgm:cxn modelId="{4E9EF5C2-000B-4324-B445-1FD3EBADECC5}" srcId="{F2199993-D12C-4493-B402-756E69BDEF37}" destId="{57DA0252-88EE-48BE-81D9-1042D87DAECA}" srcOrd="0" destOrd="0" parTransId="{44606A21-37CE-431E-B8B3-AE6631B4CF67}" sibTransId="{E0539F34-7562-4789-851E-99B54C7BF716}"/>
    <dgm:cxn modelId="{E019B3AE-3963-4C28-AC4F-03197741C995}" srcId="{57DA0252-88EE-48BE-81D9-1042D87DAECA}" destId="{4FFE2705-129D-4851-9448-8C1FEE38D8ED}" srcOrd="1" destOrd="0" parTransId="{46115200-3BDC-483D-8766-5FF7A9CE2976}" sibTransId="{23EAD825-D671-4A2B-AFB0-60C92D88375B}"/>
    <dgm:cxn modelId="{CE0E9CCF-DD89-468E-9ABC-E19FB8600821}" srcId="{2EB0015C-FC9E-49F0-8D6B-4A0921A4F38E}" destId="{296684BE-F886-4D19-B4C4-F6C7A35DC6F6}" srcOrd="2" destOrd="0" parTransId="{C4224F4A-2094-4E4C-9B05-715376BACAC6}" sibTransId="{934A02FA-5724-4846-A339-4F9700ADF6A5}"/>
    <dgm:cxn modelId="{A154722F-E0B9-4155-BECD-69EEC2F5CEC4}" srcId="{2EB0015C-FC9E-49F0-8D6B-4A0921A4F38E}" destId="{1554865F-FE76-47B3-BA9E-D133F7C567A8}" srcOrd="1" destOrd="0" parTransId="{5EBEC8D4-FA84-4409-8DB4-F106784F91DE}" sibTransId="{0E502572-BEE8-4F49-9648-8245D0708537}"/>
    <dgm:cxn modelId="{5447B708-9F83-4F5D-B667-EEDF879A83BC}" srcId="{2EB0015C-FC9E-49F0-8D6B-4A0921A4F38E}" destId="{E8EBCB50-35AF-4519-8BDA-5853F0CE812C}" srcOrd="3" destOrd="0" parTransId="{ACE47194-1BFB-43F9-B7F1-D6EF0A61D19F}" sibTransId="{8EBDF7EE-8734-4EE1-9541-21CBAB81DA7A}"/>
    <dgm:cxn modelId="{E1C41E48-1B0D-4F1A-A282-A6493742D788}" type="presOf" srcId="{1554865F-FE76-47B3-BA9E-D133F7C567A8}" destId="{0728709D-FF27-4E1E-8A90-38F512DBC0A6}" srcOrd="0" destOrd="1" presId="urn:microsoft.com/office/officeart/2005/8/layout/vList6"/>
    <dgm:cxn modelId="{838930F0-14BE-4772-8B7B-03DDEA76FA26}" type="presOf" srcId="{57DA0252-88EE-48BE-81D9-1042D87DAECA}" destId="{0BCE3992-3F95-4018-8E99-86C0B5363421}" srcOrd="0" destOrd="0" presId="urn:microsoft.com/office/officeart/2005/8/layout/vList6"/>
    <dgm:cxn modelId="{A9B68FD4-5EF6-437A-9A1D-1E7FBFC818C7}" srcId="{2EB0015C-FC9E-49F0-8D6B-4A0921A4F38E}" destId="{0943CB16-649F-4359-B2A0-D2EE5A7E7890}" srcOrd="0" destOrd="0" parTransId="{520B0CCE-235F-4098-8E59-D58CF2FEA68C}" sibTransId="{87C7F7FB-E99B-41CB-B015-59CB022CF70B}"/>
    <dgm:cxn modelId="{EA428AC5-0579-4738-8989-747E1FD2DAC1}" srcId="{F2199993-D12C-4493-B402-756E69BDEF37}" destId="{2EB0015C-FC9E-49F0-8D6B-4A0921A4F38E}" srcOrd="1" destOrd="0" parTransId="{61E554C8-AA39-46B6-A754-8ABBB8D89F63}" sibTransId="{FE723F2E-A4C3-477B-B6CA-1BDE6C7DFD7B}"/>
    <dgm:cxn modelId="{B546DE36-9DA3-436E-BEE2-BF091FEC2D8E}" type="presOf" srcId="{2EB0015C-FC9E-49F0-8D6B-4A0921A4F38E}" destId="{965C27CA-9252-48B3-970D-94D8B214FAB0}" srcOrd="0" destOrd="0" presId="urn:microsoft.com/office/officeart/2005/8/layout/vList6"/>
    <dgm:cxn modelId="{ED8C7005-26E8-463E-9129-F051DF43B1B5}" srcId="{57DA0252-88EE-48BE-81D9-1042D87DAECA}" destId="{8F150A3A-E489-4BF6-A4C6-65F1EE39A02C}" srcOrd="0" destOrd="0" parTransId="{1EB2F8D0-CCC4-4390-833D-04709017B62C}" sibTransId="{B55B8A22-0E31-4EDF-86A2-366971169380}"/>
    <dgm:cxn modelId="{D484265F-4A19-49BA-B869-42091A828542}" type="presParOf" srcId="{03DF8543-914D-484D-A391-6D2102D0A7B1}" destId="{069907D9-156E-43E2-BDDD-77FABD6CCE7B}" srcOrd="0" destOrd="0" presId="urn:microsoft.com/office/officeart/2005/8/layout/vList6"/>
    <dgm:cxn modelId="{7C91EC16-07AE-468D-AFF9-02D73BA5513F}" type="presParOf" srcId="{069907D9-156E-43E2-BDDD-77FABD6CCE7B}" destId="{0BCE3992-3F95-4018-8E99-86C0B5363421}" srcOrd="0" destOrd="0" presId="urn:microsoft.com/office/officeart/2005/8/layout/vList6"/>
    <dgm:cxn modelId="{C83D18DB-3BFE-4E60-9054-609E5CA3887C}" type="presParOf" srcId="{069907D9-156E-43E2-BDDD-77FABD6CCE7B}" destId="{4C8422E3-41BE-4002-95C4-32406684C965}" srcOrd="1" destOrd="0" presId="urn:microsoft.com/office/officeart/2005/8/layout/vList6"/>
    <dgm:cxn modelId="{6BEE23FC-D510-4880-801A-BB4FF300E64D}" type="presParOf" srcId="{03DF8543-914D-484D-A391-6D2102D0A7B1}" destId="{BE84A81A-13D6-40D6-B844-F5844032EF22}" srcOrd="1" destOrd="0" presId="urn:microsoft.com/office/officeart/2005/8/layout/vList6"/>
    <dgm:cxn modelId="{2C071025-4FA5-4215-923B-6941E2A43EFC}" type="presParOf" srcId="{03DF8543-914D-484D-A391-6D2102D0A7B1}" destId="{FDA417A0-6E32-4F0F-97D2-0DB3ACAAB352}" srcOrd="2" destOrd="0" presId="urn:microsoft.com/office/officeart/2005/8/layout/vList6"/>
    <dgm:cxn modelId="{0E0FAED5-EA27-43C2-A775-FC1318793D81}" type="presParOf" srcId="{FDA417A0-6E32-4F0F-97D2-0DB3ACAAB352}" destId="{965C27CA-9252-48B3-970D-94D8B214FAB0}" srcOrd="0" destOrd="0" presId="urn:microsoft.com/office/officeart/2005/8/layout/vList6"/>
    <dgm:cxn modelId="{2396A187-2960-4CD6-8610-22603DB9B1E6}" type="presParOf" srcId="{FDA417A0-6E32-4F0F-97D2-0DB3ACAAB352}" destId="{0728709D-FF27-4E1E-8A90-38F512DBC0A6}"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FE4E5E-3E0D-4EB3-8516-28A81801E943}" type="doc">
      <dgm:prSet loTypeId="urn:microsoft.com/office/officeart/2005/8/layout/lProcess2" loCatId="list" qsTypeId="urn:microsoft.com/office/officeart/2005/8/quickstyle/simple4" qsCatId="simple" csTypeId="urn:microsoft.com/office/officeart/2005/8/colors/accent1_2" csCatId="accent1" phldr="1"/>
      <dgm:spPr/>
      <dgm:t>
        <a:bodyPr/>
        <a:lstStyle/>
        <a:p>
          <a:endParaRPr lang="en-US"/>
        </a:p>
      </dgm:t>
    </dgm:pt>
    <dgm:pt modelId="{08D34D38-6098-4E89-8841-41252F07CA8C}">
      <dgm:prSet phldrT="[Text]" custT="1"/>
      <dgm:spPr/>
      <dgm:t>
        <a:bodyPr/>
        <a:lstStyle/>
        <a:p>
          <a:r>
            <a:rPr lang="sr-Cyrl-RS" sz="2400" dirty="0" smtClean="0">
              <a:solidFill>
                <a:srgbClr val="C00000"/>
              </a:solidFill>
            </a:rPr>
            <a:t>Подршка ИПАРД оперативној структури</a:t>
          </a:r>
          <a:endParaRPr lang="en-US" sz="2400" dirty="0">
            <a:solidFill>
              <a:srgbClr val="C00000"/>
            </a:solidFill>
          </a:endParaRPr>
        </a:p>
      </dgm:t>
    </dgm:pt>
    <dgm:pt modelId="{6411BE0F-386A-4C07-AAF6-B2391A2F203C}" type="parTrans" cxnId="{23C5ACC3-C0BB-4802-88C3-19C64A8DAF51}">
      <dgm:prSet/>
      <dgm:spPr/>
      <dgm:t>
        <a:bodyPr/>
        <a:lstStyle/>
        <a:p>
          <a:endParaRPr lang="en-US"/>
        </a:p>
      </dgm:t>
    </dgm:pt>
    <dgm:pt modelId="{F686DCE2-F177-4E8F-BB12-906CC3F3CFE9}" type="sibTrans" cxnId="{23C5ACC3-C0BB-4802-88C3-19C64A8DAF51}">
      <dgm:prSet/>
      <dgm:spPr/>
      <dgm:t>
        <a:bodyPr/>
        <a:lstStyle/>
        <a:p>
          <a:endParaRPr lang="en-US"/>
        </a:p>
      </dgm:t>
    </dgm:pt>
    <dgm:pt modelId="{FF3E7757-2DCC-4086-BA8D-3C1B27D880B2}">
      <dgm:prSet phldrT="[Text]" custT="1"/>
      <dgm:spPr/>
      <dgm:t>
        <a:bodyPr/>
        <a:lstStyle/>
        <a:p>
          <a:r>
            <a:rPr lang="sr-Cyrl-RS" sz="2000" dirty="0" smtClean="0"/>
            <a:t>Надоградња и иницијализација ИТ софтверског решења за рурални развој</a:t>
          </a:r>
          <a:endParaRPr lang="en-US" sz="2000" dirty="0"/>
        </a:p>
      </dgm:t>
    </dgm:pt>
    <dgm:pt modelId="{D97059A1-48F5-4A40-98E5-A8188E809F5B}" type="parTrans" cxnId="{00811ACB-15D2-4391-9781-49C031A37146}">
      <dgm:prSet/>
      <dgm:spPr/>
      <dgm:t>
        <a:bodyPr/>
        <a:lstStyle/>
        <a:p>
          <a:endParaRPr lang="en-US"/>
        </a:p>
      </dgm:t>
    </dgm:pt>
    <dgm:pt modelId="{F746AE00-CE4D-4463-A868-783994D8D6AC}" type="sibTrans" cxnId="{00811ACB-15D2-4391-9781-49C031A37146}">
      <dgm:prSet/>
      <dgm:spPr/>
      <dgm:t>
        <a:bodyPr/>
        <a:lstStyle/>
        <a:p>
          <a:endParaRPr lang="en-US"/>
        </a:p>
      </dgm:t>
    </dgm:pt>
    <dgm:pt modelId="{7D98E87E-B861-4A67-AF02-61D47DF55385}">
      <dgm:prSet phldrT="[Text]" custT="1"/>
      <dgm:spPr/>
      <dgm:t>
        <a:bodyPr/>
        <a:lstStyle/>
        <a:p>
          <a:r>
            <a:rPr lang="sr-Cyrl-RS" sz="2000" dirty="0" smtClean="0"/>
            <a:t>Подршка ИА током почетне фазе у спровођењу ИПАРД </a:t>
          </a:r>
          <a:r>
            <a:rPr lang="en-GB" sz="2000" dirty="0" smtClean="0"/>
            <a:t>II </a:t>
          </a:r>
          <a:r>
            <a:rPr lang="sr-Cyrl-RS" sz="2000" dirty="0" smtClean="0"/>
            <a:t>мера</a:t>
          </a:r>
          <a:r>
            <a:rPr lang="en-GB" sz="2000" dirty="0" smtClean="0"/>
            <a:t> 7 </a:t>
          </a:r>
          <a:r>
            <a:rPr lang="sr-Cyrl-RS" sz="2000" dirty="0" smtClean="0"/>
            <a:t>и </a:t>
          </a:r>
          <a:r>
            <a:rPr lang="en-GB" sz="2000" dirty="0" smtClean="0"/>
            <a:t>9</a:t>
          </a:r>
          <a:endParaRPr lang="en-US" sz="2000" dirty="0"/>
        </a:p>
      </dgm:t>
    </dgm:pt>
    <dgm:pt modelId="{73E67C1D-F754-4AE3-AEAB-88D8D4577C6B}" type="parTrans" cxnId="{A1A073C0-D786-462B-B52E-18AC075A2D49}">
      <dgm:prSet/>
      <dgm:spPr/>
      <dgm:t>
        <a:bodyPr/>
        <a:lstStyle/>
        <a:p>
          <a:endParaRPr lang="en-US"/>
        </a:p>
      </dgm:t>
    </dgm:pt>
    <dgm:pt modelId="{7C658997-17F9-4856-9AC4-5EFE6F6AE1F0}" type="sibTrans" cxnId="{A1A073C0-D786-462B-B52E-18AC075A2D49}">
      <dgm:prSet/>
      <dgm:spPr/>
      <dgm:t>
        <a:bodyPr/>
        <a:lstStyle/>
        <a:p>
          <a:endParaRPr lang="en-US"/>
        </a:p>
      </dgm:t>
    </dgm:pt>
    <dgm:pt modelId="{A4ADEA2E-BD00-41A0-8462-BF061512E6E6}">
      <dgm:prSet phldrT="[Text]" custT="1"/>
      <dgm:spPr/>
      <dgm:t>
        <a:bodyPr/>
        <a:lstStyle/>
        <a:p>
          <a:r>
            <a:rPr lang="sr-Cyrl-RS" sz="1600" dirty="0" smtClean="0"/>
            <a:t>Авансн</a:t>
          </a:r>
          <a:r>
            <a:rPr lang="sr-Latn-RS" sz="1600" dirty="0" smtClean="0"/>
            <a:t>o</a:t>
          </a:r>
          <a:r>
            <a:rPr lang="sr-Cyrl-RS" sz="1600" dirty="0" smtClean="0"/>
            <a:t> плаћањ</a:t>
          </a:r>
          <a:r>
            <a:rPr lang="sr-Latn-RS" sz="1600" dirty="0" smtClean="0"/>
            <a:t>e</a:t>
          </a:r>
          <a:endParaRPr lang="en-US" sz="1600" dirty="0"/>
        </a:p>
      </dgm:t>
    </dgm:pt>
    <dgm:pt modelId="{1190517D-767C-4F5C-8F90-B30B8344D232}" type="parTrans" cxnId="{AB0321FA-B42C-417A-9FDC-251ADDC64B3C}">
      <dgm:prSet/>
      <dgm:spPr/>
      <dgm:t>
        <a:bodyPr/>
        <a:lstStyle/>
        <a:p>
          <a:endParaRPr lang="en-US"/>
        </a:p>
      </dgm:t>
    </dgm:pt>
    <dgm:pt modelId="{0A162AF7-8190-4D6B-8B97-8E73705D71D1}" type="sibTrans" cxnId="{AB0321FA-B42C-417A-9FDC-251ADDC64B3C}">
      <dgm:prSet/>
      <dgm:spPr/>
      <dgm:t>
        <a:bodyPr/>
        <a:lstStyle/>
        <a:p>
          <a:endParaRPr lang="en-US"/>
        </a:p>
      </dgm:t>
    </dgm:pt>
    <dgm:pt modelId="{A7C1158C-C97D-481F-8796-C0D6C0D2B181}">
      <dgm:prSet phldrT="[Text]" custT="1"/>
      <dgm:spPr/>
      <dgm:t>
        <a:bodyPr/>
        <a:lstStyle/>
        <a:p>
          <a:r>
            <a:rPr lang="sr-Cyrl-RS" sz="1600" dirty="0" smtClean="0"/>
            <a:t>Измене Секторског споразума</a:t>
          </a:r>
          <a:endParaRPr lang="en-US" sz="1600" dirty="0"/>
        </a:p>
      </dgm:t>
    </dgm:pt>
    <dgm:pt modelId="{615F6876-8E7A-4563-A9F3-02968D38BCFE}" type="parTrans" cxnId="{3B2AFE87-C6D7-44F4-A01E-E061BF5B2AAD}">
      <dgm:prSet/>
      <dgm:spPr/>
      <dgm:t>
        <a:bodyPr/>
        <a:lstStyle/>
        <a:p>
          <a:endParaRPr lang="en-US"/>
        </a:p>
      </dgm:t>
    </dgm:pt>
    <dgm:pt modelId="{E97F3624-4C00-4DD5-9809-6C414BFFE415}" type="sibTrans" cxnId="{3B2AFE87-C6D7-44F4-A01E-E061BF5B2AAD}">
      <dgm:prSet/>
      <dgm:spPr/>
      <dgm:t>
        <a:bodyPr/>
        <a:lstStyle/>
        <a:p>
          <a:endParaRPr lang="en-US"/>
        </a:p>
      </dgm:t>
    </dgm:pt>
    <dgm:pt modelId="{DFF59395-DA62-4644-9EB2-31862BB57A74}">
      <dgm:prSet phldrT="[Text]" custT="1"/>
      <dgm:spPr/>
      <dgm:t>
        <a:bodyPr/>
        <a:lstStyle/>
        <a:p>
          <a:r>
            <a:rPr lang="sr-Cyrl-RS" sz="1600" dirty="0" smtClean="0"/>
            <a:t>Измене Правилника за спровођење ИПАРД мера</a:t>
          </a:r>
          <a:endParaRPr lang="en-US" sz="1600" dirty="0"/>
        </a:p>
      </dgm:t>
    </dgm:pt>
    <dgm:pt modelId="{A23E2173-F5E3-4F5F-A057-3439CC519C51}" type="parTrans" cxnId="{D75C9D05-A5C6-41ED-A97E-F386DB48C0B4}">
      <dgm:prSet/>
      <dgm:spPr/>
      <dgm:t>
        <a:bodyPr/>
        <a:lstStyle/>
        <a:p>
          <a:endParaRPr lang="en-US"/>
        </a:p>
      </dgm:t>
    </dgm:pt>
    <dgm:pt modelId="{E14DCC8B-9D1A-4C7B-A5CA-7D37509F459A}" type="sibTrans" cxnId="{D75C9D05-A5C6-41ED-A97E-F386DB48C0B4}">
      <dgm:prSet/>
      <dgm:spPr/>
      <dgm:t>
        <a:bodyPr/>
        <a:lstStyle/>
        <a:p>
          <a:endParaRPr lang="en-US"/>
        </a:p>
      </dgm:t>
    </dgm:pt>
    <dgm:pt modelId="{2007C85F-F30F-4813-9570-645B74808853}">
      <dgm:prSet phldrT="[Text]" custT="1"/>
      <dgm:spPr/>
      <dgm:t>
        <a:bodyPr/>
        <a:lstStyle/>
        <a:p>
          <a:r>
            <a:rPr lang="sr-Cyrl-RS" sz="1600" dirty="0" smtClean="0"/>
            <a:t>Техничке корекције</a:t>
          </a:r>
          <a:endParaRPr lang="en-US" sz="1600" dirty="0"/>
        </a:p>
      </dgm:t>
    </dgm:pt>
    <dgm:pt modelId="{A1B3F9F4-E18D-4A96-8FB6-9A71201DDAF6}" type="parTrans" cxnId="{A5361BA3-3107-43E9-BCCC-C6E5BE8150AE}">
      <dgm:prSet/>
      <dgm:spPr/>
      <dgm:t>
        <a:bodyPr/>
        <a:lstStyle/>
        <a:p>
          <a:endParaRPr lang="en-US"/>
        </a:p>
      </dgm:t>
    </dgm:pt>
    <dgm:pt modelId="{38F95476-64C6-46D7-8396-02C7D31FC942}" type="sibTrans" cxnId="{A5361BA3-3107-43E9-BCCC-C6E5BE8150AE}">
      <dgm:prSet/>
      <dgm:spPr/>
      <dgm:t>
        <a:bodyPr/>
        <a:lstStyle/>
        <a:p>
          <a:endParaRPr lang="en-US"/>
        </a:p>
      </dgm:t>
    </dgm:pt>
    <dgm:pt modelId="{143BF9A6-1204-4B93-81FE-C8496B591B00}">
      <dgm:prSet phldrT="[Text]" custT="1"/>
      <dgm:spPr/>
      <dgm:t>
        <a:bodyPr/>
        <a:lstStyle/>
        <a:p>
          <a:r>
            <a:rPr lang="sr-Cyrl-RS" sz="1600" dirty="0" smtClean="0"/>
            <a:t>Поједностављ</a:t>
          </a:r>
          <a:r>
            <a:rPr lang="sr-Latn-RS" sz="1600" dirty="0" smtClean="0"/>
            <a:t>e</a:t>
          </a:r>
          <a:r>
            <a:rPr lang="sr-Cyrl-RS" sz="1600" dirty="0" smtClean="0"/>
            <a:t>н пословни план</a:t>
          </a:r>
          <a:endParaRPr lang="en-US" sz="1600" dirty="0"/>
        </a:p>
      </dgm:t>
    </dgm:pt>
    <dgm:pt modelId="{FC2BEA6C-EB10-4DEE-9B4A-05A677FA0D24}" type="parTrans" cxnId="{9EB36C4E-04C6-481C-BB1B-749D7DA4E4A9}">
      <dgm:prSet/>
      <dgm:spPr/>
      <dgm:t>
        <a:bodyPr/>
        <a:lstStyle/>
        <a:p>
          <a:endParaRPr lang="en-US"/>
        </a:p>
      </dgm:t>
    </dgm:pt>
    <dgm:pt modelId="{6E06C041-7884-450E-918F-ABE5C5A5577E}" type="sibTrans" cxnId="{9EB36C4E-04C6-481C-BB1B-749D7DA4E4A9}">
      <dgm:prSet/>
      <dgm:spPr/>
      <dgm:t>
        <a:bodyPr/>
        <a:lstStyle/>
        <a:p>
          <a:endParaRPr lang="en-US"/>
        </a:p>
      </dgm:t>
    </dgm:pt>
    <dgm:pt modelId="{D6848679-35A0-4A08-911E-A10231F26A40}">
      <dgm:prSet phldrT="[Text]" custT="1"/>
      <dgm:spPr/>
      <dgm:t>
        <a:bodyPr/>
        <a:lstStyle/>
        <a:p>
          <a:r>
            <a:rPr lang="sr-Cyrl-RS" sz="1600" dirty="0" smtClean="0"/>
            <a:t>Измене законског оквира</a:t>
          </a:r>
          <a:endParaRPr lang="en-US" sz="1600" dirty="0"/>
        </a:p>
      </dgm:t>
    </dgm:pt>
    <dgm:pt modelId="{8A8480C2-5651-498B-9C62-86EF6F39A878}" type="parTrans" cxnId="{BF52F8B8-16CA-4C2D-BAB9-E877FFCBC34C}">
      <dgm:prSet/>
      <dgm:spPr/>
      <dgm:t>
        <a:bodyPr/>
        <a:lstStyle/>
        <a:p>
          <a:endParaRPr lang="en-US"/>
        </a:p>
      </dgm:t>
    </dgm:pt>
    <dgm:pt modelId="{0F78C1F4-BC28-4908-B08D-B744BE8691FB}" type="sibTrans" cxnId="{BF52F8B8-16CA-4C2D-BAB9-E877FFCBC34C}">
      <dgm:prSet/>
      <dgm:spPr/>
      <dgm:t>
        <a:bodyPr/>
        <a:lstStyle/>
        <a:p>
          <a:endParaRPr lang="en-US"/>
        </a:p>
      </dgm:t>
    </dgm:pt>
    <dgm:pt modelId="{9EBBECD6-05E0-46F3-BA56-97B13F6EF4E1}">
      <dgm:prSet phldrT="[Text]" custT="1"/>
      <dgm:spPr/>
      <dgm:t>
        <a:bodyPr/>
        <a:lstStyle/>
        <a:p>
          <a:r>
            <a:rPr lang="sr-Cyrl-RS" sz="2400" dirty="0" smtClean="0">
              <a:solidFill>
                <a:srgbClr val="C00000"/>
              </a:solidFill>
            </a:rPr>
            <a:t>Унапређење процедура</a:t>
          </a:r>
          <a:endParaRPr lang="en-US" sz="2400" dirty="0">
            <a:solidFill>
              <a:srgbClr val="C00000"/>
            </a:solidFill>
          </a:endParaRPr>
        </a:p>
      </dgm:t>
    </dgm:pt>
    <dgm:pt modelId="{02582769-3035-412A-8365-81CF589F60A7}" type="sibTrans" cxnId="{41A75042-D7B3-4FB1-A947-F43A5EC827D2}">
      <dgm:prSet/>
      <dgm:spPr/>
      <dgm:t>
        <a:bodyPr/>
        <a:lstStyle/>
        <a:p>
          <a:endParaRPr lang="en-US"/>
        </a:p>
      </dgm:t>
    </dgm:pt>
    <dgm:pt modelId="{F5D8CE84-C0A7-429B-BAB3-2D9D8B18EEE9}" type="parTrans" cxnId="{41A75042-D7B3-4FB1-A947-F43A5EC827D2}">
      <dgm:prSet/>
      <dgm:spPr/>
      <dgm:t>
        <a:bodyPr/>
        <a:lstStyle/>
        <a:p>
          <a:endParaRPr lang="en-US"/>
        </a:p>
      </dgm:t>
    </dgm:pt>
    <dgm:pt modelId="{10C0AFB5-8565-446F-9C44-D62C17DEDF18}" type="pres">
      <dgm:prSet presAssocID="{2DFE4E5E-3E0D-4EB3-8516-28A81801E943}" presName="theList" presStyleCnt="0">
        <dgm:presLayoutVars>
          <dgm:dir/>
          <dgm:animLvl val="lvl"/>
          <dgm:resizeHandles val="exact"/>
        </dgm:presLayoutVars>
      </dgm:prSet>
      <dgm:spPr/>
      <dgm:t>
        <a:bodyPr/>
        <a:lstStyle/>
        <a:p>
          <a:endParaRPr lang="en-US"/>
        </a:p>
      </dgm:t>
    </dgm:pt>
    <dgm:pt modelId="{E6BC6B20-4AF6-49A7-AF36-B1DB05874CD7}" type="pres">
      <dgm:prSet presAssocID="{08D34D38-6098-4E89-8841-41252F07CA8C}" presName="compNode" presStyleCnt="0"/>
      <dgm:spPr/>
      <dgm:t>
        <a:bodyPr/>
        <a:lstStyle/>
        <a:p>
          <a:endParaRPr lang="en-US"/>
        </a:p>
      </dgm:t>
    </dgm:pt>
    <dgm:pt modelId="{738287AE-438E-47E5-A407-91E7235C9464}" type="pres">
      <dgm:prSet presAssocID="{08D34D38-6098-4E89-8841-41252F07CA8C}" presName="aNode" presStyleLbl="bgShp" presStyleIdx="0" presStyleCnt="2" custLinFactNeighborX="-1740" custLinFactNeighborY="-6099"/>
      <dgm:spPr/>
      <dgm:t>
        <a:bodyPr/>
        <a:lstStyle/>
        <a:p>
          <a:endParaRPr lang="en-US"/>
        </a:p>
      </dgm:t>
    </dgm:pt>
    <dgm:pt modelId="{F9C66AE1-DF07-4CA4-979D-4F28B11219A1}" type="pres">
      <dgm:prSet presAssocID="{08D34D38-6098-4E89-8841-41252F07CA8C}" presName="textNode" presStyleLbl="bgShp" presStyleIdx="0" presStyleCnt="2"/>
      <dgm:spPr/>
      <dgm:t>
        <a:bodyPr/>
        <a:lstStyle/>
        <a:p>
          <a:endParaRPr lang="en-US"/>
        </a:p>
      </dgm:t>
    </dgm:pt>
    <dgm:pt modelId="{E071826A-C2EE-4D82-94A8-1D4250F30059}" type="pres">
      <dgm:prSet presAssocID="{08D34D38-6098-4E89-8841-41252F07CA8C}" presName="compChildNode" presStyleCnt="0"/>
      <dgm:spPr/>
      <dgm:t>
        <a:bodyPr/>
        <a:lstStyle/>
        <a:p>
          <a:endParaRPr lang="en-US"/>
        </a:p>
      </dgm:t>
    </dgm:pt>
    <dgm:pt modelId="{F0DA3D62-B368-4B8D-A47A-0F194076D242}" type="pres">
      <dgm:prSet presAssocID="{08D34D38-6098-4E89-8841-41252F07CA8C}" presName="theInnerList" presStyleCnt="0"/>
      <dgm:spPr/>
      <dgm:t>
        <a:bodyPr/>
        <a:lstStyle/>
        <a:p>
          <a:endParaRPr lang="en-US"/>
        </a:p>
      </dgm:t>
    </dgm:pt>
    <dgm:pt modelId="{1259AF1B-F55A-41C5-8791-184E6F3046A5}" type="pres">
      <dgm:prSet presAssocID="{FF3E7757-2DCC-4086-BA8D-3C1B27D880B2}" presName="childNode" presStyleLbl="node1" presStyleIdx="0" presStyleCnt="8" custLinFactY="-6989" custLinFactNeighborX="435" custLinFactNeighborY="-100000">
        <dgm:presLayoutVars>
          <dgm:bulletEnabled val="1"/>
        </dgm:presLayoutVars>
      </dgm:prSet>
      <dgm:spPr/>
      <dgm:t>
        <a:bodyPr/>
        <a:lstStyle/>
        <a:p>
          <a:endParaRPr lang="en-US"/>
        </a:p>
      </dgm:t>
    </dgm:pt>
    <dgm:pt modelId="{E62D7D23-7452-4988-89FA-E319E1F9A3C4}" type="pres">
      <dgm:prSet presAssocID="{FF3E7757-2DCC-4086-BA8D-3C1B27D880B2}" presName="aSpace2" presStyleCnt="0"/>
      <dgm:spPr/>
      <dgm:t>
        <a:bodyPr/>
        <a:lstStyle/>
        <a:p>
          <a:endParaRPr lang="en-US"/>
        </a:p>
      </dgm:t>
    </dgm:pt>
    <dgm:pt modelId="{91240CBF-3376-4509-BA36-44046EE2A287}" type="pres">
      <dgm:prSet presAssocID="{7D98E87E-B861-4A67-AF02-61D47DF55385}" presName="childNode" presStyleLbl="node1" presStyleIdx="1" presStyleCnt="8">
        <dgm:presLayoutVars>
          <dgm:bulletEnabled val="1"/>
        </dgm:presLayoutVars>
      </dgm:prSet>
      <dgm:spPr/>
      <dgm:t>
        <a:bodyPr/>
        <a:lstStyle/>
        <a:p>
          <a:endParaRPr lang="en-US"/>
        </a:p>
      </dgm:t>
    </dgm:pt>
    <dgm:pt modelId="{721BB14A-F8DF-4C77-9BC8-7B41642FB139}" type="pres">
      <dgm:prSet presAssocID="{08D34D38-6098-4E89-8841-41252F07CA8C}" presName="aSpace" presStyleCnt="0"/>
      <dgm:spPr/>
      <dgm:t>
        <a:bodyPr/>
        <a:lstStyle/>
        <a:p>
          <a:endParaRPr lang="en-US"/>
        </a:p>
      </dgm:t>
    </dgm:pt>
    <dgm:pt modelId="{4E2BAB29-8BF3-4B1A-B05C-9D2F301BB780}" type="pres">
      <dgm:prSet presAssocID="{9EBBECD6-05E0-46F3-BA56-97B13F6EF4E1}" presName="compNode" presStyleCnt="0"/>
      <dgm:spPr/>
      <dgm:t>
        <a:bodyPr/>
        <a:lstStyle/>
        <a:p>
          <a:endParaRPr lang="en-US"/>
        </a:p>
      </dgm:t>
    </dgm:pt>
    <dgm:pt modelId="{0191C9A9-E77A-47BF-A39F-E372BA87BFCD}" type="pres">
      <dgm:prSet presAssocID="{9EBBECD6-05E0-46F3-BA56-97B13F6EF4E1}" presName="aNode" presStyleLbl="bgShp" presStyleIdx="1" presStyleCnt="2"/>
      <dgm:spPr/>
      <dgm:t>
        <a:bodyPr/>
        <a:lstStyle/>
        <a:p>
          <a:endParaRPr lang="en-US"/>
        </a:p>
      </dgm:t>
    </dgm:pt>
    <dgm:pt modelId="{A65567B1-448B-4E8F-A833-2E0115205AD7}" type="pres">
      <dgm:prSet presAssocID="{9EBBECD6-05E0-46F3-BA56-97B13F6EF4E1}" presName="textNode" presStyleLbl="bgShp" presStyleIdx="1" presStyleCnt="2"/>
      <dgm:spPr/>
      <dgm:t>
        <a:bodyPr/>
        <a:lstStyle/>
        <a:p>
          <a:endParaRPr lang="en-US"/>
        </a:p>
      </dgm:t>
    </dgm:pt>
    <dgm:pt modelId="{21AD52D8-53EC-4A96-9ADD-53CBCDE6AC80}" type="pres">
      <dgm:prSet presAssocID="{9EBBECD6-05E0-46F3-BA56-97B13F6EF4E1}" presName="compChildNode" presStyleCnt="0"/>
      <dgm:spPr/>
      <dgm:t>
        <a:bodyPr/>
        <a:lstStyle/>
        <a:p>
          <a:endParaRPr lang="en-US"/>
        </a:p>
      </dgm:t>
    </dgm:pt>
    <dgm:pt modelId="{6EDA031B-7FCA-4AC2-B345-B2CB1C484E20}" type="pres">
      <dgm:prSet presAssocID="{9EBBECD6-05E0-46F3-BA56-97B13F6EF4E1}" presName="theInnerList" presStyleCnt="0"/>
      <dgm:spPr/>
      <dgm:t>
        <a:bodyPr/>
        <a:lstStyle/>
        <a:p>
          <a:endParaRPr lang="en-US"/>
        </a:p>
      </dgm:t>
    </dgm:pt>
    <dgm:pt modelId="{F37F392D-B01D-4DC8-AB90-4F7934327AEB}" type="pres">
      <dgm:prSet presAssocID="{A4ADEA2E-BD00-41A0-8462-BF061512E6E6}" presName="childNode" presStyleLbl="node1" presStyleIdx="2" presStyleCnt="8" custScaleY="162578" custLinFactY="-94246" custLinFactNeighborX="870" custLinFactNeighborY="-100000">
        <dgm:presLayoutVars>
          <dgm:bulletEnabled val="1"/>
        </dgm:presLayoutVars>
      </dgm:prSet>
      <dgm:spPr/>
      <dgm:t>
        <a:bodyPr/>
        <a:lstStyle/>
        <a:p>
          <a:endParaRPr lang="en-US"/>
        </a:p>
      </dgm:t>
    </dgm:pt>
    <dgm:pt modelId="{DCCD96E1-6C01-48D2-BB87-6852E84E09D7}" type="pres">
      <dgm:prSet presAssocID="{A4ADEA2E-BD00-41A0-8462-BF061512E6E6}" presName="aSpace2" presStyleCnt="0"/>
      <dgm:spPr/>
      <dgm:t>
        <a:bodyPr/>
        <a:lstStyle/>
        <a:p>
          <a:endParaRPr lang="en-US"/>
        </a:p>
      </dgm:t>
    </dgm:pt>
    <dgm:pt modelId="{84D5B3C4-038C-4C1D-B0ED-9A777F83B556}" type="pres">
      <dgm:prSet presAssocID="{143BF9A6-1204-4B93-81FE-C8496B591B00}" presName="childNode" presStyleLbl="node1" presStyleIdx="3" presStyleCnt="8" custLinFactY="-68143" custLinFactNeighborX="1305" custLinFactNeighborY="-100000">
        <dgm:presLayoutVars>
          <dgm:bulletEnabled val="1"/>
        </dgm:presLayoutVars>
      </dgm:prSet>
      <dgm:spPr/>
      <dgm:t>
        <a:bodyPr/>
        <a:lstStyle/>
        <a:p>
          <a:endParaRPr lang="en-US"/>
        </a:p>
      </dgm:t>
    </dgm:pt>
    <dgm:pt modelId="{AF923B6F-1D41-471E-8EF8-9038BC203E75}" type="pres">
      <dgm:prSet presAssocID="{143BF9A6-1204-4B93-81FE-C8496B591B00}" presName="aSpace2" presStyleCnt="0"/>
      <dgm:spPr/>
      <dgm:t>
        <a:bodyPr/>
        <a:lstStyle/>
        <a:p>
          <a:endParaRPr lang="en-US"/>
        </a:p>
      </dgm:t>
    </dgm:pt>
    <dgm:pt modelId="{83467992-10E7-4E93-9B6E-7612475CA424}" type="pres">
      <dgm:prSet presAssocID="{A7C1158C-C97D-481F-8796-C0D6C0D2B181}" presName="childNode" presStyleLbl="node1" presStyleIdx="4" presStyleCnt="8" custLinFactY="-52482" custLinFactNeighborX="1087" custLinFactNeighborY="-100000">
        <dgm:presLayoutVars>
          <dgm:bulletEnabled val="1"/>
        </dgm:presLayoutVars>
      </dgm:prSet>
      <dgm:spPr/>
      <dgm:t>
        <a:bodyPr/>
        <a:lstStyle/>
        <a:p>
          <a:endParaRPr lang="en-US"/>
        </a:p>
      </dgm:t>
    </dgm:pt>
    <dgm:pt modelId="{423C0CE1-7BC9-4928-B3D0-731869B9DEE9}" type="pres">
      <dgm:prSet presAssocID="{A7C1158C-C97D-481F-8796-C0D6C0D2B181}" presName="aSpace2" presStyleCnt="0"/>
      <dgm:spPr/>
      <dgm:t>
        <a:bodyPr/>
        <a:lstStyle/>
        <a:p>
          <a:endParaRPr lang="en-US"/>
        </a:p>
      </dgm:t>
    </dgm:pt>
    <dgm:pt modelId="{61BDCFD1-2151-4656-BC9C-96AAEE69C748}" type="pres">
      <dgm:prSet presAssocID="{DFF59395-DA62-4644-9EB2-31862BB57A74}" presName="childNode" presStyleLbl="node1" presStyleIdx="5" presStyleCnt="8" custLinFactY="-49872" custLinFactNeighborX="932" custLinFactNeighborY="-100000">
        <dgm:presLayoutVars>
          <dgm:bulletEnabled val="1"/>
        </dgm:presLayoutVars>
      </dgm:prSet>
      <dgm:spPr/>
      <dgm:t>
        <a:bodyPr/>
        <a:lstStyle/>
        <a:p>
          <a:endParaRPr lang="en-US"/>
        </a:p>
      </dgm:t>
    </dgm:pt>
    <dgm:pt modelId="{5DEC6383-62F7-402D-8159-FCB734E762A2}" type="pres">
      <dgm:prSet presAssocID="{DFF59395-DA62-4644-9EB2-31862BB57A74}" presName="aSpace2" presStyleCnt="0"/>
      <dgm:spPr/>
      <dgm:t>
        <a:bodyPr/>
        <a:lstStyle/>
        <a:p>
          <a:endParaRPr lang="en-US"/>
        </a:p>
      </dgm:t>
    </dgm:pt>
    <dgm:pt modelId="{77017FB1-349C-4BC2-9BCF-E8736BAEFE04}" type="pres">
      <dgm:prSet presAssocID="{2007C85F-F30F-4813-9570-645B74808853}" presName="childNode" presStyleLbl="node1" presStyleIdx="6" presStyleCnt="8" custLinFactY="-44651" custLinFactNeighborX="1305" custLinFactNeighborY="-100000">
        <dgm:presLayoutVars>
          <dgm:bulletEnabled val="1"/>
        </dgm:presLayoutVars>
      </dgm:prSet>
      <dgm:spPr/>
      <dgm:t>
        <a:bodyPr/>
        <a:lstStyle/>
        <a:p>
          <a:endParaRPr lang="en-US"/>
        </a:p>
      </dgm:t>
    </dgm:pt>
    <dgm:pt modelId="{B6DFF414-BA47-40F2-A8DC-0160E31BB9B3}" type="pres">
      <dgm:prSet presAssocID="{2007C85F-F30F-4813-9570-645B74808853}" presName="aSpace2" presStyleCnt="0"/>
      <dgm:spPr/>
      <dgm:t>
        <a:bodyPr/>
        <a:lstStyle/>
        <a:p>
          <a:endParaRPr lang="en-US"/>
        </a:p>
      </dgm:t>
    </dgm:pt>
    <dgm:pt modelId="{83C032A2-36CF-4089-8A68-1221C410A426}" type="pres">
      <dgm:prSet presAssocID="{D6848679-35A0-4A08-911E-A10231F26A40}" presName="childNode" presStyleLbl="node1" presStyleIdx="7" presStyleCnt="8" custLinFactY="-44651" custLinFactNeighborX="1305" custLinFactNeighborY="-100000">
        <dgm:presLayoutVars>
          <dgm:bulletEnabled val="1"/>
        </dgm:presLayoutVars>
      </dgm:prSet>
      <dgm:spPr/>
      <dgm:t>
        <a:bodyPr/>
        <a:lstStyle/>
        <a:p>
          <a:endParaRPr lang="en-US"/>
        </a:p>
      </dgm:t>
    </dgm:pt>
  </dgm:ptLst>
  <dgm:cxnLst>
    <dgm:cxn modelId="{00811ACB-15D2-4391-9781-49C031A37146}" srcId="{08D34D38-6098-4E89-8841-41252F07CA8C}" destId="{FF3E7757-2DCC-4086-BA8D-3C1B27D880B2}" srcOrd="0" destOrd="0" parTransId="{D97059A1-48F5-4A40-98E5-A8188E809F5B}" sibTransId="{F746AE00-CE4D-4463-A868-783994D8D6AC}"/>
    <dgm:cxn modelId="{9EB36C4E-04C6-481C-BB1B-749D7DA4E4A9}" srcId="{9EBBECD6-05E0-46F3-BA56-97B13F6EF4E1}" destId="{143BF9A6-1204-4B93-81FE-C8496B591B00}" srcOrd="1" destOrd="0" parTransId="{FC2BEA6C-EB10-4DEE-9B4A-05A677FA0D24}" sibTransId="{6E06C041-7884-450E-918F-ABE5C5A5577E}"/>
    <dgm:cxn modelId="{B8338A95-B7A7-4C52-99A1-4DEA42D4B320}" type="presOf" srcId="{2007C85F-F30F-4813-9570-645B74808853}" destId="{77017FB1-349C-4BC2-9BCF-E8736BAEFE04}" srcOrd="0" destOrd="0" presId="urn:microsoft.com/office/officeart/2005/8/layout/lProcess2"/>
    <dgm:cxn modelId="{BF52F8B8-16CA-4C2D-BAB9-E877FFCBC34C}" srcId="{9EBBECD6-05E0-46F3-BA56-97B13F6EF4E1}" destId="{D6848679-35A0-4A08-911E-A10231F26A40}" srcOrd="5" destOrd="0" parTransId="{8A8480C2-5651-498B-9C62-86EF6F39A878}" sibTransId="{0F78C1F4-BC28-4908-B08D-B744BE8691FB}"/>
    <dgm:cxn modelId="{AB0321FA-B42C-417A-9FDC-251ADDC64B3C}" srcId="{9EBBECD6-05E0-46F3-BA56-97B13F6EF4E1}" destId="{A4ADEA2E-BD00-41A0-8462-BF061512E6E6}" srcOrd="0" destOrd="0" parTransId="{1190517D-767C-4F5C-8F90-B30B8344D232}" sibTransId="{0A162AF7-8190-4D6B-8B97-8E73705D71D1}"/>
    <dgm:cxn modelId="{BB906A18-EC32-4CEA-8425-B634F8675633}" type="presOf" srcId="{9EBBECD6-05E0-46F3-BA56-97B13F6EF4E1}" destId="{A65567B1-448B-4E8F-A833-2E0115205AD7}" srcOrd="1" destOrd="0" presId="urn:microsoft.com/office/officeart/2005/8/layout/lProcess2"/>
    <dgm:cxn modelId="{2954E8D0-E819-4317-8B97-0515E5A58623}" type="presOf" srcId="{D6848679-35A0-4A08-911E-A10231F26A40}" destId="{83C032A2-36CF-4089-8A68-1221C410A426}" srcOrd="0" destOrd="0" presId="urn:microsoft.com/office/officeart/2005/8/layout/lProcess2"/>
    <dgm:cxn modelId="{41A75042-D7B3-4FB1-A947-F43A5EC827D2}" srcId="{2DFE4E5E-3E0D-4EB3-8516-28A81801E943}" destId="{9EBBECD6-05E0-46F3-BA56-97B13F6EF4E1}" srcOrd="1" destOrd="0" parTransId="{F5D8CE84-C0A7-429B-BAB3-2D9D8B18EEE9}" sibTransId="{02582769-3035-412A-8365-81CF589F60A7}"/>
    <dgm:cxn modelId="{C271D6BE-2ACA-4F27-9D6F-5CC4B60FAD9A}" type="presOf" srcId="{7D98E87E-B861-4A67-AF02-61D47DF55385}" destId="{91240CBF-3376-4509-BA36-44046EE2A287}" srcOrd="0" destOrd="0" presId="urn:microsoft.com/office/officeart/2005/8/layout/lProcess2"/>
    <dgm:cxn modelId="{A1A073C0-D786-462B-B52E-18AC075A2D49}" srcId="{08D34D38-6098-4E89-8841-41252F07CA8C}" destId="{7D98E87E-B861-4A67-AF02-61D47DF55385}" srcOrd="1" destOrd="0" parTransId="{73E67C1D-F754-4AE3-AEAB-88D8D4577C6B}" sibTransId="{7C658997-17F9-4856-9AC4-5EFE6F6AE1F0}"/>
    <dgm:cxn modelId="{75AE8819-278F-4D50-BED2-2FB098A3D1B2}" type="presOf" srcId="{2DFE4E5E-3E0D-4EB3-8516-28A81801E943}" destId="{10C0AFB5-8565-446F-9C44-D62C17DEDF18}" srcOrd="0" destOrd="0" presId="urn:microsoft.com/office/officeart/2005/8/layout/lProcess2"/>
    <dgm:cxn modelId="{D75C9D05-A5C6-41ED-A97E-F386DB48C0B4}" srcId="{9EBBECD6-05E0-46F3-BA56-97B13F6EF4E1}" destId="{DFF59395-DA62-4644-9EB2-31862BB57A74}" srcOrd="3" destOrd="0" parTransId="{A23E2173-F5E3-4F5F-A057-3439CC519C51}" sibTransId="{E14DCC8B-9D1A-4C7B-A5CA-7D37509F459A}"/>
    <dgm:cxn modelId="{3B2AFE87-C6D7-44F4-A01E-E061BF5B2AAD}" srcId="{9EBBECD6-05E0-46F3-BA56-97B13F6EF4E1}" destId="{A7C1158C-C97D-481F-8796-C0D6C0D2B181}" srcOrd="2" destOrd="0" parTransId="{615F6876-8E7A-4563-A9F3-02968D38BCFE}" sibTransId="{E97F3624-4C00-4DD5-9809-6C414BFFE415}"/>
    <dgm:cxn modelId="{A5361BA3-3107-43E9-BCCC-C6E5BE8150AE}" srcId="{9EBBECD6-05E0-46F3-BA56-97B13F6EF4E1}" destId="{2007C85F-F30F-4813-9570-645B74808853}" srcOrd="4" destOrd="0" parTransId="{A1B3F9F4-E18D-4A96-8FB6-9A71201DDAF6}" sibTransId="{38F95476-64C6-46D7-8396-02C7D31FC942}"/>
    <dgm:cxn modelId="{764D3A8D-EFD2-4C77-A0F0-20DBFE3378AC}" type="presOf" srcId="{DFF59395-DA62-4644-9EB2-31862BB57A74}" destId="{61BDCFD1-2151-4656-BC9C-96AAEE69C748}" srcOrd="0" destOrd="0" presId="urn:microsoft.com/office/officeart/2005/8/layout/lProcess2"/>
    <dgm:cxn modelId="{831895B2-B6BC-4A2B-B156-E2ECBF848C30}" type="presOf" srcId="{08D34D38-6098-4E89-8841-41252F07CA8C}" destId="{F9C66AE1-DF07-4CA4-979D-4F28B11219A1}" srcOrd="1" destOrd="0" presId="urn:microsoft.com/office/officeart/2005/8/layout/lProcess2"/>
    <dgm:cxn modelId="{FCE7CF38-0E68-4F9D-B70D-3CD5C54B4AF6}" type="presOf" srcId="{FF3E7757-2DCC-4086-BA8D-3C1B27D880B2}" destId="{1259AF1B-F55A-41C5-8791-184E6F3046A5}" srcOrd="0" destOrd="0" presId="urn:microsoft.com/office/officeart/2005/8/layout/lProcess2"/>
    <dgm:cxn modelId="{304BAA67-2001-41FA-982F-83094F77744D}" type="presOf" srcId="{A7C1158C-C97D-481F-8796-C0D6C0D2B181}" destId="{83467992-10E7-4E93-9B6E-7612475CA424}" srcOrd="0" destOrd="0" presId="urn:microsoft.com/office/officeart/2005/8/layout/lProcess2"/>
    <dgm:cxn modelId="{A6A2B0C3-2730-4389-8AF4-F368559D607D}" type="presOf" srcId="{9EBBECD6-05E0-46F3-BA56-97B13F6EF4E1}" destId="{0191C9A9-E77A-47BF-A39F-E372BA87BFCD}" srcOrd="0" destOrd="0" presId="urn:microsoft.com/office/officeart/2005/8/layout/lProcess2"/>
    <dgm:cxn modelId="{23C5ACC3-C0BB-4802-88C3-19C64A8DAF51}" srcId="{2DFE4E5E-3E0D-4EB3-8516-28A81801E943}" destId="{08D34D38-6098-4E89-8841-41252F07CA8C}" srcOrd="0" destOrd="0" parTransId="{6411BE0F-386A-4C07-AAF6-B2391A2F203C}" sibTransId="{F686DCE2-F177-4E8F-BB12-906CC3F3CFE9}"/>
    <dgm:cxn modelId="{B9CC9A3A-2ABC-4696-9AA6-D8C58566ADB9}" type="presOf" srcId="{A4ADEA2E-BD00-41A0-8462-BF061512E6E6}" destId="{F37F392D-B01D-4DC8-AB90-4F7934327AEB}" srcOrd="0" destOrd="0" presId="urn:microsoft.com/office/officeart/2005/8/layout/lProcess2"/>
    <dgm:cxn modelId="{C13B18A0-C075-4114-B820-9B46FBECCF02}" type="presOf" srcId="{08D34D38-6098-4E89-8841-41252F07CA8C}" destId="{738287AE-438E-47E5-A407-91E7235C9464}" srcOrd="0" destOrd="0" presId="urn:microsoft.com/office/officeart/2005/8/layout/lProcess2"/>
    <dgm:cxn modelId="{D3BD7E14-9660-4554-A536-D4D326E778B2}" type="presOf" srcId="{143BF9A6-1204-4B93-81FE-C8496B591B00}" destId="{84D5B3C4-038C-4C1D-B0ED-9A777F83B556}" srcOrd="0" destOrd="0" presId="urn:microsoft.com/office/officeart/2005/8/layout/lProcess2"/>
    <dgm:cxn modelId="{5F9B70AA-6D62-42CF-82CA-A6F47CDC35EB}" type="presParOf" srcId="{10C0AFB5-8565-446F-9C44-D62C17DEDF18}" destId="{E6BC6B20-4AF6-49A7-AF36-B1DB05874CD7}" srcOrd="0" destOrd="0" presId="urn:microsoft.com/office/officeart/2005/8/layout/lProcess2"/>
    <dgm:cxn modelId="{5193F884-3914-43EB-BB0D-F04BD477DE43}" type="presParOf" srcId="{E6BC6B20-4AF6-49A7-AF36-B1DB05874CD7}" destId="{738287AE-438E-47E5-A407-91E7235C9464}" srcOrd="0" destOrd="0" presId="urn:microsoft.com/office/officeart/2005/8/layout/lProcess2"/>
    <dgm:cxn modelId="{3FE7CB13-30E1-4292-979E-81E6D5B03C81}" type="presParOf" srcId="{E6BC6B20-4AF6-49A7-AF36-B1DB05874CD7}" destId="{F9C66AE1-DF07-4CA4-979D-4F28B11219A1}" srcOrd="1" destOrd="0" presId="urn:microsoft.com/office/officeart/2005/8/layout/lProcess2"/>
    <dgm:cxn modelId="{C49CEC7C-4C69-48AF-9F95-DE1032BD54B4}" type="presParOf" srcId="{E6BC6B20-4AF6-49A7-AF36-B1DB05874CD7}" destId="{E071826A-C2EE-4D82-94A8-1D4250F30059}" srcOrd="2" destOrd="0" presId="urn:microsoft.com/office/officeart/2005/8/layout/lProcess2"/>
    <dgm:cxn modelId="{1A580E66-CF46-4B90-A261-453256B1E3F4}" type="presParOf" srcId="{E071826A-C2EE-4D82-94A8-1D4250F30059}" destId="{F0DA3D62-B368-4B8D-A47A-0F194076D242}" srcOrd="0" destOrd="0" presId="urn:microsoft.com/office/officeart/2005/8/layout/lProcess2"/>
    <dgm:cxn modelId="{27CDA4B9-17A6-4DD3-B6D0-844055197B98}" type="presParOf" srcId="{F0DA3D62-B368-4B8D-A47A-0F194076D242}" destId="{1259AF1B-F55A-41C5-8791-184E6F3046A5}" srcOrd="0" destOrd="0" presId="urn:microsoft.com/office/officeart/2005/8/layout/lProcess2"/>
    <dgm:cxn modelId="{FA5CAA42-4099-4000-A2D8-5EEFF93A53AD}" type="presParOf" srcId="{F0DA3D62-B368-4B8D-A47A-0F194076D242}" destId="{E62D7D23-7452-4988-89FA-E319E1F9A3C4}" srcOrd="1" destOrd="0" presId="urn:microsoft.com/office/officeart/2005/8/layout/lProcess2"/>
    <dgm:cxn modelId="{292A986A-51D7-463E-9AF6-A16E37BFE83E}" type="presParOf" srcId="{F0DA3D62-B368-4B8D-A47A-0F194076D242}" destId="{91240CBF-3376-4509-BA36-44046EE2A287}" srcOrd="2" destOrd="0" presId="urn:microsoft.com/office/officeart/2005/8/layout/lProcess2"/>
    <dgm:cxn modelId="{57098486-34E8-41CE-8EB8-8B88A2FD1C4D}" type="presParOf" srcId="{10C0AFB5-8565-446F-9C44-D62C17DEDF18}" destId="{721BB14A-F8DF-4C77-9BC8-7B41642FB139}" srcOrd="1" destOrd="0" presId="urn:microsoft.com/office/officeart/2005/8/layout/lProcess2"/>
    <dgm:cxn modelId="{A39C6AF8-E908-4B3D-8FE4-A73FB20F4BE4}" type="presParOf" srcId="{10C0AFB5-8565-446F-9C44-D62C17DEDF18}" destId="{4E2BAB29-8BF3-4B1A-B05C-9D2F301BB780}" srcOrd="2" destOrd="0" presId="urn:microsoft.com/office/officeart/2005/8/layout/lProcess2"/>
    <dgm:cxn modelId="{08B4C6B4-1463-4B2C-9ACF-6454D1C77951}" type="presParOf" srcId="{4E2BAB29-8BF3-4B1A-B05C-9D2F301BB780}" destId="{0191C9A9-E77A-47BF-A39F-E372BA87BFCD}" srcOrd="0" destOrd="0" presId="urn:microsoft.com/office/officeart/2005/8/layout/lProcess2"/>
    <dgm:cxn modelId="{1CAF5635-A68E-449B-870D-CEA75F0174CD}" type="presParOf" srcId="{4E2BAB29-8BF3-4B1A-B05C-9D2F301BB780}" destId="{A65567B1-448B-4E8F-A833-2E0115205AD7}" srcOrd="1" destOrd="0" presId="urn:microsoft.com/office/officeart/2005/8/layout/lProcess2"/>
    <dgm:cxn modelId="{A3D4743F-4E2C-4783-89F0-7DE1A525E7F5}" type="presParOf" srcId="{4E2BAB29-8BF3-4B1A-B05C-9D2F301BB780}" destId="{21AD52D8-53EC-4A96-9ADD-53CBCDE6AC80}" srcOrd="2" destOrd="0" presId="urn:microsoft.com/office/officeart/2005/8/layout/lProcess2"/>
    <dgm:cxn modelId="{2636943C-E0C5-47BF-9DA0-EFB52C93C6C8}" type="presParOf" srcId="{21AD52D8-53EC-4A96-9ADD-53CBCDE6AC80}" destId="{6EDA031B-7FCA-4AC2-B345-B2CB1C484E20}" srcOrd="0" destOrd="0" presId="urn:microsoft.com/office/officeart/2005/8/layout/lProcess2"/>
    <dgm:cxn modelId="{20B1BB49-026F-400C-B963-1001A1B3EC26}" type="presParOf" srcId="{6EDA031B-7FCA-4AC2-B345-B2CB1C484E20}" destId="{F37F392D-B01D-4DC8-AB90-4F7934327AEB}" srcOrd="0" destOrd="0" presId="urn:microsoft.com/office/officeart/2005/8/layout/lProcess2"/>
    <dgm:cxn modelId="{552C6333-2654-4EF4-9235-CF9B4346E2F3}" type="presParOf" srcId="{6EDA031B-7FCA-4AC2-B345-B2CB1C484E20}" destId="{DCCD96E1-6C01-48D2-BB87-6852E84E09D7}" srcOrd="1" destOrd="0" presId="urn:microsoft.com/office/officeart/2005/8/layout/lProcess2"/>
    <dgm:cxn modelId="{3A5D38F4-BAAC-42FB-916E-B1900DCC2329}" type="presParOf" srcId="{6EDA031B-7FCA-4AC2-B345-B2CB1C484E20}" destId="{84D5B3C4-038C-4C1D-B0ED-9A777F83B556}" srcOrd="2" destOrd="0" presId="urn:microsoft.com/office/officeart/2005/8/layout/lProcess2"/>
    <dgm:cxn modelId="{D777688C-75C5-438B-803E-9D4A7C68EED5}" type="presParOf" srcId="{6EDA031B-7FCA-4AC2-B345-B2CB1C484E20}" destId="{AF923B6F-1D41-471E-8EF8-9038BC203E75}" srcOrd="3" destOrd="0" presId="urn:microsoft.com/office/officeart/2005/8/layout/lProcess2"/>
    <dgm:cxn modelId="{0E91AD11-400D-4FBD-9B57-17005B9B7BF1}" type="presParOf" srcId="{6EDA031B-7FCA-4AC2-B345-B2CB1C484E20}" destId="{83467992-10E7-4E93-9B6E-7612475CA424}" srcOrd="4" destOrd="0" presId="urn:microsoft.com/office/officeart/2005/8/layout/lProcess2"/>
    <dgm:cxn modelId="{5DCF4939-7683-4896-B805-95293D2FA44C}" type="presParOf" srcId="{6EDA031B-7FCA-4AC2-B345-B2CB1C484E20}" destId="{423C0CE1-7BC9-4928-B3D0-731869B9DEE9}" srcOrd="5" destOrd="0" presId="urn:microsoft.com/office/officeart/2005/8/layout/lProcess2"/>
    <dgm:cxn modelId="{0E5DE757-81B2-4D94-980B-8E431E023C7C}" type="presParOf" srcId="{6EDA031B-7FCA-4AC2-B345-B2CB1C484E20}" destId="{61BDCFD1-2151-4656-BC9C-96AAEE69C748}" srcOrd="6" destOrd="0" presId="urn:microsoft.com/office/officeart/2005/8/layout/lProcess2"/>
    <dgm:cxn modelId="{1FD0D0D5-C116-4522-9D7C-2A25EEA76FAA}" type="presParOf" srcId="{6EDA031B-7FCA-4AC2-B345-B2CB1C484E20}" destId="{5DEC6383-62F7-402D-8159-FCB734E762A2}" srcOrd="7" destOrd="0" presId="urn:microsoft.com/office/officeart/2005/8/layout/lProcess2"/>
    <dgm:cxn modelId="{174049B7-B41C-4CEA-BA30-81D6B53707EB}" type="presParOf" srcId="{6EDA031B-7FCA-4AC2-B345-B2CB1C484E20}" destId="{77017FB1-349C-4BC2-9BCF-E8736BAEFE04}" srcOrd="8" destOrd="0" presId="urn:microsoft.com/office/officeart/2005/8/layout/lProcess2"/>
    <dgm:cxn modelId="{718490F3-4BD8-4E69-99FC-6130096BE78C}" type="presParOf" srcId="{6EDA031B-7FCA-4AC2-B345-B2CB1C484E20}" destId="{B6DFF414-BA47-40F2-A8DC-0160E31BB9B3}" srcOrd="9" destOrd="0" presId="urn:microsoft.com/office/officeart/2005/8/layout/lProcess2"/>
    <dgm:cxn modelId="{E7CB470A-42A4-4659-9C0A-0274AB0C5FAF}" type="presParOf" srcId="{6EDA031B-7FCA-4AC2-B345-B2CB1C484E20}" destId="{83C032A2-36CF-4089-8A68-1221C410A426}" srcOrd="1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E5C8C5-B519-42F9-8943-8C811A26D5D1}"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en-US"/>
        </a:p>
      </dgm:t>
    </dgm:pt>
    <dgm:pt modelId="{993A314A-C2D8-44C6-B355-90FFC62F83D5}">
      <dgm:prSet phldrT="[Text]" custT="1"/>
      <dgm:spPr/>
      <dgm:t>
        <a:bodyPr/>
        <a:lstStyle/>
        <a:p>
          <a:endParaRPr lang="en-US" sz="1600" dirty="0"/>
        </a:p>
      </dgm:t>
    </dgm:pt>
    <dgm:pt modelId="{F794C87D-7381-4781-90C4-9B6AD3795C68}" type="parTrans" cxnId="{F72F65A1-CE07-4F13-91F9-7928F143E1B1}">
      <dgm:prSet/>
      <dgm:spPr/>
      <dgm:t>
        <a:bodyPr/>
        <a:lstStyle/>
        <a:p>
          <a:endParaRPr lang="en-US" sz="1600"/>
        </a:p>
      </dgm:t>
    </dgm:pt>
    <dgm:pt modelId="{DE27E53E-EA7A-4914-8C99-E543AF22C5F9}" type="sibTrans" cxnId="{F72F65A1-CE07-4F13-91F9-7928F143E1B1}">
      <dgm:prSet/>
      <dgm:spPr/>
      <dgm:t>
        <a:bodyPr/>
        <a:lstStyle/>
        <a:p>
          <a:endParaRPr lang="en-US" sz="1600"/>
        </a:p>
      </dgm:t>
    </dgm:pt>
    <dgm:pt modelId="{168E99E3-447E-42EB-8C69-D82B23365656}">
      <dgm:prSet phldrT="[Text]" custT="1"/>
      <dgm:spPr/>
      <dgm:t>
        <a:bodyPr/>
        <a:lstStyle/>
        <a:p>
          <a:pPr algn="l"/>
          <a:r>
            <a:rPr lang="ru-RU" sz="1600" b="1" dirty="0" smtClean="0"/>
            <a:t>Праћење </a:t>
          </a:r>
          <a:r>
            <a:rPr lang="sr-Cyrl-RS" sz="1600" b="1" dirty="0" smtClean="0"/>
            <a:t>спровођења</a:t>
          </a:r>
          <a:r>
            <a:rPr lang="ru-RU" sz="1600" b="1" dirty="0" smtClean="0"/>
            <a:t> ИПАРД </a:t>
          </a:r>
          <a:r>
            <a:rPr lang="ru-RU" sz="1600" b="1" dirty="0" smtClean="0">
              <a:solidFill>
                <a:srgbClr val="292934"/>
              </a:solidFill>
            </a:rPr>
            <a:t>II </a:t>
          </a:r>
          <a:r>
            <a:rPr lang="ru-RU" sz="1600" b="1" dirty="0" smtClean="0"/>
            <a:t>програма (састанци ИПАРД Одбора за праћење, РГ...)</a:t>
          </a:r>
          <a:endParaRPr lang="en-US" sz="1600" b="1" dirty="0"/>
        </a:p>
      </dgm:t>
    </dgm:pt>
    <dgm:pt modelId="{7A140FF4-F431-4357-BD48-7556821AADB1}" type="parTrans" cxnId="{2AF202A0-9D6E-4945-B7E4-FF65F5FC9EEA}">
      <dgm:prSet/>
      <dgm:spPr/>
      <dgm:t>
        <a:bodyPr/>
        <a:lstStyle/>
        <a:p>
          <a:endParaRPr lang="en-US" sz="1600"/>
        </a:p>
      </dgm:t>
    </dgm:pt>
    <dgm:pt modelId="{21C590F7-C707-4099-92FE-D2ABEE3895CF}" type="sibTrans" cxnId="{2AF202A0-9D6E-4945-B7E4-FF65F5FC9EEA}">
      <dgm:prSet/>
      <dgm:spPr/>
      <dgm:t>
        <a:bodyPr/>
        <a:lstStyle/>
        <a:p>
          <a:endParaRPr lang="en-US" sz="1600"/>
        </a:p>
      </dgm:t>
    </dgm:pt>
    <dgm:pt modelId="{CECEC33A-91BE-469A-86E0-5B9CAC04F5F1}">
      <dgm:prSet phldrT="[Text]" custT="1"/>
      <dgm:spPr/>
      <dgm:t>
        <a:bodyPr/>
        <a:lstStyle/>
        <a:p>
          <a:endParaRPr lang="en-US" sz="1600" dirty="0"/>
        </a:p>
      </dgm:t>
    </dgm:pt>
    <dgm:pt modelId="{F4DDEDD1-1555-46C9-B6BB-31D1363DEA75}" type="parTrans" cxnId="{80F264AE-4DB5-4579-AB7E-A1091E149D25}">
      <dgm:prSet/>
      <dgm:spPr/>
      <dgm:t>
        <a:bodyPr/>
        <a:lstStyle/>
        <a:p>
          <a:endParaRPr lang="en-US" sz="1600"/>
        </a:p>
      </dgm:t>
    </dgm:pt>
    <dgm:pt modelId="{2E116163-69C5-4820-8CE7-A8B635777922}" type="sibTrans" cxnId="{80F264AE-4DB5-4579-AB7E-A1091E149D25}">
      <dgm:prSet/>
      <dgm:spPr/>
      <dgm:t>
        <a:bodyPr/>
        <a:lstStyle/>
        <a:p>
          <a:endParaRPr lang="en-US" sz="1600"/>
        </a:p>
      </dgm:t>
    </dgm:pt>
    <dgm:pt modelId="{AE940197-6925-4D66-AED6-EABC7AAD864B}">
      <dgm:prSet phldrT="[Text]" custT="1"/>
      <dgm:spPr/>
      <dgm:t>
        <a:bodyPr/>
        <a:lstStyle/>
        <a:p>
          <a:r>
            <a:rPr lang="ru-RU" sz="1600" b="1" dirty="0" smtClean="0"/>
            <a:t>Обезбеђивање одговарајућег протока информација и промоција</a:t>
          </a:r>
          <a:endParaRPr lang="en-US" sz="1600" b="1" dirty="0"/>
        </a:p>
      </dgm:t>
    </dgm:pt>
    <dgm:pt modelId="{640C17E5-F582-4132-BF11-3753EF43624A}" type="parTrans" cxnId="{153932A4-FF13-4990-8426-13E4F5073905}">
      <dgm:prSet/>
      <dgm:spPr/>
      <dgm:t>
        <a:bodyPr/>
        <a:lstStyle/>
        <a:p>
          <a:endParaRPr lang="en-US" sz="1600"/>
        </a:p>
      </dgm:t>
    </dgm:pt>
    <dgm:pt modelId="{6E761155-1CDB-4041-AC0B-81A264470A39}" type="sibTrans" cxnId="{153932A4-FF13-4990-8426-13E4F5073905}">
      <dgm:prSet/>
      <dgm:spPr/>
      <dgm:t>
        <a:bodyPr/>
        <a:lstStyle/>
        <a:p>
          <a:endParaRPr lang="en-US" sz="1600"/>
        </a:p>
      </dgm:t>
    </dgm:pt>
    <dgm:pt modelId="{E4B56623-1D53-49C1-9EBB-09FE07E81086}">
      <dgm:prSet phldrT="[Text]" custT="1"/>
      <dgm:spPr/>
      <dgm:t>
        <a:bodyPr/>
        <a:lstStyle/>
        <a:p>
          <a:r>
            <a:rPr lang="ru-RU" sz="1600" b="1" dirty="0" smtClean="0"/>
            <a:t>Студије, студијске посете, семинари</a:t>
          </a:r>
          <a:endParaRPr lang="en-US" sz="1600" b="1" dirty="0"/>
        </a:p>
      </dgm:t>
    </dgm:pt>
    <dgm:pt modelId="{50F4396B-28F8-4D3F-8940-E4F3EDDB2144}" type="parTrans" cxnId="{5CBAB945-B48B-4E6E-A767-7E99C517991D}">
      <dgm:prSet/>
      <dgm:spPr/>
      <dgm:t>
        <a:bodyPr/>
        <a:lstStyle/>
        <a:p>
          <a:endParaRPr lang="en-US" sz="1600"/>
        </a:p>
      </dgm:t>
    </dgm:pt>
    <dgm:pt modelId="{2A09EDE1-1776-4589-B337-4FC1FCECC3BD}" type="sibTrans" cxnId="{5CBAB945-B48B-4E6E-A767-7E99C517991D}">
      <dgm:prSet/>
      <dgm:spPr/>
      <dgm:t>
        <a:bodyPr/>
        <a:lstStyle/>
        <a:p>
          <a:endParaRPr lang="en-US" sz="1600"/>
        </a:p>
      </dgm:t>
    </dgm:pt>
    <dgm:pt modelId="{E1D954F5-E842-4E89-8577-AAFAECE98FCE}">
      <dgm:prSet phldrT="[Text]" custT="1"/>
      <dgm:spPr/>
      <dgm:t>
        <a:bodyPr/>
        <a:lstStyle/>
        <a:p>
          <a:endParaRPr lang="en-US" sz="1600" dirty="0"/>
        </a:p>
      </dgm:t>
    </dgm:pt>
    <dgm:pt modelId="{3201CF21-CF0B-465B-A7A8-A18A267F9F51}" type="parTrans" cxnId="{3EDAA14A-B327-4411-83CB-AC0F3D29EA4E}">
      <dgm:prSet/>
      <dgm:spPr/>
      <dgm:t>
        <a:bodyPr/>
        <a:lstStyle/>
        <a:p>
          <a:endParaRPr lang="en-US" sz="1600"/>
        </a:p>
      </dgm:t>
    </dgm:pt>
    <dgm:pt modelId="{B0300194-E316-45BC-ADFB-C28DA0301F4D}" type="sibTrans" cxnId="{3EDAA14A-B327-4411-83CB-AC0F3D29EA4E}">
      <dgm:prSet/>
      <dgm:spPr/>
      <dgm:t>
        <a:bodyPr/>
        <a:lstStyle/>
        <a:p>
          <a:endParaRPr lang="en-US" sz="1600"/>
        </a:p>
      </dgm:t>
    </dgm:pt>
    <dgm:pt modelId="{1B8DD9C6-DD00-43FF-9D57-94E12B6A560B}">
      <dgm:prSet custT="1"/>
      <dgm:spPr/>
      <dgm:t>
        <a:bodyPr/>
        <a:lstStyle/>
        <a:p>
          <a:r>
            <a:rPr lang="ru-RU" sz="1600" b="1" dirty="0" smtClean="0"/>
            <a:t>Екстерна експертиза</a:t>
          </a:r>
          <a:endParaRPr lang="en-US" sz="1600" b="1" dirty="0"/>
        </a:p>
      </dgm:t>
    </dgm:pt>
    <dgm:pt modelId="{FED16E93-B120-4C67-98E8-C1CABBC0B09D}" type="parTrans" cxnId="{93204B24-39FE-4AF4-A3C7-DA5A7A2DC66C}">
      <dgm:prSet/>
      <dgm:spPr/>
      <dgm:t>
        <a:bodyPr/>
        <a:lstStyle/>
        <a:p>
          <a:endParaRPr lang="en-US" sz="1600"/>
        </a:p>
      </dgm:t>
    </dgm:pt>
    <dgm:pt modelId="{8ABA5796-CFE1-4A6E-9D00-7C8DBF13459E}" type="sibTrans" cxnId="{93204B24-39FE-4AF4-A3C7-DA5A7A2DC66C}">
      <dgm:prSet/>
      <dgm:spPr/>
      <dgm:t>
        <a:bodyPr/>
        <a:lstStyle/>
        <a:p>
          <a:endParaRPr lang="en-US" sz="1600"/>
        </a:p>
      </dgm:t>
    </dgm:pt>
    <dgm:pt modelId="{A4044D7D-ABCC-4789-95FB-A41F45EFFF13}">
      <dgm:prSet custT="1"/>
      <dgm:spPr/>
      <dgm:t>
        <a:bodyPr/>
        <a:lstStyle/>
        <a:p>
          <a:endParaRPr lang="en-US" sz="1600"/>
        </a:p>
      </dgm:t>
    </dgm:pt>
    <dgm:pt modelId="{869E6043-8468-4790-8FA1-3C6DFD500B16}" type="parTrans" cxnId="{6F31E012-B5AF-49AE-885D-9F3D9DF2F1BA}">
      <dgm:prSet/>
      <dgm:spPr/>
      <dgm:t>
        <a:bodyPr/>
        <a:lstStyle/>
        <a:p>
          <a:endParaRPr lang="en-US" sz="1600"/>
        </a:p>
      </dgm:t>
    </dgm:pt>
    <dgm:pt modelId="{157FA190-5107-4912-A618-554BCA9287C1}" type="sibTrans" cxnId="{6F31E012-B5AF-49AE-885D-9F3D9DF2F1BA}">
      <dgm:prSet/>
      <dgm:spPr/>
      <dgm:t>
        <a:bodyPr/>
        <a:lstStyle/>
        <a:p>
          <a:endParaRPr lang="en-US" sz="1600"/>
        </a:p>
      </dgm:t>
    </dgm:pt>
    <dgm:pt modelId="{EBE2209E-6746-4820-83AD-C591CE62D755}">
      <dgm:prSet custT="1"/>
      <dgm:spPr/>
      <dgm:t>
        <a:bodyPr/>
        <a:lstStyle/>
        <a:p>
          <a:endParaRPr lang="en-US" sz="1600"/>
        </a:p>
      </dgm:t>
    </dgm:pt>
    <dgm:pt modelId="{587E086D-10E2-4BA9-BACD-B765B550131B}" type="parTrans" cxnId="{5493CDCD-76B3-42B8-B3F9-5704A831AB19}">
      <dgm:prSet/>
      <dgm:spPr/>
      <dgm:t>
        <a:bodyPr/>
        <a:lstStyle/>
        <a:p>
          <a:endParaRPr lang="en-US" sz="1600"/>
        </a:p>
      </dgm:t>
    </dgm:pt>
    <dgm:pt modelId="{4C26A381-CB3F-4199-AF61-810D2041D000}" type="sibTrans" cxnId="{5493CDCD-76B3-42B8-B3F9-5704A831AB19}">
      <dgm:prSet/>
      <dgm:spPr/>
      <dgm:t>
        <a:bodyPr/>
        <a:lstStyle/>
        <a:p>
          <a:endParaRPr lang="en-US" sz="1600"/>
        </a:p>
      </dgm:t>
    </dgm:pt>
    <dgm:pt modelId="{71D2743B-4EF1-46F9-9B50-73CF60F2E1A4}">
      <dgm:prSet custT="1"/>
      <dgm:spPr/>
      <dgm:t>
        <a:bodyPr/>
        <a:lstStyle/>
        <a:p>
          <a:endParaRPr lang="en-US" sz="1600"/>
        </a:p>
      </dgm:t>
    </dgm:pt>
    <dgm:pt modelId="{0F6B9FFD-BC0D-4F3F-AAE0-685195AE05C4}" type="parTrans" cxnId="{0F3EEE14-59FA-42C6-9C81-23EFECDF9A53}">
      <dgm:prSet/>
      <dgm:spPr/>
      <dgm:t>
        <a:bodyPr/>
        <a:lstStyle/>
        <a:p>
          <a:endParaRPr lang="en-US" sz="1600"/>
        </a:p>
      </dgm:t>
    </dgm:pt>
    <dgm:pt modelId="{AF1F3105-AC0E-4631-B314-D000E629CA8E}" type="sibTrans" cxnId="{0F3EEE14-59FA-42C6-9C81-23EFECDF9A53}">
      <dgm:prSet/>
      <dgm:spPr/>
      <dgm:t>
        <a:bodyPr/>
        <a:lstStyle/>
        <a:p>
          <a:endParaRPr lang="en-US" sz="1600"/>
        </a:p>
      </dgm:t>
    </dgm:pt>
    <dgm:pt modelId="{F76ED90D-D1D6-4DC2-BF15-C55E5B9992F0}">
      <dgm:prSet custT="1"/>
      <dgm:spPr/>
      <dgm:t>
        <a:bodyPr/>
        <a:lstStyle/>
        <a:p>
          <a:r>
            <a:rPr lang="sr-Cyrl-RS" sz="1600" b="1" dirty="0" smtClean="0"/>
            <a:t>ЛАГ-ови и припрема </a:t>
          </a:r>
          <a:r>
            <a:rPr lang="en-US" sz="1600" b="1" i="1" dirty="0" smtClean="0"/>
            <a:t>LEADER</a:t>
          </a:r>
          <a:r>
            <a:rPr lang="sr-Cyrl-RS" sz="1600" b="1" i="1" dirty="0" smtClean="0"/>
            <a:t> </a:t>
          </a:r>
          <a:r>
            <a:rPr lang="sr-Cyrl-RS" sz="1600" b="1" i="0" dirty="0" smtClean="0"/>
            <a:t>мере</a:t>
          </a:r>
          <a:r>
            <a:rPr lang="sr-Cyrl-RS" sz="1600" b="1" i="1" dirty="0" smtClean="0"/>
            <a:t> </a:t>
          </a:r>
          <a:r>
            <a:rPr lang="sr-Cyrl-RS" sz="1600" b="1" i="0" dirty="0" smtClean="0"/>
            <a:t>ИПАРД</a:t>
          </a:r>
          <a:r>
            <a:rPr lang="en-US" sz="1600" b="1" i="0" dirty="0" smtClean="0"/>
            <a:t> II</a:t>
          </a:r>
          <a:r>
            <a:rPr lang="sr-Cyrl-RS" sz="1600" b="1" i="0" dirty="0" smtClean="0"/>
            <a:t> програма</a:t>
          </a:r>
          <a:endParaRPr lang="en-US" sz="1600" dirty="0"/>
        </a:p>
      </dgm:t>
    </dgm:pt>
    <dgm:pt modelId="{7DCB4567-9DFF-4896-B471-70A56B1BFEDB}" type="parTrans" cxnId="{5F132671-DC97-4596-B15C-F368CCD88947}">
      <dgm:prSet/>
      <dgm:spPr/>
      <dgm:t>
        <a:bodyPr/>
        <a:lstStyle/>
        <a:p>
          <a:endParaRPr lang="en-US" sz="1600"/>
        </a:p>
      </dgm:t>
    </dgm:pt>
    <dgm:pt modelId="{579AFD0D-D500-4FA4-8DFA-99B261A33BEC}" type="sibTrans" cxnId="{5F132671-DC97-4596-B15C-F368CCD88947}">
      <dgm:prSet/>
      <dgm:spPr/>
      <dgm:t>
        <a:bodyPr/>
        <a:lstStyle/>
        <a:p>
          <a:endParaRPr lang="en-US" sz="1600"/>
        </a:p>
      </dgm:t>
    </dgm:pt>
    <dgm:pt modelId="{9A7E9650-F562-4734-A6C4-00D576734D23}">
      <dgm:prSet custT="1"/>
      <dgm:spPr/>
      <dgm:t>
        <a:bodyPr/>
        <a:lstStyle/>
        <a:p>
          <a:r>
            <a:rPr lang="sr-Cyrl-RS" sz="1600" b="1" dirty="0" smtClean="0"/>
            <a:t>Израда правилника за ИПАРД </a:t>
          </a:r>
          <a:r>
            <a:rPr lang="en-US" sz="1600" b="1" dirty="0" smtClean="0"/>
            <a:t>III</a:t>
          </a:r>
          <a:r>
            <a:rPr lang="sr-Cyrl-RS" sz="1600" b="1" dirty="0" smtClean="0"/>
            <a:t> програм</a:t>
          </a:r>
          <a:endParaRPr lang="en-US" sz="1600" b="1" dirty="0"/>
        </a:p>
      </dgm:t>
    </dgm:pt>
    <dgm:pt modelId="{2DEF7B39-59FA-4132-B379-8B9D3E074388}" type="parTrans" cxnId="{79AAD685-78E8-40D7-91D9-C58366E3E763}">
      <dgm:prSet/>
      <dgm:spPr/>
      <dgm:t>
        <a:bodyPr/>
        <a:lstStyle/>
        <a:p>
          <a:endParaRPr lang="en-US" sz="1600"/>
        </a:p>
      </dgm:t>
    </dgm:pt>
    <dgm:pt modelId="{E7A41F03-0497-4B51-9A1C-DB30B12EA010}" type="sibTrans" cxnId="{79AAD685-78E8-40D7-91D9-C58366E3E763}">
      <dgm:prSet/>
      <dgm:spPr/>
      <dgm:t>
        <a:bodyPr/>
        <a:lstStyle/>
        <a:p>
          <a:endParaRPr lang="en-US" sz="1600"/>
        </a:p>
      </dgm:t>
    </dgm:pt>
    <dgm:pt modelId="{2718E1EB-EEA5-4FD4-B02D-F373351057F5}">
      <dgm:prSet phldrT="[Text]" custT="1"/>
      <dgm:spPr/>
      <dgm:t>
        <a:bodyPr/>
        <a:lstStyle/>
        <a:p>
          <a:endParaRPr lang="en-US" sz="1600" dirty="0"/>
        </a:p>
      </dgm:t>
    </dgm:pt>
    <dgm:pt modelId="{11DA1D61-0B59-4A5E-B4C7-DDF123410CFA}" type="sibTrans" cxnId="{F08BB15D-D9DE-4266-B1E1-327AF1F42C7C}">
      <dgm:prSet/>
      <dgm:spPr/>
      <dgm:t>
        <a:bodyPr/>
        <a:lstStyle/>
        <a:p>
          <a:endParaRPr lang="en-US" sz="1600"/>
        </a:p>
      </dgm:t>
    </dgm:pt>
    <dgm:pt modelId="{EC7191C5-1F31-4349-9A3F-1CFB4EDF306A}" type="parTrans" cxnId="{F08BB15D-D9DE-4266-B1E1-327AF1F42C7C}">
      <dgm:prSet/>
      <dgm:spPr/>
      <dgm:t>
        <a:bodyPr/>
        <a:lstStyle/>
        <a:p>
          <a:endParaRPr lang="en-US" sz="1600"/>
        </a:p>
      </dgm:t>
    </dgm:pt>
    <dgm:pt modelId="{E62D8DF6-8931-4910-8C12-9715A929ED3F}">
      <dgm:prSet custT="1"/>
      <dgm:spPr/>
      <dgm:t>
        <a:bodyPr/>
        <a:lstStyle/>
        <a:p>
          <a:r>
            <a:rPr lang="ru-RU" sz="1600" b="1" dirty="0" smtClean="0"/>
            <a:t>Подршка потенцијалним ЛАГ-овима</a:t>
          </a:r>
          <a:endParaRPr lang="en-US" sz="1600" b="1" dirty="0"/>
        </a:p>
      </dgm:t>
    </dgm:pt>
    <dgm:pt modelId="{44C40789-01D6-4D1F-A659-69689EE5F66D}" type="parTrans" cxnId="{2950123B-4452-4737-B7C4-3F41B73EEBC2}">
      <dgm:prSet/>
      <dgm:spPr/>
      <dgm:t>
        <a:bodyPr/>
        <a:lstStyle/>
        <a:p>
          <a:endParaRPr lang="en-US" sz="1600"/>
        </a:p>
      </dgm:t>
    </dgm:pt>
    <dgm:pt modelId="{336E8134-9538-4D35-8810-E711EC4D9317}" type="sibTrans" cxnId="{2950123B-4452-4737-B7C4-3F41B73EEBC2}">
      <dgm:prSet/>
      <dgm:spPr/>
      <dgm:t>
        <a:bodyPr/>
        <a:lstStyle/>
        <a:p>
          <a:endParaRPr lang="en-US" sz="1600"/>
        </a:p>
      </dgm:t>
    </dgm:pt>
    <dgm:pt modelId="{3AC7515B-59BB-4204-8321-03AEB6EF272E}" type="pres">
      <dgm:prSet presAssocID="{22E5C8C5-B519-42F9-8943-8C811A26D5D1}" presName="linearFlow" presStyleCnt="0">
        <dgm:presLayoutVars>
          <dgm:dir/>
          <dgm:animLvl val="lvl"/>
          <dgm:resizeHandles val="exact"/>
        </dgm:presLayoutVars>
      </dgm:prSet>
      <dgm:spPr/>
      <dgm:t>
        <a:bodyPr/>
        <a:lstStyle/>
        <a:p>
          <a:endParaRPr lang="en-US"/>
        </a:p>
      </dgm:t>
    </dgm:pt>
    <dgm:pt modelId="{73E98ADC-5F2E-4710-A108-8BD6FAFD2459}" type="pres">
      <dgm:prSet presAssocID="{993A314A-C2D8-44C6-B355-90FFC62F83D5}" presName="composite" presStyleCnt="0"/>
      <dgm:spPr/>
    </dgm:pt>
    <dgm:pt modelId="{A2877433-C777-4DF2-95CC-C4B08D51E58C}" type="pres">
      <dgm:prSet presAssocID="{993A314A-C2D8-44C6-B355-90FFC62F83D5}" presName="parentText" presStyleLbl="alignNode1" presStyleIdx="0" presStyleCnt="7">
        <dgm:presLayoutVars>
          <dgm:chMax val="1"/>
          <dgm:bulletEnabled val="1"/>
        </dgm:presLayoutVars>
      </dgm:prSet>
      <dgm:spPr/>
      <dgm:t>
        <a:bodyPr/>
        <a:lstStyle/>
        <a:p>
          <a:endParaRPr lang="en-US"/>
        </a:p>
      </dgm:t>
    </dgm:pt>
    <dgm:pt modelId="{C859212B-CC13-4427-BC3C-6967F51FB3EE}" type="pres">
      <dgm:prSet presAssocID="{993A314A-C2D8-44C6-B355-90FFC62F83D5}" presName="descendantText" presStyleLbl="alignAcc1" presStyleIdx="0" presStyleCnt="7">
        <dgm:presLayoutVars>
          <dgm:bulletEnabled val="1"/>
        </dgm:presLayoutVars>
      </dgm:prSet>
      <dgm:spPr/>
      <dgm:t>
        <a:bodyPr/>
        <a:lstStyle/>
        <a:p>
          <a:endParaRPr lang="en-US"/>
        </a:p>
      </dgm:t>
    </dgm:pt>
    <dgm:pt modelId="{DFAE5D37-8196-458D-9120-8C5EEB7220A8}" type="pres">
      <dgm:prSet presAssocID="{DE27E53E-EA7A-4914-8C99-E543AF22C5F9}" presName="sp" presStyleCnt="0"/>
      <dgm:spPr/>
    </dgm:pt>
    <dgm:pt modelId="{23D2EC80-4254-428C-A93B-F5AA2D223826}" type="pres">
      <dgm:prSet presAssocID="{CECEC33A-91BE-469A-86E0-5B9CAC04F5F1}" presName="composite" presStyleCnt="0"/>
      <dgm:spPr/>
    </dgm:pt>
    <dgm:pt modelId="{E50011EE-9A73-4EC8-A4E4-CEAAFFC31B6A}" type="pres">
      <dgm:prSet presAssocID="{CECEC33A-91BE-469A-86E0-5B9CAC04F5F1}" presName="parentText" presStyleLbl="alignNode1" presStyleIdx="1" presStyleCnt="7">
        <dgm:presLayoutVars>
          <dgm:chMax val="1"/>
          <dgm:bulletEnabled val="1"/>
        </dgm:presLayoutVars>
      </dgm:prSet>
      <dgm:spPr/>
      <dgm:t>
        <a:bodyPr/>
        <a:lstStyle/>
        <a:p>
          <a:endParaRPr lang="en-US"/>
        </a:p>
      </dgm:t>
    </dgm:pt>
    <dgm:pt modelId="{38290F1C-8F41-415E-A5EA-F534A1B557F7}" type="pres">
      <dgm:prSet presAssocID="{CECEC33A-91BE-469A-86E0-5B9CAC04F5F1}" presName="descendantText" presStyleLbl="alignAcc1" presStyleIdx="1" presStyleCnt="7" custLinFactNeighborY="-5232">
        <dgm:presLayoutVars>
          <dgm:bulletEnabled val="1"/>
        </dgm:presLayoutVars>
      </dgm:prSet>
      <dgm:spPr/>
      <dgm:t>
        <a:bodyPr/>
        <a:lstStyle/>
        <a:p>
          <a:endParaRPr lang="en-US"/>
        </a:p>
      </dgm:t>
    </dgm:pt>
    <dgm:pt modelId="{44F5C036-2841-4699-ABC9-4F700B2A33FB}" type="pres">
      <dgm:prSet presAssocID="{2E116163-69C5-4820-8CE7-A8B635777922}" presName="sp" presStyleCnt="0"/>
      <dgm:spPr/>
    </dgm:pt>
    <dgm:pt modelId="{719F0220-3DB7-4821-9FCB-2BC00BC210AF}" type="pres">
      <dgm:prSet presAssocID="{2718E1EB-EEA5-4FD4-B02D-F373351057F5}" presName="composite" presStyleCnt="0"/>
      <dgm:spPr/>
    </dgm:pt>
    <dgm:pt modelId="{9648E574-5560-49FD-9544-0E077A130109}" type="pres">
      <dgm:prSet presAssocID="{2718E1EB-EEA5-4FD4-B02D-F373351057F5}" presName="parentText" presStyleLbl="alignNode1" presStyleIdx="2" presStyleCnt="7">
        <dgm:presLayoutVars>
          <dgm:chMax val="1"/>
          <dgm:bulletEnabled val="1"/>
        </dgm:presLayoutVars>
      </dgm:prSet>
      <dgm:spPr/>
      <dgm:t>
        <a:bodyPr/>
        <a:lstStyle/>
        <a:p>
          <a:endParaRPr lang="en-US"/>
        </a:p>
      </dgm:t>
    </dgm:pt>
    <dgm:pt modelId="{F9494AFA-4554-4569-9B1C-136B51C5D593}" type="pres">
      <dgm:prSet presAssocID="{2718E1EB-EEA5-4FD4-B02D-F373351057F5}" presName="descendantText" presStyleLbl="alignAcc1" presStyleIdx="2" presStyleCnt="7">
        <dgm:presLayoutVars>
          <dgm:bulletEnabled val="1"/>
        </dgm:presLayoutVars>
      </dgm:prSet>
      <dgm:spPr/>
      <dgm:t>
        <a:bodyPr/>
        <a:lstStyle/>
        <a:p>
          <a:endParaRPr lang="en-US"/>
        </a:p>
      </dgm:t>
    </dgm:pt>
    <dgm:pt modelId="{B54F0DBD-48E5-400D-9391-3C8A367C8EFB}" type="pres">
      <dgm:prSet presAssocID="{11DA1D61-0B59-4A5E-B4C7-DDF123410CFA}" presName="sp" presStyleCnt="0"/>
      <dgm:spPr/>
    </dgm:pt>
    <dgm:pt modelId="{AA138D6F-A95B-4A6D-93D6-7F18F18B09C9}" type="pres">
      <dgm:prSet presAssocID="{E1D954F5-E842-4E89-8577-AAFAECE98FCE}" presName="composite" presStyleCnt="0"/>
      <dgm:spPr/>
    </dgm:pt>
    <dgm:pt modelId="{55DAB33B-4541-4077-A150-078AFE41AA45}" type="pres">
      <dgm:prSet presAssocID="{E1D954F5-E842-4E89-8577-AAFAECE98FCE}" presName="parentText" presStyleLbl="alignNode1" presStyleIdx="3" presStyleCnt="7">
        <dgm:presLayoutVars>
          <dgm:chMax val="1"/>
          <dgm:bulletEnabled val="1"/>
        </dgm:presLayoutVars>
      </dgm:prSet>
      <dgm:spPr/>
      <dgm:t>
        <a:bodyPr/>
        <a:lstStyle/>
        <a:p>
          <a:endParaRPr lang="en-US"/>
        </a:p>
      </dgm:t>
    </dgm:pt>
    <dgm:pt modelId="{AF063CF0-5D18-47A2-A6E5-C1A9B74DD97D}" type="pres">
      <dgm:prSet presAssocID="{E1D954F5-E842-4E89-8577-AAFAECE98FCE}" presName="descendantText" presStyleLbl="alignAcc1" presStyleIdx="3" presStyleCnt="7" custLinFactNeighborY="0">
        <dgm:presLayoutVars>
          <dgm:bulletEnabled val="1"/>
        </dgm:presLayoutVars>
      </dgm:prSet>
      <dgm:spPr/>
      <dgm:t>
        <a:bodyPr/>
        <a:lstStyle/>
        <a:p>
          <a:endParaRPr lang="en-US"/>
        </a:p>
      </dgm:t>
    </dgm:pt>
    <dgm:pt modelId="{FC090E18-0D84-4E91-8E11-F3F60C497553}" type="pres">
      <dgm:prSet presAssocID="{B0300194-E316-45BC-ADFB-C28DA0301F4D}" presName="sp" presStyleCnt="0"/>
      <dgm:spPr/>
    </dgm:pt>
    <dgm:pt modelId="{910CB92A-0CCB-4234-B722-CC1257A38B16}" type="pres">
      <dgm:prSet presAssocID="{A4044D7D-ABCC-4789-95FB-A41F45EFFF13}" presName="composite" presStyleCnt="0"/>
      <dgm:spPr/>
    </dgm:pt>
    <dgm:pt modelId="{0A3C4B83-E803-41D6-A842-84C0052E9BEB}" type="pres">
      <dgm:prSet presAssocID="{A4044D7D-ABCC-4789-95FB-A41F45EFFF13}" presName="parentText" presStyleLbl="alignNode1" presStyleIdx="4" presStyleCnt="7">
        <dgm:presLayoutVars>
          <dgm:chMax val="1"/>
          <dgm:bulletEnabled val="1"/>
        </dgm:presLayoutVars>
      </dgm:prSet>
      <dgm:spPr/>
      <dgm:t>
        <a:bodyPr/>
        <a:lstStyle/>
        <a:p>
          <a:endParaRPr lang="en-US"/>
        </a:p>
      </dgm:t>
    </dgm:pt>
    <dgm:pt modelId="{581EBFEC-D855-4574-B519-0055FA0723BD}" type="pres">
      <dgm:prSet presAssocID="{A4044D7D-ABCC-4789-95FB-A41F45EFFF13}" presName="descendantText" presStyleLbl="alignAcc1" presStyleIdx="4" presStyleCnt="7">
        <dgm:presLayoutVars>
          <dgm:bulletEnabled val="1"/>
        </dgm:presLayoutVars>
      </dgm:prSet>
      <dgm:spPr/>
      <dgm:t>
        <a:bodyPr/>
        <a:lstStyle/>
        <a:p>
          <a:endParaRPr lang="en-US"/>
        </a:p>
      </dgm:t>
    </dgm:pt>
    <dgm:pt modelId="{C7BC57EB-8C8A-41B5-9757-004AC09C80C8}" type="pres">
      <dgm:prSet presAssocID="{157FA190-5107-4912-A618-554BCA9287C1}" presName="sp" presStyleCnt="0"/>
      <dgm:spPr/>
    </dgm:pt>
    <dgm:pt modelId="{EE70ABFA-7E7A-4C64-AB06-3BACC8EA08EF}" type="pres">
      <dgm:prSet presAssocID="{EBE2209E-6746-4820-83AD-C591CE62D755}" presName="composite" presStyleCnt="0"/>
      <dgm:spPr/>
    </dgm:pt>
    <dgm:pt modelId="{DDF30B7A-C4CC-4B89-9C02-F5317EBAD4D5}" type="pres">
      <dgm:prSet presAssocID="{EBE2209E-6746-4820-83AD-C591CE62D755}" presName="parentText" presStyleLbl="alignNode1" presStyleIdx="5" presStyleCnt="7">
        <dgm:presLayoutVars>
          <dgm:chMax val="1"/>
          <dgm:bulletEnabled val="1"/>
        </dgm:presLayoutVars>
      </dgm:prSet>
      <dgm:spPr/>
      <dgm:t>
        <a:bodyPr/>
        <a:lstStyle/>
        <a:p>
          <a:endParaRPr lang="en-US"/>
        </a:p>
      </dgm:t>
    </dgm:pt>
    <dgm:pt modelId="{8002F3B5-D565-4125-A839-CC724EAEED5E}" type="pres">
      <dgm:prSet presAssocID="{EBE2209E-6746-4820-83AD-C591CE62D755}" presName="descendantText" presStyleLbl="alignAcc1" presStyleIdx="5" presStyleCnt="7" custLinFactNeighborX="531" custLinFactNeighborY="-7042">
        <dgm:presLayoutVars>
          <dgm:bulletEnabled val="1"/>
        </dgm:presLayoutVars>
      </dgm:prSet>
      <dgm:spPr/>
      <dgm:t>
        <a:bodyPr/>
        <a:lstStyle/>
        <a:p>
          <a:endParaRPr lang="en-US"/>
        </a:p>
      </dgm:t>
    </dgm:pt>
    <dgm:pt modelId="{F6026335-9374-43CB-BBE1-629AF283A8E7}" type="pres">
      <dgm:prSet presAssocID="{4C26A381-CB3F-4199-AF61-810D2041D000}" presName="sp" presStyleCnt="0"/>
      <dgm:spPr/>
    </dgm:pt>
    <dgm:pt modelId="{BE2F4D34-1814-45D3-8B7C-600C6C06393E}" type="pres">
      <dgm:prSet presAssocID="{71D2743B-4EF1-46F9-9B50-73CF60F2E1A4}" presName="composite" presStyleCnt="0"/>
      <dgm:spPr/>
    </dgm:pt>
    <dgm:pt modelId="{652B3AC7-4536-4B81-AB51-AA920048EA63}" type="pres">
      <dgm:prSet presAssocID="{71D2743B-4EF1-46F9-9B50-73CF60F2E1A4}" presName="parentText" presStyleLbl="alignNode1" presStyleIdx="6" presStyleCnt="7">
        <dgm:presLayoutVars>
          <dgm:chMax val="1"/>
          <dgm:bulletEnabled val="1"/>
        </dgm:presLayoutVars>
      </dgm:prSet>
      <dgm:spPr/>
      <dgm:t>
        <a:bodyPr/>
        <a:lstStyle/>
        <a:p>
          <a:endParaRPr lang="en-US"/>
        </a:p>
      </dgm:t>
    </dgm:pt>
    <dgm:pt modelId="{3230422B-09BB-4445-AE36-B96F649C126B}" type="pres">
      <dgm:prSet presAssocID="{71D2743B-4EF1-46F9-9B50-73CF60F2E1A4}" presName="descendantText" presStyleLbl="alignAcc1" presStyleIdx="6" presStyleCnt="7" custLinFactNeighborY="2712">
        <dgm:presLayoutVars>
          <dgm:bulletEnabled val="1"/>
        </dgm:presLayoutVars>
      </dgm:prSet>
      <dgm:spPr/>
      <dgm:t>
        <a:bodyPr/>
        <a:lstStyle/>
        <a:p>
          <a:endParaRPr lang="en-US"/>
        </a:p>
      </dgm:t>
    </dgm:pt>
  </dgm:ptLst>
  <dgm:cxnLst>
    <dgm:cxn modelId="{2AF202A0-9D6E-4945-B7E4-FF65F5FC9EEA}" srcId="{993A314A-C2D8-44C6-B355-90FFC62F83D5}" destId="{168E99E3-447E-42EB-8C69-D82B23365656}" srcOrd="0" destOrd="0" parTransId="{7A140FF4-F431-4357-BD48-7556821AADB1}" sibTransId="{21C590F7-C707-4099-92FE-D2ABEE3895CF}"/>
    <dgm:cxn modelId="{5F132671-DC97-4596-B15C-F368CCD88947}" srcId="{EBE2209E-6746-4820-83AD-C591CE62D755}" destId="{F76ED90D-D1D6-4DC2-BF15-C55E5B9992F0}" srcOrd="0" destOrd="0" parTransId="{7DCB4567-9DFF-4896-B471-70A56B1BFEDB}" sibTransId="{579AFD0D-D500-4FA4-8DFA-99B261A33BEC}"/>
    <dgm:cxn modelId="{5CBAB945-B48B-4E6E-A767-7E99C517991D}" srcId="{2718E1EB-EEA5-4FD4-B02D-F373351057F5}" destId="{E4B56623-1D53-49C1-9EBB-09FE07E81086}" srcOrd="0" destOrd="0" parTransId="{50F4396B-28F8-4D3F-8940-E4F3EDDB2144}" sibTransId="{2A09EDE1-1776-4589-B337-4FC1FCECC3BD}"/>
    <dgm:cxn modelId="{9B430A28-E54C-4C04-8418-7DCA76A5C522}" type="presOf" srcId="{22E5C8C5-B519-42F9-8943-8C811A26D5D1}" destId="{3AC7515B-59BB-4204-8321-03AEB6EF272E}" srcOrd="0" destOrd="0" presId="urn:microsoft.com/office/officeart/2005/8/layout/chevron2"/>
    <dgm:cxn modelId="{577DC759-D2EA-4621-95AB-679E64D05722}" type="presOf" srcId="{E1D954F5-E842-4E89-8577-AAFAECE98FCE}" destId="{55DAB33B-4541-4077-A150-078AFE41AA45}" srcOrd="0" destOrd="0" presId="urn:microsoft.com/office/officeart/2005/8/layout/chevron2"/>
    <dgm:cxn modelId="{B1EF605C-8EEC-4D1A-B081-469F4FC693AD}" type="presOf" srcId="{1B8DD9C6-DD00-43FF-9D57-94E12B6A560B}" destId="{AF063CF0-5D18-47A2-A6E5-C1A9B74DD97D}" srcOrd="0" destOrd="0" presId="urn:microsoft.com/office/officeart/2005/8/layout/chevron2"/>
    <dgm:cxn modelId="{346B658D-BA36-42EF-A474-E1F699E7AB8A}" type="presOf" srcId="{CECEC33A-91BE-469A-86E0-5B9CAC04F5F1}" destId="{E50011EE-9A73-4EC8-A4E4-CEAAFFC31B6A}" srcOrd="0" destOrd="0" presId="urn:microsoft.com/office/officeart/2005/8/layout/chevron2"/>
    <dgm:cxn modelId="{153932A4-FF13-4990-8426-13E4F5073905}" srcId="{CECEC33A-91BE-469A-86E0-5B9CAC04F5F1}" destId="{AE940197-6925-4D66-AED6-EABC7AAD864B}" srcOrd="0" destOrd="0" parTransId="{640C17E5-F582-4132-BF11-3753EF43624A}" sibTransId="{6E761155-1CDB-4041-AC0B-81A264470A39}"/>
    <dgm:cxn modelId="{F72F65A1-CE07-4F13-91F9-7928F143E1B1}" srcId="{22E5C8C5-B519-42F9-8943-8C811A26D5D1}" destId="{993A314A-C2D8-44C6-B355-90FFC62F83D5}" srcOrd="0" destOrd="0" parTransId="{F794C87D-7381-4781-90C4-9B6AD3795C68}" sibTransId="{DE27E53E-EA7A-4914-8C99-E543AF22C5F9}"/>
    <dgm:cxn modelId="{0F3EEE14-59FA-42C6-9C81-23EFECDF9A53}" srcId="{22E5C8C5-B519-42F9-8943-8C811A26D5D1}" destId="{71D2743B-4EF1-46F9-9B50-73CF60F2E1A4}" srcOrd="6" destOrd="0" parTransId="{0F6B9FFD-BC0D-4F3F-AAE0-685195AE05C4}" sibTransId="{AF1F3105-AC0E-4631-B314-D000E629CA8E}"/>
    <dgm:cxn modelId="{494E0329-E8E3-4D92-B8F4-75BE81D5A18B}" type="presOf" srcId="{E62D8DF6-8931-4910-8C12-9715A929ED3F}" destId="{581EBFEC-D855-4574-B519-0055FA0723BD}" srcOrd="0" destOrd="0" presId="urn:microsoft.com/office/officeart/2005/8/layout/chevron2"/>
    <dgm:cxn modelId="{E17523F0-31F3-4179-9523-A445B630A07C}" type="presOf" srcId="{71D2743B-4EF1-46F9-9B50-73CF60F2E1A4}" destId="{652B3AC7-4536-4B81-AB51-AA920048EA63}" srcOrd="0" destOrd="0" presId="urn:microsoft.com/office/officeart/2005/8/layout/chevron2"/>
    <dgm:cxn modelId="{620C7C78-18D8-46BA-B41F-501139B6D947}" type="presOf" srcId="{993A314A-C2D8-44C6-B355-90FFC62F83D5}" destId="{A2877433-C777-4DF2-95CC-C4B08D51E58C}" srcOrd="0" destOrd="0" presId="urn:microsoft.com/office/officeart/2005/8/layout/chevron2"/>
    <dgm:cxn modelId="{93204B24-39FE-4AF4-A3C7-DA5A7A2DC66C}" srcId="{E1D954F5-E842-4E89-8577-AAFAECE98FCE}" destId="{1B8DD9C6-DD00-43FF-9D57-94E12B6A560B}" srcOrd="0" destOrd="0" parTransId="{FED16E93-B120-4C67-98E8-C1CABBC0B09D}" sibTransId="{8ABA5796-CFE1-4A6E-9D00-7C8DBF13459E}"/>
    <dgm:cxn modelId="{19719808-990F-410E-9747-760B93EE605E}" type="presOf" srcId="{A4044D7D-ABCC-4789-95FB-A41F45EFFF13}" destId="{0A3C4B83-E803-41D6-A842-84C0052E9BEB}" srcOrd="0" destOrd="0" presId="urn:microsoft.com/office/officeart/2005/8/layout/chevron2"/>
    <dgm:cxn modelId="{3EDAA14A-B327-4411-83CB-AC0F3D29EA4E}" srcId="{22E5C8C5-B519-42F9-8943-8C811A26D5D1}" destId="{E1D954F5-E842-4E89-8577-AAFAECE98FCE}" srcOrd="3" destOrd="0" parTransId="{3201CF21-CF0B-465B-A7A8-A18A267F9F51}" sibTransId="{B0300194-E316-45BC-ADFB-C28DA0301F4D}"/>
    <dgm:cxn modelId="{F08BB15D-D9DE-4266-B1E1-327AF1F42C7C}" srcId="{22E5C8C5-B519-42F9-8943-8C811A26D5D1}" destId="{2718E1EB-EEA5-4FD4-B02D-F373351057F5}" srcOrd="2" destOrd="0" parTransId="{EC7191C5-1F31-4349-9A3F-1CFB4EDF306A}" sibTransId="{11DA1D61-0B59-4A5E-B4C7-DDF123410CFA}"/>
    <dgm:cxn modelId="{79AAD685-78E8-40D7-91D9-C58366E3E763}" srcId="{71D2743B-4EF1-46F9-9B50-73CF60F2E1A4}" destId="{9A7E9650-F562-4734-A6C4-00D576734D23}" srcOrd="0" destOrd="0" parTransId="{2DEF7B39-59FA-4132-B379-8B9D3E074388}" sibTransId="{E7A41F03-0497-4B51-9A1C-DB30B12EA010}"/>
    <dgm:cxn modelId="{2950123B-4452-4737-B7C4-3F41B73EEBC2}" srcId="{A4044D7D-ABCC-4789-95FB-A41F45EFFF13}" destId="{E62D8DF6-8931-4910-8C12-9715A929ED3F}" srcOrd="0" destOrd="0" parTransId="{44C40789-01D6-4D1F-A659-69689EE5F66D}" sibTransId="{336E8134-9538-4D35-8810-E711EC4D9317}"/>
    <dgm:cxn modelId="{9E1138CE-877F-44D9-A5F3-27F2A6F3B6C9}" type="presOf" srcId="{9A7E9650-F562-4734-A6C4-00D576734D23}" destId="{3230422B-09BB-4445-AE36-B96F649C126B}" srcOrd="0" destOrd="0" presId="urn:microsoft.com/office/officeart/2005/8/layout/chevron2"/>
    <dgm:cxn modelId="{6F31E012-B5AF-49AE-885D-9F3D9DF2F1BA}" srcId="{22E5C8C5-B519-42F9-8943-8C811A26D5D1}" destId="{A4044D7D-ABCC-4789-95FB-A41F45EFFF13}" srcOrd="4" destOrd="0" parTransId="{869E6043-8468-4790-8FA1-3C6DFD500B16}" sibTransId="{157FA190-5107-4912-A618-554BCA9287C1}"/>
    <dgm:cxn modelId="{93DF9EB0-75BA-40F5-B39D-24D97C6DFEEC}" type="presOf" srcId="{EBE2209E-6746-4820-83AD-C591CE62D755}" destId="{DDF30B7A-C4CC-4B89-9C02-F5317EBAD4D5}" srcOrd="0" destOrd="0" presId="urn:microsoft.com/office/officeart/2005/8/layout/chevron2"/>
    <dgm:cxn modelId="{5C76FF07-B6A6-416D-9080-2BE2C0514BDA}" type="presOf" srcId="{AE940197-6925-4D66-AED6-EABC7AAD864B}" destId="{38290F1C-8F41-415E-A5EA-F534A1B557F7}" srcOrd="0" destOrd="0" presId="urn:microsoft.com/office/officeart/2005/8/layout/chevron2"/>
    <dgm:cxn modelId="{77BF1EA0-56D6-4EE6-9B9D-410E034E4B12}" type="presOf" srcId="{2718E1EB-EEA5-4FD4-B02D-F373351057F5}" destId="{9648E574-5560-49FD-9544-0E077A130109}" srcOrd="0" destOrd="0" presId="urn:microsoft.com/office/officeart/2005/8/layout/chevron2"/>
    <dgm:cxn modelId="{80F264AE-4DB5-4579-AB7E-A1091E149D25}" srcId="{22E5C8C5-B519-42F9-8943-8C811A26D5D1}" destId="{CECEC33A-91BE-469A-86E0-5B9CAC04F5F1}" srcOrd="1" destOrd="0" parTransId="{F4DDEDD1-1555-46C9-B6BB-31D1363DEA75}" sibTransId="{2E116163-69C5-4820-8CE7-A8B635777922}"/>
    <dgm:cxn modelId="{48DE8006-EAF2-4B6A-9E49-964A627EF90B}" type="presOf" srcId="{168E99E3-447E-42EB-8C69-D82B23365656}" destId="{C859212B-CC13-4427-BC3C-6967F51FB3EE}" srcOrd="0" destOrd="0" presId="urn:microsoft.com/office/officeart/2005/8/layout/chevron2"/>
    <dgm:cxn modelId="{E029514E-0BB1-4EA3-9460-DC975914F638}" type="presOf" srcId="{E4B56623-1D53-49C1-9EBB-09FE07E81086}" destId="{F9494AFA-4554-4569-9B1C-136B51C5D593}" srcOrd="0" destOrd="0" presId="urn:microsoft.com/office/officeart/2005/8/layout/chevron2"/>
    <dgm:cxn modelId="{5493CDCD-76B3-42B8-B3F9-5704A831AB19}" srcId="{22E5C8C5-B519-42F9-8943-8C811A26D5D1}" destId="{EBE2209E-6746-4820-83AD-C591CE62D755}" srcOrd="5" destOrd="0" parTransId="{587E086D-10E2-4BA9-BACD-B765B550131B}" sibTransId="{4C26A381-CB3F-4199-AF61-810D2041D000}"/>
    <dgm:cxn modelId="{AF691729-61BA-48CA-B392-FABEEA5A026C}" type="presOf" srcId="{F76ED90D-D1D6-4DC2-BF15-C55E5B9992F0}" destId="{8002F3B5-D565-4125-A839-CC724EAEED5E}" srcOrd="0" destOrd="0" presId="urn:microsoft.com/office/officeart/2005/8/layout/chevron2"/>
    <dgm:cxn modelId="{BDA23DC5-F624-42F7-A981-3907B0C3100D}" type="presParOf" srcId="{3AC7515B-59BB-4204-8321-03AEB6EF272E}" destId="{73E98ADC-5F2E-4710-A108-8BD6FAFD2459}" srcOrd="0" destOrd="0" presId="urn:microsoft.com/office/officeart/2005/8/layout/chevron2"/>
    <dgm:cxn modelId="{D72D84A8-9A1D-4910-9CD1-92ED46C392B5}" type="presParOf" srcId="{73E98ADC-5F2E-4710-A108-8BD6FAFD2459}" destId="{A2877433-C777-4DF2-95CC-C4B08D51E58C}" srcOrd="0" destOrd="0" presId="urn:microsoft.com/office/officeart/2005/8/layout/chevron2"/>
    <dgm:cxn modelId="{48D74642-7DED-4E22-9464-14199ED62905}" type="presParOf" srcId="{73E98ADC-5F2E-4710-A108-8BD6FAFD2459}" destId="{C859212B-CC13-4427-BC3C-6967F51FB3EE}" srcOrd="1" destOrd="0" presId="urn:microsoft.com/office/officeart/2005/8/layout/chevron2"/>
    <dgm:cxn modelId="{BD918536-C5FA-454B-9D76-96A69FACFBAC}" type="presParOf" srcId="{3AC7515B-59BB-4204-8321-03AEB6EF272E}" destId="{DFAE5D37-8196-458D-9120-8C5EEB7220A8}" srcOrd="1" destOrd="0" presId="urn:microsoft.com/office/officeart/2005/8/layout/chevron2"/>
    <dgm:cxn modelId="{FB8ECA5D-9FCA-4254-A140-14BBD5DF399D}" type="presParOf" srcId="{3AC7515B-59BB-4204-8321-03AEB6EF272E}" destId="{23D2EC80-4254-428C-A93B-F5AA2D223826}" srcOrd="2" destOrd="0" presId="urn:microsoft.com/office/officeart/2005/8/layout/chevron2"/>
    <dgm:cxn modelId="{6A7691D5-88E3-4A37-A874-433008ADA8DD}" type="presParOf" srcId="{23D2EC80-4254-428C-A93B-F5AA2D223826}" destId="{E50011EE-9A73-4EC8-A4E4-CEAAFFC31B6A}" srcOrd="0" destOrd="0" presId="urn:microsoft.com/office/officeart/2005/8/layout/chevron2"/>
    <dgm:cxn modelId="{6D295FB7-18CA-455E-8CB9-4C8195879A5C}" type="presParOf" srcId="{23D2EC80-4254-428C-A93B-F5AA2D223826}" destId="{38290F1C-8F41-415E-A5EA-F534A1B557F7}" srcOrd="1" destOrd="0" presId="urn:microsoft.com/office/officeart/2005/8/layout/chevron2"/>
    <dgm:cxn modelId="{51968C42-3368-42D4-BDA5-A9FAEF7DB578}" type="presParOf" srcId="{3AC7515B-59BB-4204-8321-03AEB6EF272E}" destId="{44F5C036-2841-4699-ABC9-4F700B2A33FB}" srcOrd="3" destOrd="0" presId="urn:microsoft.com/office/officeart/2005/8/layout/chevron2"/>
    <dgm:cxn modelId="{891E72DB-AC96-40F6-AD4E-88A3ADB20433}" type="presParOf" srcId="{3AC7515B-59BB-4204-8321-03AEB6EF272E}" destId="{719F0220-3DB7-4821-9FCB-2BC00BC210AF}" srcOrd="4" destOrd="0" presId="urn:microsoft.com/office/officeart/2005/8/layout/chevron2"/>
    <dgm:cxn modelId="{D9418C81-AF56-4343-AF9F-198BB2990EF0}" type="presParOf" srcId="{719F0220-3DB7-4821-9FCB-2BC00BC210AF}" destId="{9648E574-5560-49FD-9544-0E077A130109}" srcOrd="0" destOrd="0" presId="urn:microsoft.com/office/officeart/2005/8/layout/chevron2"/>
    <dgm:cxn modelId="{203DA3E6-471F-492D-AF65-60DA1FACFB7C}" type="presParOf" srcId="{719F0220-3DB7-4821-9FCB-2BC00BC210AF}" destId="{F9494AFA-4554-4569-9B1C-136B51C5D593}" srcOrd="1" destOrd="0" presId="urn:microsoft.com/office/officeart/2005/8/layout/chevron2"/>
    <dgm:cxn modelId="{BDC437CF-7022-43AA-BCF9-9F6E3AC186A9}" type="presParOf" srcId="{3AC7515B-59BB-4204-8321-03AEB6EF272E}" destId="{B54F0DBD-48E5-400D-9391-3C8A367C8EFB}" srcOrd="5" destOrd="0" presId="urn:microsoft.com/office/officeart/2005/8/layout/chevron2"/>
    <dgm:cxn modelId="{A1464F6D-5CAB-4ACF-B854-FCBDD81A39CE}" type="presParOf" srcId="{3AC7515B-59BB-4204-8321-03AEB6EF272E}" destId="{AA138D6F-A95B-4A6D-93D6-7F18F18B09C9}" srcOrd="6" destOrd="0" presId="urn:microsoft.com/office/officeart/2005/8/layout/chevron2"/>
    <dgm:cxn modelId="{C4476833-24B5-4D67-9E89-0724A7ECCB63}" type="presParOf" srcId="{AA138D6F-A95B-4A6D-93D6-7F18F18B09C9}" destId="{55DAB33B-4541-4077-A150-078AFE41AA45}" srcOrd="0" destOrd="0" presId="urn:microsoft.com/office/officeart/2005/8/layout/chevron2"/>
    <dgm:cxn modelId="{A25DB5FD-58CC-49F1-9AD6-61240E4D4D04}" type="presParOf" srcId="{AA138D6F-A95B-4A6D-93D6-7F18F18B09C9}" destId="{AF063CF0-5D18-47A2-A6E5-C1A9B74DD97D}" srcOrd="1" destOrd="0" presId="urn:microsoft.com/office/officeart/2005/8/layout/chevron2"/>
    <dgm:cxn modelId="{5058AE2D-6BB5-400C-AE7E-68305606C57E}" type="presParOf" srcId="{3AC7515B-59BB-4204-8321-03AEB6EF272E}" destId="{FC090E18-0D84-4E91-8E11-F3F60C497553}" srcOrd="7" destOrd="0" presId="urn:microsoft.com/office/officeart/2005/8/layout/chevron2"/>
    <dgm:cxn modelId="{5B0B1ACF-8BF4-4078-8D2F-753484A86F61}" type="presParOf" srcId="{3AC7515B-59BB-4204-8321-03AEB6EF272E}" destId="{910CB92A-0CCB-4234-B722-CC1257A38B16}" srcOrd="8" destOrd="0" presId="urn:microsoft.com/office/officeart/2005/8/layout/chevron2"/>
    <dgm:cxn modelId="{0F77D428-D93B-4056-93E7-FDEEBD8A0190}" type="presParOf" srcId="{910CB92A-0CCB-4234-B722-CC1257A38B16}" destId="{0A3C4B83-E803-41D6-A842-84C0052E9BEB}" srcOrd="0" destOrd="0" presId="urn:microsoft.com/office/officeart/2005/8/layout/chevron2"/>
    <dgm:cxn modelId="{89CAFCDC-3AF3-45FD-A351-2C5A551A64EE}" type="presParOf" srcId="{910CB92A-0CCB-4234-B722-CC1257A38B16}" destId="{581EBFEC-D855-4574-B519-0055FA0723BD}" srcOrd="1" destOrd="0" presId="urn:microsoft.com/office/officeart/2005/8/layout/chevron2"/>
    <dgm:cxn modelId="{DA13BC71-5FAD-4E25-84FF-A6BCF253A993}" type="presParOf" srcId="{3AC7515B-59BB-4204-8321-03AEB6EF272E}" destId="{C7BC57EB-8C8A-41B5-9757-004AC09C80C8}" srcOrd="9" destOrd="0" presId="urn:microsoft.com/office/officeart/2005/8/layout/chevron2"/>
    <dgm:cxn modelId="{225A96C8-8A45-4466-88BE-4468848CBE98}" type="presParOf" srcId="{3AC7515B-59BB-4204-8321-03AEB6EF272E}" destId="{EE70ABFA-7E7A-4C64-AB06-3BACC8EA08EF}" srcOrd="10" destOrd="0" presId="urn:microsoft.com/office/officeart/2005/8/layout/chevron2"/>
    <dgm:cxn modelId="{46544E01-0976-476E-912E-2E12788B9613}" type="presParOf" srcId="{EE70ABFA-7E7A-4C64-AB06-3BACC8EA08EF}" destId="{DDF30B7A-C4CC-4B89-9C02-F5317EBAD4D5}" srcOrd="0" destOrd="0" presId="urn:microsoft.com/office/officeart/2005/8/layout/chevron2"/>
    <dgm:cxn modelId="{9CED4E41-C8FB-4837-B245-1F0B91D5E553}" type="presParOf" srcId="{EE70ABFA-7E7A-4C64-AB06-3BACC8EA08EF}" destId="{8002F3B5-D565-4125-A839-CC724EAEED5E}" srcOrd="1" destOrd="0" presId="urn:microsoft.com/office/officeart/2005/8/layout/chevron2"/>
    <dgm:cxn modelId="{5F3DA22C-3946-4E7F-A001-5142A925647E}" type="presParOf" srcId="{3AC7515B-59BB-4204-8321-03AEB6EF272E}" destId="{F6026335-9374-43CB-BBE1-629AF283A8E7}" srcOrd="11" destOrd="0" presId="urn:microsoft.com/office/officeart/2005/8/layout/chevron2"/>
    <dgm:cxn modelId="{D21CEC42-7501-4A4C-892D-7472C07F0F33}" type="presParOf" srcId="{3AC7515B-59BB-4204-8321-03AEB6EF272E}" destId="{BE2F4D34-1814-45D3-8B7C-600C6C06393E}" srcOrd="12" destOrd="0" presId="urn:microsoft.com/office/officeart/2005/8/layout/chevron2"/>
    <dgm:cxn modelId="{E98F1EB4-E3E1-42ED-BAF3-C04FF6CF515F}" type="presParOf" srcId="{BE2F4D34-1814-45D3-8B7C-600C6C06393E}" destId="{652B3AC7-4536-4B81-AB51-AA920048EA63}" srcOrd="0" destOrd="0" presId="urn:microsoft.com/office/officeart/2005/8/layout/chevron2"/>
    <dgm:cxn modelId="{A40DB500-7BCD-46C1-BAA0-9B1F526D1491}" type="presParOf" srcId="{BE2F4D34-1814-45D3-8B7C-600C6C06393E}" destId="{3230422B-09BB-4445-AE36-B96F649C126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09B914B-329F-431A-8515-C4F19F9BAD0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F00CB1B-C32B-42BD-B84A-F468B2BAAAF8}">
      <dgm:prSet phldrT="[Text]" phldr="1" custT="1"/>
      <dgm:spPr>
        <a:solidFill>
          <a:schemeClr val="accent1">
            <a:lumMod val="75000"/>
          </a:schemeClr>
        </a:solidFill>
        <a:ln>
          <a:noFill/>
        </a:ln>
      </dgm:spPr>
      <dgm:t>
        <a:bodyPr/>
        <a:lstStyle/>
        <a:p>
          <a:endParaRPr lang="en-US" sz="1600" dirty="0"/>
        </a:p>
      </dgm:t>
    </dgm:pt>
    <dgm:pt modelId="{03B81413-09FD-4DBB-B200-4F70D68A0AD5}" type="parTrans" cxnId="{1D934AA8-3AB3-435E-9374-74ED082437EF}">
      <dgm:prSet/>
      <dgm:spPr/>
      <dgm:t>
        <a:bodyPr/>
        <a:lstStyle/>
        <a:p>
          <a:endParaRPr lang="en-US" sz="2000"/>
        </a:p>
      </dgm:t>
    </dgm:pt>
    <dgm:pt modelId="{DC410FA0-901B-47E9-ACE7-6B0083CCD189}" type="sibTrans" cxnId="{1D934AA8-3AB3-435E-9374-74ED082437EF}">
      <dgm:prSet/>
      <dgm:spPr/>
      <dgm:t>
        <a:bodyPr/>
        <a:lstStyle/>
        <a:p>
          <a:endParaRPr lang="en-US" sz="2000"/>
        </a:p>
      </dgm:t>
    </dgm:pt>
    <dgm:pt modelId="{48A1D5DA-A579-437D-825E-157B16773A39}">
      <dgm:prSet phldrT="[Text]" custT="1"/>
      <dgm:spPr>
        <a:ln>
          <a:solidFill>
            <a:schemeClr val="accent1">
              <a:lumMod val="75000"/>
            </a:schemeClr>
          </a:solidFill>
        </a:ln>
      </dgm:spPr>
      <dgm:t>
        <a:bodyPr/>
        <a:lstStyle/>
        <a:p>
          <a:r>
            <a:rPr lang="sr-Cyrl-RS" sz="1600" b="1" dirty="0" smtClean="0">
              <a:solidFill>
                <a:schemeClr val="tx1"/>
              </a:solidFill>
            </a:rPr>
            <a:t>Помоћ за припрему, измену и спровођење ИПАРД</a:t>
          </a:r>
          <a:r>
            <a:rPr lang="sr-Latn-RS" sz="1600" b="1" dirty="0" smtClean="0">
              <a:solidFill>
                <a:schemeClr val="tx1"/>
              </a:solidFill>
            </a:rPr>
            <a:t> II</a:t>
          </a:r>
          <a:r>
            <a:rPr lang="sr-Cyrl-RS" sz="1600" b="1" dirty="0" smtClean="0">
              <a:solidFill>
                <a:schemeClr val="tx1"/>
              </a:solidFill>
            </a:rPr>
            <a:t> програма</a:t>
          </a:r>
          <a:endParaRPr lang="en-US" sz="1600" b="1" dirty="0"/>
        </a:p>
      </dgm:t>
    </dgm:pt>
    <dgm:pt modelId="{BCFD445F-B48D-4E00-9AFE-F6C600039B13}" type="parTrans" cxnId="{41B941B3-2FB8-4DC1-B2FA-EACB84103C39}">
      <dgm:prSet/>
      <dgm:spPr/>
      <dgm:t>
        <a:bodyPr/>
        <a:lstStyle/>
        <a:p>
          <a:endParaRPr lang="en-US" sz="2000"/>
        </a:p>
      </dgm:t>
    </dgm:pt>
    <dgm:pt modelId="{856BA9DC-D963-4DFD-82C5-4676693CDA38}" type="sibTrans" cxnId="{41B941B3-2FB8-4DC1-B2FA-EACB84103C39}">
      <dgm:prSet/>
      <dgm:spPr/>
      <dgm:t>
        <a:bodyPr/>
        <a:lstStyle/>
        <a:p>
          <a:endParaRPr lang="en-US" sz="2000"/>
        </a:p>
      </dgm:t>
    </dgm:pt>
    <dgm:pt modelId="{86F90BDC-35FC-46DA-A931-373F00485166}">
      <dgm:prSet phldrT="[Text]" custT="1"/>
      <dgm:spPr>
        <a:ln>
          <a:solidFill>
            <a:schemeClr val="accent1">
              <a:lumMod val="75000"/>
            </a:schemeClr>
          </a:solidFill>
        </a:ln>
      </dgm:spPr>
      <dgm:t>
        <a:bodyPr/>
        <a:lstStyle/>
        <a:p>
          <a:r>
            <a:rPr lang="sr-Cyrl-RS" sz="1600" b="1" dirty="0" smtClean="0"/>
            <a:t>Праћење</a:t>
          </a:r>
          <a:r>
            <a:rPr lang="en-US" sz="1600" b="1" dirty="0" smtClean="0"/>
            <a:t> </a:t>
          </a:r>
          <a:r>
            <a:rPr lang="sr-Cyrl-RS" sz="1600" b="1" dirty="0" smtClean="0"/>
            <a:t>ИПАРД</a:t>
          </a:r>
          <a:r>
            <a:rPr lang="en-US" sz="1600" b="1" dirty="0" smtClean="0"/>
            <a:t> II</a:t>
          </a:r>
          <a:r>
            <a:rPr lang="sr-Cyrl-RS" sz="1600" b="1" dirty="0" smtClean="0"/>
            <a:t> програма </a:t>
          </a:r>
          <a:endParaRPr lang="en-US" sz="1600" b="1" dirty="0"/>
        </a:p>
      </dgm:t>
    </dgm:pt>
    <dgm:pt modelId="{599AB0F6-0C43-41FB-AE6F-9BEC3F020B6F}" type="parTrans" cxnId="{CA422E86-E160-4F53-A050-39297255067D}">
      <dgm:prSet/>
      <dgm:spPr/>
      <dgm:t>
        <a:bodyPr/>
        <a:lstStyle/>
        <a:p>
          <a:endParaRPr lang="en-US" sz="2000"/>
        </a:p>
      </dgm:t>
    </dgm:pt>
    <dgm:pt modelId="{1B7B8B10-2810-4E58-89B7-B3C2B8D68182}" type="sibTrans" cxnId="{CA422E86-E160-4F53-A050-39297255067D}">
      <dgm:prSet/>
      <dgm:spPr/>
      <dgm:t>
        <a:bodyPr/>
        <a:lstStyle/>
        <a:p>
          <a:endParaRPr lang="en-US" sz="2000"/>
        </a:p>
      </dgm:t>
    </dgm:pt>
    <dgm:pt modelId="{FFD715E3-FABD-4CDD-BA71-3D4A8ABCD62D}">
      <dgm:prSet phldrT="[Text]" phldr="1" custT="1"/>
      <dgm:spPr>
        <a:solidFill>
          <a:schemeClr val="accent1">
            <a:lumMod val="75000"/>
          </a:schemeClr>
        </a:solidFill>
        <a:ln>
          <a:noFill/>
        </a:ln>
      </dgm:spPr>
      <dgm:t>
        <a:bodyPr/>
        <a:lstStyle/>
        <a:p>
          <a:endParaRPr lang="en-US" sz="1600"/>
        </a:p>
      </dgm:t>
    </dgm:pt>
    <dgm:pt modelId="{8AF8C788-5D23-494D-9496-75F16AE641F9}" type="parTrans" cxnId="{DF85BD20-11ED-43A7-B5F5-7E552FF01CDF}">
      <dgm:prSet/>
      <dgm:spPr/>
      <dgm:t>
        <a:bodyPr/>
        <a:lstStyle/>
        <a:p>
          <a:endParaRPr lang="en-US" sz="2000"/>
        </a:p>
      </dgm:t>
    </dgm:pt>
    <dgm:pt modelId="{954BD140-B4D2-4B2D-906A-8AE68CF80CED}" type="sibTrans" cxnId="{DF85BD20-11ED-43A7-B5F5-7E552FF01CDF}">
      <dgm:prSet/>
      <dgm:spPr/>
      <dgm:t>
        <a:bodyPr/>
        <a:lstStyle/>
        <a:p>
          <a:endParaRPr lang="en-US" sz="2000"/>
        </a:p>
      </dgm:t>
    </dgm:pt>
    <dgm:pt modelId="{5D61C391-AC58-4D61-A0A1-C1763D392F18}">
      <dgm:prSet phldrT="[Text]" custT="1"/>
      <dgm:spPr>
        <a:ln>
          <a:solidFill>
            <a:schemeClr val="accent1">
              <a:lumMod val="75000"/>
            </a:schemeClr>
          </a:solidFill>
        </a:ln>
      </dgm:spPr>
      <dgm:t>
        <a:bodyPr/>
        <a:lstStyle/>
        <a:p>
          <a:r>
            <a:rPr lang="en-US" sz="1600" b="1" dirty="0" smtClean="0"/>
            <a:t>E</a:t>
          </a:r>
          <a:r>
            <a:rPr lang="sr-Cyrl-RS" sz="1600" b="1" dirty="0" smtClean="0"/>
            <a:t>валуација</a:t>
          </a:r>
          <a:r>
            <a:rPr lang="en-US" sz="1600" b="1" dirty="0" smtClean="0"/>
            <a:t> </a:t>
          </a:r>
          <a:r>
            <a:rPr lang="sr-Cyrl-RS" sz="1600" b="1" dirty="0" smtClean="0"/>
            <a:t> ИПАРД </a:t>
          </a:r>
          <a:r>
            <a:rPr lang="en-US" sz="1600" b="1" dirty="0" smtClean="0"/>
            <a:t>II</a:t>
          </a:r>
          <a:r>
            <a:rPr lang="sr-Cyrl-RS" sz="1600" b="1" dirty="0" smtClean="0"/>
            <a:t> програма</a:t>
          </a:r>
          <a:r>
            <a:rPr lang="en-US" sz="1600" b="1" dirty="0" smtClean="0"/>
            <a:t> </a:t>
          </a:r>
          <a:endParaRPr lang="en-US" sz="1600" b="1" dirty="0"/>
        </a:p>
      </dgm:t>
    </dgm:pt>
    <dgm:pt modelId="{9D9885C6-D748-4D20-A1B5-FF8A91E7EA29}" type="parTrans" cxnId="{9C63B617-96DD-4F2D-B757-5D99C629DEAF}">
      <dgm:prSet/>
      <dgm:spPr/>
      <dgm:t>
        <a:bodyPr/>
        <a:lstStyle/>
        <a:p>
          <a:endParaRPr lang="en-US" sz="2000"/>
        </a:p>
      </dgm:t>
    </dgm:pt>
    <dgm:pt modelId="{5B520A7F-F567-4CF5-8812-330125744B0C}" type="sibTrans" cxnId="{9C63B617-96DD-4F2D-B757-5D99C629DEAF}">
      <dgm:prSet/>
      <dgm:spPr/>
      <dgm:t>
        <a:bodyPr/>
        <a:lstStyle/>
        <a:p>
          <a:endParaRPr lang="en-US" sz="2000"/>
        </a:p>
      </dgm:t>
    </dgm:pt>
    <dgm:pt modelId="{1261F730-C918-40C2-82FE-99C090C62FEB}">
      <dgm:prSet phldrT="[Text]" custT="1"/>
      <dgm:spPr>
        <a:solidFill>
          <a:schemeClr val="accent1">
            <a:lumMod val="75000"/>
          </a:schemeClr>
        </a:solidFill>
        <a:ln>
          <a:noFill/>
        </a:ln>
      </dgm:spPr>
      <dgm:t>
        <a:bodyPr/>
        <a:lstStyle/>
        <a:p>
          <a:endParaRPr lang="en-US" sz="1600" dirty="0"/>
        </a:p>
      </dgm:t>
    </dgm:pt>
    <dgm:pt modelId="{5F570F9F-D7B2-42E4-905F-3D038CA329FF}" type="parTrans" cxnId="{C771C1E2-85E8-4A65-B57D-8D73E3D5A474}">
      <dgm:prSet/>
      <dgm:spPr/>
      <dgm:t>
        <a:bodyPr/>
        <a:lstStyle/>
        <a:p>
          <a:endParaRPr lang="en-US" sz="2000"/>
        </a:p>
      </dgm:t>
    </dgm:pt>
    <dgm:pt modelId="{40DDA788-D073-46FE-803A-07FD964A368A}" type="sibTrans" cxnId="{C771C1E2-85E8-4A65-B57D-8D73E3D5A474}">
      <dgm:prSet/>
      <dgm:spPr/>
      <dgm:t>
        <a:bodyPr/>
        <a:lstStyle/>
        <a:p>
          <a:endParaRPr lang="en-US" sz="2000"/>
        </a:p>
      </dgm:t>
    </dgm:pt>
    <dgm:pt modelId="{A6ECB536-B958-4705-A365-7D8CB724ED99}">
      <dgm:prSet custT="1"/>
      <dgm:spPr>
        <a:ln>
          <a:solidFill>
            <a:schemeClr val="accent1">
              <a:lumMod val="75000"/>
            </a:schemeClr>
          </a:solidFill>
        </a:ln>
      </dgm:spPr>
      <dgm:t>
        <a:bodyPr/>
        <a:lstStyle/>
        <a:p>
          <a:r>
            <a:rPr lang="sr-Cyrl-RS" sz="1600" b="1" dirty="0" smtClean="0"/>
            <a:t>Промоција ИПАРД </a:t>
          </a:r>
          <a:r>
            <a:rPr lang="en-US" sz="1600" b="1" dirty="0" smtClean="0"/>
            <a:t>II </a:t>
          </a:r>
          <a:r>
            <a:rPr lang="sr-Cyrl-RS" sz="1600" b="1" dirty="0" smtClean="0"/>
            <a:t>програма</a:t>
          </a:r>
          <a:endParaRPr lang="en-US" sz="1600" b="1" dirty="0"/>
        </a:p>
      </dgm:t>
    </dgm:pt>
    <dgm:pt modelId="{DA55DE8B-4E3B-4E0F-8D14-A6E449DD01AC}" type="parTrans" cxnId="{8CB58A68-3FBD-4CD4-886E-A8723CF0F6ED}">
      <dgm:prSet/>
      <dgm:spPr/>
      <dgm:t>
        <a:bodyPr/>
        <a:lstStyle/>
        <a:p>
          <a:endParaRPr lang="en-US" sz="2000"/>
        </a:p>
      </dgm:t>
    </dgm:pt>
    <dgm:pt modelId="{2DDBE604-3759-411D-B6E0-2665B8CDDDB9}" type="sibTrans" cxnId="{8CB58A68-3FBD-4CD4-886E-A8723CF0F6ED}">
      <dgm:prSet/>
      <dgm:spPr/>
      <dgm:t>
        <a:bodyPr/>
        <a:lstStyle/>
        <a:p>
          <a:endParaRPr lang="en-US" sz="2000"/>
        </a:p>
      </dgm:t>
    </dgm:pt>
    <dgm:pt modelId="{C45AB9E0-00DC-4382-8B8A-F770308CC10C}">
      <dgm:prSet custT="1"/>
      <dgm:spPr>
        <a:solidFill>
          <a:schemeClr val="accent1">
            <a:lumMod val="75000"/>
          </a:schemeClr>
        </a:solidFill>
        <a:ln>
          <a:noFill/>
        </a:ln>
      </dgm:spPr>
      <dgm:t>
        <a:bodyPr/>
        <a:lstStyle/>
        <a:p>
          <a:endParaRPr lang="en-US" sz="1600" dirty="0"/>
        </a:p>
      </dgm:t>
    </dgm:pt>
    <dgm:pt modelId="{140E8F4F-9556-4C96-9D51-2A46D3932C3A}" type="parTrans" cxnId="{7EA15A9F-782D-42FE-BE31-82346772EDEE}">
      <dgm:prSet/>
      <dgm:spPr/>
      <dgm:t>
        <a:bodyPr/>
        <a:lstStyle/>
        <a:p>
          <a:endParaRPr lang="en-US" sz="2000"/>
        </a:p>
      </dgm:t>
    </dgm:pt>
    <dgm:pt modelId="{7F662FFD-7658-485D-BD56-89E3CBC94DB2}" type="sibTrans" cxnId="{7EA15A9F-782D-42FE-BE31-82346772EDEE}">
      <dgm:prSet/>
      <dgm:spPr/>
      <dgm:t>
        <a:bodyPr/>
        <a:lstStyle/>
        <a:p>
          <a:endParaRPr lang="en-US" sz="2000"/>
        </a:p>
      </dgm:t>
    </dgm:pt>
    <dgm:pt modelId="{A77D6058-B9F3-467C-BD4A-BBB8A396CFC6}">
      <dgm:prSet custT="1"/>
      <dgm:spPr>
        <a:ln>
          <a:solidFill>
            <a:schemeClr val="accent1">
              <a:lumMod val="75000"/>
            </a:schemeClr>
          </a:solidFill>
        </a:ln>
      </dgm:spPr>
      <dgm:t>
        <a:bodyPr/>
        <a:lstStyle/>
        <a:p>
          <a:endParaRPr lang="en-US" sz="1600" b="1" dirty="0"/>
        </a:p>
      </dgm:t>
    </dgm:pt>
    <dgm:pt modelId="{ABDB5EBE-0039-4A56-964E-81C7174D0F23}" type="parTrans" cxnId="{B8FAB005-B7BB-492D-94D4-2F9F795F88AC}">
      <dgm:prSet/>
      <dgm:spPr/>
      <dgm:t>
        <a:bodyPr/>
        <a:lstStyle/>
        <a:p>
          <a:endParaRPr lang="en-US" sz="2000"/>
        </a:p>
      </dgm:t>
    </dgm:pt>
    <dgm:pt modelId="{08242427-9CAD-4F98-97D7-00E21D950814}" type="sibTrans" cxnId="{B8FAB005-B7BB-492D-94D4-2F9F795F88AC}">
      <dgm:prSet/>
      <dgm:spPr/>
      <dgm:t>
        <a:bodyPr/>
        <a:lstStyle/>
        <a:p>
          <a:endParaRPr lang="en-US" sz="2000"/>
        </a:p>
      </dgm:t>
    </dgm:pt>
    <dgm:pt modelId="{905CA0F8-D93A-4971-8963-54A0161FA8F4}">
      <dgm:prSet phldrT="[Text]" phldr="1" custT="1"/>
      <dgm:spPr>
        <a:solidFill>
          <a:schemeClr val="accent1">
            <a:lumMod val="75000"/>
          </a:schemeClr>
        </a:solidFill>
        <a:ln>
          <a:noFill/>
        </a:ln>
      </dgm:spPr>
      <dgm:t>
        <a:bodyPr/>
        <a:lstStyle/>
        <a:p>
          <a:endParaRPr lang="en-US" sz="1600" dirty="0"/>
        </a:p>
      </dgm:t>
    </dgm:pt>
    <dgm:pt modelId="{35EA9DA1-2A79-4EFD-BE5A-69E7280647B0}" type="sibTrans" cxnId="{C73B9F08-F639-48DD-B867-9445D27871A8}">
      <dgm:prSet/>
      <dgm:spPr/>
      <dgm:t>
        <a:bodyPr/>
        <a:lstStyle/>
        <a:p>
          <a:endParaRPr lang="en-US" sz="2000"/>
        </a:p>
      </dgm:t>
    </dgm:pt>
    <dgm:pt modelId="{0FF59F69-7453-4C64-9C7D-89723E06062C}" type="parTrans" cxnId="{C73B9F08-F639-48DD-B867-9445D27871A8}">
      <dgm:prSet/>
      <dgm:spPr/>
      <dgm:t>
        <a:bodyPr/>
        <a:lstStyle/>
        <a:p>
          <a:endParaRPr lang="en-US" sz="2000"/>
        </a:p>
      </dgm:t>
    </dgm:pt>
    <dgm:pt modelId="{C1872AFB-5F33-44E0-8895-954BCCA82E3E}">
      <dgm:prSet custT="1"/>
      <dgm:spPr/>
      <dgm:t>
        <a:bodyPr/>
        <a:lstStyle/>
        <a:p>
          <a:r>
            <a:rPr lang="sr-Cyrl-RS" sz="1600" b="1" dirty="0" smtClean="0"/>
            <a:t>Припрема за нови програмски период</a:t>
          </a:r>
          <a:endParaRPr lang="en-US" sz="1600" b="1" dirty="0" smtClean="0"/>
        </a:p>
      </dgm:t>
    </dgm:pt>
    <dgm:pt modelId="{1B72E8E3-BBDC-446E-A78B-A925070E5CB8}" type="parTrans" cxnId="{844AE938-8619-44F3-8AF4-C26A086B5E37}">
      <dgm:prSet/>
      <dgm:spPr/>
      <dgm:t>
        <a:bodyPr/>
        <a:lstStyle/>
        <a:p>
          <a:endParaRPr lang="en-US" sz="2000"/>
        </a:p>
      </dgm:t>
    </dgm:pt>
    <dgm:pt modelId="{69BE0FA2-4C96-4A94-A8DE-869ADCC1BBB7}" type="sibTrans" cxnId="{844AE938-8619-44F3-8AF4-C26A086B5E37}">
      <dgm:prSet/>
      <dgm:spPr/>
      <dgm:t>
        <a:bodyPr/>
        <a:lstStyle/>
        <a:p>
          <a:endParaRPr lang="en-US" sz="2000"/>
        </a:p>
      </dgm:t>
    </dgm:pt>
    <dgm:pt modelId="{32C7759C-DC5B-4472-9CD8-4A0B5373A2BA}">
      <dgm:prSet custT="1"/>
      <dgm:spPr>
        <a:ln>
          <a:solidFill>
            <a:schemeClr val="accent1">
              <a:lumMod val="75000"/>
            </a:schemeClr>
          </a:solidFill>
        </a:ln>
      </dgm:spPr>
      <dgm:t>
        <a:bodyPr/>
        <a:lstStyle/>
        <a:p>
          <a:endParaRPr lang="en-US" sz="1000" b="1" dirty="0"/>
        </a:p>
      </dgm:t>
    </dgm:pt>
    <dgm:pt modelId="{DEF87B98-1B7B-4CD0-90E9-17467BA3718F}" type="parTrans" cxnId="{0AC9E279-24B1-4AC8-B624-1A1370C0D640}">
      <dgm:prSet/>
      <dgm:spPr/>
      <dgm:t>
        <a:bodyPr/>
        <a:lstStyle/>
        <a:p>
          <a:endParaRPr lang="en-US" sz="2000"/>
        </a:p>
      </dgm:t>
    </dgm:pt>
    <dgm:pt modelId="{7639D24E-4488-431A-BF2D-3D104D0141F9}" type="sibTrans" cxnId="{0AC9E279-24B1-4AC8-B624-1A1370C0D640}">
      <dgm:prSet/>
      <dgm:spPr/>
      <dgm:t>
        <a:bodyPr/>
        <a:lstStyle/>
        <a:p>
          <a:endParaRPr lang="en-US" sz="2000"/>
        </a:p>
      </dgm:t>
    </dgm:pt>
    <dgm:pt modelId="{A72DD63C-EACD-45F7-BA7C-1E821FBAE379}" type="pres">
      <dgm:prSet presAssocID="{309B914B-329F-431A-8515-C4F19F9BAD05}" presName="linearFlow" presStyleCnt="0">
        <dgm:presLayoutVars>
          <dgm:dir/>
          <dgm:animLvl val="lvl"/>
          <dgm:resizeHandles val="exact"/>
        </dgm:presLayoutVars>
      </dgm:prSet>
      <dgm:spPr/>
      <dgm:t>
        <a:bodyPr/>
        <a:lstStyle/>
        <a:p>
          <a:endParaRPr lang="en-US"/>
        </a:p>
      </dgm:t>
    </dgm:pt>
    <dgm:pt modelId="{279BA0D3-5822-4A3C-979A-A341245572CA}" type="pres">
      <dgm:prSet presAssocID="{CF00CB1B-C32B-42BD-B84A-F468B2BAAAF8}" presName="composite" presStyleCnt="0"/>
      <dgm:spPr/>
    </dgm:pt>
    <dgm:pt modelId="{CF0B169E-41F7-4C71-9F0F-29007FB949B2}" type="pres">
      <dgm:prSet presAssocID="{CF00CB1B-C32B-42BD-B84A-F468B2BAAAF8}" presName="parentText" presStyleLbl="alignNode1" presStyleIdx="0" presStyleCnt="5">
        <dgm:presLayoutVars>
          <dgm:chMax val="1"/>
          <dgm:bulletEnabled val="1"/>
        </dgm:presLayoutVars>
      </dgm:prSet>
      <dgm:spPr/>
      <dgm:t>
        <a:bodyPr/>
        <a:lstStyle/>
        <a:p>
          <a:endParaRPr lang="en-US"/>
        </a:p>
      </dgm:t>
    </dgm:pt>
    <dgm:pt modelId="{643D33C7-100F-49D4-AC1A-FAD73ACCE7B0}" type="pres">
      <dgm:prSet presAssocID="{CF00CB1B-C32B-42BD-B84A-F468B2BAAAF8}" presName="descendantText" presStyleLbl="alignAcc1" presStyleIdx="0" presStyleCnt="5">
        <dgm:presLayoutVars>
          <dgm:bulletEnabled val="1"/>
        </dgm:presLayoutVars>
      </dgm:prSet>
      <dgm:spPr/>
      <dgm:t>
        <a:bodyPr/>
        <a:lstStyle/>
        <a:p>
          <a:endParaRPr lang="en-US"/>
        </a:p>
      </dgm:t>
    </dgm:pt>
    <dgm:pt modelId="{EA262A67-DE39-4526-A26A-3D70B4BD6891}" type="pres">
      <dgm:prSet presAssocID="{DC410FA0-901B-47E9-ACE7-6B0083CCD189}" presName="sp" presStyleCnt="0"/>
      <dgm:spPr/>
    </dgm:pt>
    <dgm:pt modelId="{BF2AA9D3-6B07-4CB4-A27F-557C060B6E30}" type="pres">
      <dgm:prSet presAssocID="{905CA0F8-D93A-4971-8963-54A0161FA8F4}" presName="composite" presStyleCnt="0"/>
      <dgm:spPr/>
    </dgm:pt>
    <dgm:pt modelId="{6E924AE3-132A-4828-ABD4-C2BF9A50CE2B}" type="pres">
      <dgm:prSet presAssocID="{905CA0F8-D93A-4971-8963-54A0161FA8F4}" presName="parentText" presStyleLbl="alignNode1" presStyleIdx="1" presStyleCnt="5">
        <dgm:presLayoutVars>
          <dgm:chMax val="1"/>
          <dgm:bulletEnabled val="1"/>
        </dgm:presLayoutVars>
      </dgm:prSet>
      <dgm:spPr/>
      <dgm:t>
        <a:bodyPr/>
        <a:lstStyle/>
        <a:p>
          <a:endParaRPr lang="en-US"/>
        </a:p>
      </dgm:t>
    </dgm:pt>
    <dgm:pt modelId="{7273DC8B-27F6-4110-8D7A-A4F44209FA71}" type="pres">
      <dgm:prSet presAssocID="{905CA0F8-D93A-4971-8963-54A0161FA8F4}" presName="descendantText" presStyleLbl="alignAcc1" presStyleIdx="1" presStyleCnt="5">
        <dgm:presLayoutVars>
          <dgm:bulletEnabled val="1"/>
        </dgm:presLayoutVars>
      </dgm:prSet>
      <dgm:spPr/>
      <dgm:t>
        <a:bodyPr/>
        <a:lstStyle/>
        <a:p>
          <a:endParaRPr lang="en-US"/>
        </a:p>
      </dgm:t>
    </dgm:pt>
    <dgm:pt modelId="{6205508D-341D-46E7-B750-322682ABB7C5}" type="pres">
      <dgm:prSet presAssocID="{35EA9DA1-2A79-4EFD-BE5A-69E7280647B0}" presName="sp" presStyleCnt="0"/>
      <dgm:spPr/>
    </dgm:pt>
    <dgm:pt modelId="{B889934B-781F-47EF-B321-A56D4B69F543}" type="pres">
      <dgm:prSet presAssocID="{FFD715E3-FABD-4CDD-BA71-3D4A8ABCD62D}" presName="composite" presStyleCnt="0"/>
      <dgm:spPr/>
    </dgm:pt>
    <dgm:pt modelId="{47A51A35-97E0-4EB8-A9BB-E671C1C2AD77}" type="pres">
      <dgm:prSet presAssocID="{FFD715E3-FABD-4CDD-BA71-3D4A8ABCD62D}" presName="parentText" presStyleLbl="alignNode1" presStyleIdx="2" presStyleCnt="5">
        <dgm:presLayoutVars>
          <dgm:chMax val="1"/>
          <dgm:bulletEnabled val="1"/>
        </dgm:presLayoutVars>
      </dgm:prSet>
      <dgm:spPr/>
      <dgm:t>
        <a:bodyPr/>
        <a:lstStyle/>
        <a:p>
          <a:endParaRPr lang="en-US"/>
        </a:p>
      </dgm:t>
    </dgm:pt>
    <dgm:pt modelId="{4EAB9C3C-785E-45E9-B2F8-EDEAA833BD50}" type="pres">
      <dgm:prSet presAssocID="{FFD715E3-FABD-4CDD-BA71-3D4A8ABCD62D}" presName="descendantText" presStyleLbl="alignAcc1" presStyleIdx="2" presStyleCnt="5">
        <dgm:presLayoutVars>
          <dgm:bulletEnabled val="1"/>
        </dgm:presLayoutVars>
      </dgm:prSet>
      <dgm:spPr/>
      <dgm:t>
        <a:bodyPr/>
        <a:lstStyle/>
        <a:p>
          <a:endParaRPr lang="en-US"/>
        </a:p>
      </dgm:t>
    </dgm:pt>
    <dgm:pt modelId="{514421D1-A6D4-499F-B69B-B92DE345EF96}" type="pres">
      <dgm:prSet presAssocID="{954BD140-B4D2-4B2D-906A-8AE68CF80CED}" presName="sp" presStyleCnt="0"/>
      <dgm:spPr/>
    </dgm:pt>
    <dgm:pt modelId="{EC2A7A47-D4B8-440A-832D-C8029B1CE58D}" type="pres">
      <dgm:prSet presAssocID="{1261F730-C918-40C2-82FE-99C090C62FEB}" presName="composite" presStyleCnt="0"/>
      <dgm:spPr/>
    </dgm:pt>
    <dgm:pt modelId="{8DE96463-A8DF-4002-AE91-43D730FB701A}" type="pres">
      <dgm:prSet presAssocID="{1261F730-C918-40C2-82FE-99C090C62FEB}" presName="parentText" presStyleLbl="alignNode1" presStyleIdx="3" presStyleCnt="5">
        <dgm:presLayoutVars>
          <dgm:chMax val="1"/>
          <dgm:bulletEnabled val="1"/>
        </dgm:presLayoutVars>
      </dgm:prSet>
      <dgm:spPr/>
      <dgm:t>
        <a:bodyPr/>
        <a:lstStyle/>
        <a:p>
          <a:endParaRPr lang="en-US"/>
        </a:p>
      </dgm:t>
    </dgm:pt>
    <dgm:pt modelId="{9AB333AD-5050-477F-B674-F47C367326D8}" type="pres">
      <dgm:prSet presAssocID="{1261F730-C918-40C2-82FE-99C090C62FEB}" presName="descendantText" presStyleLbl="alignAcc1" presStyleIdx="3" presStyleCnt="5">
        <dgm:presLayoutVars>
          <dgm:bulletEnabled val="1"/>
        </dgm:presLayoutVars>
      </dgm:prSet>
      <dgm:spPr/>
      <dgm:t>
        <a:bodyPr/>
        <a:lstStyle/>
        <a:p>
          <a:endParaRPr lang="en-US"/>
        </a:p>
      </dgm:t>
    </dgm:pt>
    <dgm:pt modelId="{9FEE6CB5-3415-4543-B6A8-478B887240E0}" type="pres">
      <dgm:prSet presAssocID="{40DDA788-D073-46FE-803A-07FD964A368A}" presName="sp" presStyleCnt="0"/>
      <dgm:spPr/>
    </dgm:pt>
    <dgm:pt modelId="{AAC31692-665E-4E71-8DFE-78E99BB188BB}" type="pres">
      <dgm:prSet presAssocID="{C45AB9E0-00DC-4382-8B8A-F770308CC10C}" presName="composite" presStyleCnt="0"/>
      <dgm:spPr/>
    </dgm:pt>
    <dgm:pt modelId="{AB038F52-EECF-4E96-A534-E2BA41265811}" type="pres">
      <dgm:prSet presAssocID="{C45AB9E0-00DC-4382-8B8A-F770308CC10C}" presName="parentText" presStyleLbl="alignNode1" presStyleIdx="4" presStyleCnt="5">
        <dgm:presLayoutVars>
          <dgm:chMax val="1"/>
          <dgm:bulletEnabled val="1"/>
        </dgm:presLayoutVars>
      </dgm:prSet>
      <dgm:spPr/>
      <dgm:t>
        <a:bodyPr/>
        <a:lstStyle/>
        <a:p>
          <a:endParaRPr lang="en-US"/>
        </a:p>
      </dgm:t>
    </dgm:pt>
    <dgm:pt modelId="{F4697572-2824-46C3-BB46-EB4403B1717C}" type="pres">
      <dgm:prSet presAssocID="{C45AB9E0-00DC-4382-8B8A-F770308CC10C}" presName="descendantText" presStyleLbl="alignAcc1" presStyleIdx="4" presStyleCnt="5">
        <dgm:presLayoutVars>
          <dgm:bulletEnabled val="1"/>
        </dgm:presLayoutVars>
      </dgm:prSet>
      <dgm:spPr/>
      <dgm:t>
        <a:bodyPr/>
        <a:lstStyle/>
        <a:p>
          <a:endParaRPr lang="en-US"/>
        </a:p>
      </dgm:t>
    </dgm:pt>
  </dgm:ptLst>
  <dgm:cxnLst>
    <dgm:cxn modelId="{7EA15A9F-782D-42FE-BE31-82346772EDEE}" srcId="{309B914B-329F-431A-8515-C4F19F9BAD05}" destId="{C45AB9E0-00DC-4382-8B8A-F770308CC10C}" srcOrd="4" destOrd="0" parTransId="{140E8F4F-9556-4C96-9D51-2A46D3932C3A}" sibTransId="{7F662FFD-7658-485D-BD56-89E3CBC94DB2}"/>
    <dgm:cxn modelId="{670B83E3-0694-469F-B9ED-E2BD67FE75AE}" type="presOf" srcId="{32C7759C-DC5B-4472-9CD8-4A0B5373A2BA}" destId="{F4697572-2824-46C3-BB46-EB4403B1717C}" srcOrd="0" destOrd="2" presId="urn:microsoft.com/office/officeart/2005/8/layout/chevron2"/>
    <dgm:cxn modelId="{35973E22-F06A-41BF-A51A-75F3B399F1F6}" type="presOf" srcId="{905CA0F8-D93A-4971-8963-54A0161FA8F4}" destId="{6E924AE3-132A-4828-ABD4-C2BF9A50CE2B}" srcOrd="0" destOrd="0" presId="urn:microsoft.com/office/officeart/2005/8/layout/chevron2"/>
    <dgm:cxn modelId="{FCE9DEF3-592F-453D-AE26-21DC150F0C8C}" type="presOf" srcId="{1261F730-C918-40C2-82FE-99C090C62FEB}" destId="{8DE96463-A8DF-4002-AE91-43D730FB701A}" srcOrd="0" destOrd="0" presId="urn:microsoft.com/office/officeart/2005/8/layout/chevron2"/>
    <dgm:cxn modelId="{42A40D4C-4122-427C-A9FB-C4C70D46AAF5}" type="presOf" srcId="{FFD715E3-FABD-4CDD-BA71-3D4A8ABCD62D}" destId="{47A51A35-97E0-4EB8-A9BB-E671C1C2AD77}" srcOrd="0" destOrd="0" presId="urn:microsoft.com/office/officeart/2005/8/layout/chevron2"/>
    <dgm:cxn modelId="{0AC9E279-24B1-4AC8-B624-1A1370C0D640}" srcId="{C45AB9E0-00DC-4382-8B8A-F770308CC10C}" destId="{32C7759C-DC5B-4472-9CD8-4A0B5373A2BA}" srcOrd="2" destOrd="0" parTransId="{DEF87B98-1B7B-4CD0-90E9-17467BA3718F}" sibTransId="{7639D24E-4488-431A-BF2D-3D104D0141F9}"/>
    <dgm:cxn modelId="{03E5CB28-9170-4DE5-98C3-44C38B63D531}" type="presOf" srcId="{C1872AFB-5F33-44E0-8895-954BCCA82E3E}" destId="{F4697572-2824-46C3-BB46-EB4403B1717C}" srcOrd="0" destOrd="1" presId="urn:microsoft.com/office/officeart/2005/8/layout/chevron2"/>
    <dgm:cxn modelId="{41B941B3-2FB8-4DC1-B2FA-EACB84103C39}" srcId="{CF00CB1B-C32B-42BD-B84A-F468B2BAAAF8}" destId="{48A1D5DA-A579-437D-825E-157B16773A39}" srcOrd="0" destOrd="0" parTransId="{BCFD445F-B48D-4E00-9AFE-F6C600039B13}" sibTransId="{856BA9DC-D963-4DFD-82C5-4676693CDA38}"/>
    <dgm:cxn modelId="{C73B9F08-F639-48DD-B867-9445D27871A8}" srcId="{309B914B-329F-431A-8515-C4F19F9BAD05}" destId="{905CA0F8-D93A-4971-8963-54A0161FA8F4}" srcOrd="1" destOrd="0" parTransId="{0FF59F69-7453-4C64-9C7D-89723E06062C}" sibTransId="{35EA9DA1-2A79-4EFD-BE5A-69E7280647B0}"/>
    <dgm:cxn modelId="{9C63B617-96DD-4F2D-B757-5D99C629DEAF}" srcId="{FFD715E3-FABD-4CDD-BA71-3D4A8ABCD62D}" destId="{5D61C391-AC58-4D61-A0A1-C1763D392F18}" srcOrd="0" destOrd="0" parTransId="{9D9885C6-D748-4D20-A1B5-FF8A91E7EA29}" sibTransId="{5B520A7F-F567-4CF5-8812-330125744B0C}"/>
    <dgm:cxn modelId="{F5F91319-4D64-4359-8550-147E54F02F57}" type="presOf" srcId="{309B914B-329F-431A-8515-C4F19F9BAD05}" destId="{A72DD63C-EACD-45F7-BA7C-1E821FBAE379}" srcOrd="0" destOrd="0" presId="urn:microsoft.com/office/officeart/2005/8/layout/chevron2"/>
    <dgm:cxn modelId="{40749087-7E65-4595-9CCF-5701E926D2F7}" type="presOf" srcId="{86F90BDC-35FC-46DA-A931-373F00485166}" destId="{7273DC8B-27F6-4110-8D7A-A4F44209FA71}" srcOrd="0" destOrd="0" presId="urn:microsoft.com/office/officeart/2005/8/layout/chevron2"/>
    <dgm:cxn modelId="{66A8B88F-3806-4822-93EC-5E995DFE8D0E}" type="presOf" srcId="{48A1D5DA-A579-437D-825E-157B16773A39}" destId="{643D33C7-100F-49D4-AC1A-FAD73ACCE7B0}" srcOrd="0" destOrd="0" presId="urn:microsoft.com/office/officeart/2005/8/layout/chevron2"/>
    <dgm:cxn modelId="{43697442-5B09-45BE-9F21-9CF63C4D3029}" type="presOf" srcId="{A6ECB536-B958-4705-A365-7D8CB724ED99}" destId="{9AB333AD-5050-477F-B674-F47C367326D8}" srcOrd="0" destOrd="0" presId="urn:microsoft.com/office/officeart/2005/8/layout/chevron2"/>
    <dgm:cxn modelId="{CA422E86-E160-4F53-A050-39297255067D}" srcId="{905CA0F8-D93A-4971-8963-54A0161FA8F4}" destId="{86F90BDC-35FC-46DA-A931-373F00485166}" srcOrd="0" destOrd="0" parTransId="{599AB0F6-0C43-41FB-AE6F-9BEC3F020B6F}" sibTransId="{1B7B8B10-2810-4E58-89B7-B3C2B8D68182}"/>
    <dgm:cxn modelId="{780D8BDF-1A3A-4352-86EC-9CA4E1F748F0}" type="presOf" srcId="{A77D6058-B9F3-467C-BD4A-BBB8A396CFC6}" destId="{F4697572-2824-46C3-BB46-EB4403B1717C}" srcOrd="0" destOrd="0" presId="urn:microsoft.com/office/officeart/2005/8/layout/chevron2"/>
    <dgm:cxn modelId="{1D934AA8-3AB3-435E-9374-74ED082437EF}" srcId="{309B914B-329F-431A-8515-C4F19F9BAD05}" destId="{CF00CB1B-C32B-42BD-B84A-F468B2BAAAF8}" srcOrd="0" destOrd="0" parTransId="{03B81413-09FD-4DBB-B200-4F70D68A0AD5}" sibTransId="{DC410FA0-901B-47E9-ACE7-6B0083CCD189}"/>
    <dgm:cxn modelId="{C771C1E2-85E8-4A65-B57D-8D73E3D5A474}" srcId="{309B914B-329F-431A-8515-C4F19F9BAD05}" destId="{1261F730-C918-40C2-82FE-99C090C62FEB}" srcOrd="3" destOrd="0" parTransId="{5F570F9F-D7B2-42E4-905F-3D038CA329FF}" sibTransId="{40DDA788-D073-46FE-803A-07FD964A368A}"/>
    <dgm:cxn modelId="{8CB58A68-3FBD-4CD4-886E-A8723CF0F6ED}" srcId="{1261F730-C918-40C2-82FE-99C090C62FEB}" destId="{A6ECB536-B958-4705-A365-7D8CB724ED99}" srcOrd="0" destOrd="0" parTransId="{DA55DE8B-4E3B-4E0F-8D14-A6E449DD01AC}" sibTransId="{2DDBE604-3759-411D-B6E0-2665B8CDDDB9}"/>
    <dgm:cxn modelId="{844AE938-8619-44F3-8AF4-C26A086B5E37}" srcId="{C45AB9E0-00DC-4382-8B8A-F770308CC10C}" destId="{C1872AFB-5F33-44E0-8895-954BCCA82E3E}" srcOrd="1" destOrd="0" parTransId="{1B72E8E3-BBDC-446E-A78B-A925070E5CB8}" sibTransId="{69BE0FA2-4C96-4A94-A8DE-869ADCC1BBB7}"/>
    <dgm:cxn modelId="{DF85BD20-11ED-43A7-B5F5-7E552FF01CDF}" srcId="{309B914B-329F-431A-8515-C4F19F9BAD05}" destId="{FFD715E3-FABD-4CDD-BA71-3D4A8ABCD62D}" srcOrd="2" destOrd="0" parTransId="{8AF8C788-5D23-494D-9496-75F16AE641F9}" sibTransId="{954BD140-B4D2-4B2D-906A-8AE68CF80CED}"/>
    <dgm:cxn modelId="{19B163C9-06C7-4776-BE95-82A5DC3A8ECC}" type="presOf" srcId="{5D61C391-AC58-4D61-A0A1-C1763D392F18}" destId="{4EAB9C3C-785E-45E9-B2F8-EDEAA833BD50}" srcOrd="0" destOrd="0" presId="urn:microsoft.com/office/officeart/2005/8/layout/chevron2"/>
    <dgm:cxn modelId="{5D7988B9-3717-4F0D-B65D-FA87439A04C6}" type="presOf" srcId="{C45AB9E0-00DC-4382-8B8A-F770308CC10C}" destId="{AB038F52-EECF-4E96-A534-E2BA41265811}" srcOrd="0" destOrd="0" presId="urn:microsoft.com/office/officeart/2005/8/layout/chevron2"/>
    <dgm:cxn modelId="{B8FAB005-B7BB-492D-94D4-2F9F795F88AC}" srcId="{C45AB9E0-00DC-4382-8B8A-F770308CC10C}" destId="{A77D6058-B9F3-467C-BD4A-BBB8A396CFC6}" srcOrd="0" destOrd="0" parTransId="{ABDB5EBE-0039-4A56-964E-81C7174D0F23}" sibTransId="{08242427-9CAD-4F98-97D7-00E21D950814}"/>
    <dgm:cxn modelId="{CF580E54-3D14-465E-8A31-77C0836EDD61}" type="presOf" srcId="{CF00CB1B-C32B-42BD-B84A-F468B2BAAAF8}" destId="{CF0B169E-41F7-4C71-9F0F-29007FB949B2}" srcOrd="0" destOrd="0" presId="urn:microsoft.com/office/officeart/2005/8/layout/chevron2"/>
    <dgm:cxn modelId="{AE166F5B-ADF1-4F5A-A915-E06E0C7D6143}" type="presParOf" srcId="{A72DD63C-EACD-45F7-BA7C-1E821FBAE379}" destId="{279BA0D3-5822-4A3C-979A-A341245572CA}" srcOrd="0" destOrd="0" presId="urn:microsoft.com/office/officeart/2005/8/layout/chevron2"/>
    <dgm:cxn modelId="{A36E77E9-3C71-45FC-8498-3E05279E908F}" type="presParOf" srcId="{279BA0D3-5822-4A3C-979A-A341245572CA}" destId="{CF0B169E-41F7-4C71-9F0F-29007FB949B2}" srcOrd="0" destOrd="0" presId="urn:microsoft.com/office/officeart/2005/8/layout/chevron2"/>
    <dgm:cxn modelId="{2A353CE1-12D2-4C16-BC91-47B114519868}" type="presParOf" srcId="{279BA0D3-5822-4A3C-979A-A341245572CA}" destId="{643D33C7-100F-49D4-AC1A-FAD73ACCE7B0}" srcOrd="1" destOrd="0" presId="urn:microsoft.com/office/officeart/2005/8/layout/chevron2"/>
    <dgm:cxn modelId="{47C24C9B-3B76-4359-8ABA-451E0375C5E2}" type="presParOf" srcId="{A72DD63C-EACD-45F7-BA7C-1E821FBAE379}" destId="{EA262A67-DE39-4526-A26A-3D70B4BD6891}" srcOrd="1" destOrd="0" presId="urn:microsoft.com/office/officeart/2005/8/layout/chevron2"/>
    <dgm:cxn modelId="{80BC4430-4C66-436F-AEEF-E59D18412D4B}" type="presParOf" srcId="{A72DD63C-EACD-45F7-BA7C-1E821FBAE379}" destId="{BF2AA9D3-6B07-4CB4-A27F-557C060B6E30}" srcOrd="2" destOrd="0" presId="urn:microsoft.com/office/officeart/2005/8/layout/chevron2"/>
    <dgm:cxn modelId="{EE991C2D-A767-402C-AF3E-81CADA91D7B3}" type="presParOf" srcId="{BF2AA9D3-6B07-4CB4-A27F-557C060B6E30}" destId="{6E924AE3-132A-4828-ABD4-C2BF9A50CE2B}" srcOrd="0" destOrd="0" presId="urn:microsoft.com/office/officeart/2005/8/layout/chevron2"/>
    <dgm:cxn modelId="{D7ED4DC6-DED5-4CB6-A464-C5F114256F5D}" type="presParOf" srcId="{BF2AA9D3-6B07-4CB4-A27F-557C060B6E30}" destId="{7273DC8B-27F6-4110-8D7A-A4F44209FA71}" srcOrd="1" destOrd="0" presId="urn:microsoft.com/office/officeart/2005/8/layout/chevron2"/>
    <dgm:cxn modelId="{FDE94F41-A227-4CD4-BF84-1984C1D3BF19}" type="presParOf" srcId="{A72DD63C-EACD-45F7-BA7C-1E821FBAE379}" destId="{6205508D-341D-46E7-B750-322682ABB7C5}" srcOrd="3" destOrd="0" presId="urn:microsoft.com/office/officeart/2005/8/layout/chevron2"/>
    <dgm:cxn modelId="{5DBF661E-AC09-408A-A5AF-A34D3F9CCA70}" type="presParOf" srcId="{A72DD63C-EACD-45F7-BA7C-1E821FBAE379}" destId="{B889934B-781F-47EF-B321-A56D4B69F543}" srcOrd="4" destOrd="0" presId="urn:microsoft.com/office/officeart/2005/8/layout/chevron2"/>
    <dgm:cxn modelId="{E0F706FE-BBB9-4C28-B844-CAD09C81E654}" type="presParOf" srcId="{B889934B-781F-47EF-B321-A56D4B69F543}" destId="{47A51A35-97E0-4EB8-A9BB-E671C1C2AD77}" srcOrd="0" destOrd="0" presId="urn:microsoft.com/office/officeart/2005/8/layout/chevron2"/>
    <dgm:cxn modelId="{D52D642F-E159-42B9-8756-64C112C42FE6}" type="presParOf" srcId="{B889934B-781F-47EF-B321-A56D4B69F543}" destId="{4EAB9C3C-785E-45E9-B2F8-EDEAA833BD50}" srcOrd="1" destOrd="0" presId="urn:microsoft.com/office/officeart/2005/8/layout/chevron2"/>
    <dgm:cxn modelId="{4B74BF16-7D17-41F2-A38F-D093EB1DBF30}" type="presParOf" srcId="{A72DD63C-EACD-45F7-BA7C-1E821FBAE379}" destId="{514421D1-A6D4-499F-B69B-B92DE345EF96}" srcOrd="5" destOrd="0" presId="urn:microsoft.com/office/officeart/2005/8/layout/chevron2"/>
    <dgm:cxn modelId="{422C9A8F-F68E-4809-8074-4C6CF5BB5D82}" type="presParOf" srcId="{A72DD63C-EACD-45F7-BA7C-1E821FBAE379}" destId="{EC2A7A47-D4B8-440A-832D-C8029B1CE58D}" srcOrd="6" destOrd="0" presId="urn:microsoft.com/office/officeart/2005/8/layout/chevron2"/>
    <dgm:cxn modelId="{B43073F4-90C5-4701-9412-5DF2D3CA7AB3}" type="presParOf" srcId="{EC2A7A47-D4B8-440A-832D-C8029B1CE58D}" destId="{8DE96463-A8DF-4002-AE91-43D730FB701A}" srcOrd="0" destOrd="0" presId="urn:microsoft.com/office/officeart/2005/8/layout/chevron2"/>
    <dgm:cxn modelId="{3C024123-2741-4E43-A685-778BC4E89252}" type="presParOf" srcId="{EC2A7A47-D4B8-440A-832D-C8029B1CE58D}" destId="{9AB333AD-5050-477F-B674-F47C367326D8}" srcOrd="1" destOrd="0" presId="urn:microsoft.com/office/officeart/2005/8/layout/chevron2"/>
    <dgm:cxn modelId="{2FA1E0FC-4E0F-464E-9923-6EFB0DFAEF70}" type="presParOf" srcId="{A72DD63C-EACD-45F7-BA7C-1E821FBAE379}" destId="{9FEE6CB5-3415-4543-B6A8-478B887240E0}" srcOrd="7" destOrd="0" presId="urn:microsoft.com/office/officeart/2005/8/layout/chevron2"/>
    <dgm:cxn modelId="{7F61E686-5FF9-455D-B6DA-1E21D1258A73}" type="presParOf" srcId="{A72DD63C-EACD-45F7-BA7C-1E821FBAE379}" destId="{AAC31692-665E-4E71-8DFE-78E99BB188BB}" srcOrd="8" destOrd="0" presId="urn:microsoft.com/office/officeart/2005/8/layout/chevron2"/>
    <dgm:cxn modelId="{E69F5BEC-8C4E-48C9-94E1-EBE18418DE4D}" type="presParOf" srcId="{AAC31692-665E-4E71-8DFE-78E99BB188BB}" destId="{AB038F52-EECF-4E96-A534-E2BA41265811}" srcOrd="0" destOrd="0" presId="urn:microsoft.com/office/officeart/2005/8/layout/chevron2"/>
    <dgm:cxn modelId="{F01FD8CF-78CB-47D1-933F-91A0A0B54D77}" type="presParOf" srcId="{AAC31692-665E-4E71-8DFE-78E99BB188BB}" destId="{F4697572-2824-46C3-BB46-EB4403B1717C}"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C34BB2-7F4A-415D-BE13-D839A92F4F9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557C6A60-0BB3-442B-83E1-3CFDA164A91B}">
      <dgm:prSet custT="1"/>
      <dgm:spPr/>
      <dgm:t>
        <a:bodyPr/>
        <a:lstStyle/>
        <a:p>
          <a:r>
            <a:rPr lang="sr-Cyrl-RS" sz="1800" b="1" smtClean="0">
              <a:solidFill>
                <a:schemeClr val="accent2">
                  <a:lumMod val="50000"/>
                </a:schemeClr>
              </a:solidFill>
            </a:rPr>
            <a:t>Остали промотивни материјал</a:t>
          </a:r>
          <a:r>
            <a:rPr lang="en-US" sz="1800" b="1" smtClean="0">
              <a:solidFill>
                <a:schemeClr val="accent2">
                  <a:lumMod val="50000"/>
                </a:schemeClr>
              </a:solidFill>
            </a:rPr>
            <a:t> (</a:t>
          </a:r>
          <a:r>
            <a:rPr lang="sr-Cyrl-RS" sz="1800" b="1" smtClean="0">
              <a:solidFill>
                <a:schemeClr val="accent2">
                  <a:lumMod val="50000"/>
                </a:schemeClr>
              </a:solidFill>
            </a:rPr>
            <a:t>оловке</a:t>
          </a:r>
          <a:r>
            <a:rPr lang="en-US" sz="1800" b="1" smtClean="0">
              <a:solidFill>
                <a:schemeClr val="accent2">
                  <a:lumMod val="50000"/>
                </a:schemeClr>
              </a:solidFill>
            </a:rPr>
            <a:t>, </a:t>
          </a:r>
          <a:r>
            <a:rPr lang="en-US" sz="1800" b="1" i="1" smtClean="0">
              <a:solidFill>
                <a:schemeClr val="accent2">
                  <a:lumMod val="50000"/>
                </a:schemeClr>
              </a:solidFill>
            </a:rPr>
            <a:t>USB</a:t>
          </a:r>
          <a:r>
            <a:rPr lang="en-US" sz="1800" b="1" smtClean="0">
              <a:solidFill>
                <a:schemeClr val="accent2">
                  <a:lumMod val="50000"/>
                </a:schemeClr>
              </a:solidFill>
            </a:rPr>
            <a:t> </a:t>
          </a:r>
          <a:r>
            <a:rPr lang="sr-Cyrl-RS" sz="1800" b="1" smtClean="0">
              <a:solidFill>
                <a:schemeClr val="accent2">
                  <a:lumMod val="50000"/>
                </a:schemeClr>
              </a:solidFill>
            </a:rPr>
            <a:t>меморија</a:t>
          </a:r>
          <a:r>
            <a:rPr lang="en-US" sz="1800" b="1" smtClean="0">
              <a:solidFill>
                <a:schemeClr val="accent2">
                  <a:lumMod val="50000"/>
                </a:schemeClr>
              </a:solidFill>
            </a:rPr>
            <a:t>, </a:t>
          </a:r>
          <a:r>
            <a:rPr lang="sr-Cyrl-RS" sz="1800" b="1" smtClean="0">
              <a:solidFill>
                <a:schemeClr val="accent2">
                  <a:lumMod val="50000"/>
                </a:schemeClr>
              </a:solidFill>
            </a:rPr>
            <a:t>мајице</a:t>
          </a:r>
          <a:r>
            <a:rPr lang="en-US" sz="1800" b="1" smtClean="0">
              <a:solidFill>
                <a:schemeClr val="accent2">
                  <a:lumMod val="50000"/>
                </a:schemeClr>
              </a:solidFill>
            </a:rPr>
            <a:t>)</a:t>
          </a:r>
          <a:r>
            <a:rPr lang="sr-Latn-RS" sz="1800" b="1" smtClean="0">
              <a:solidFill>
                <a:schemeClr val="accent2">
                  <a:lumMod val="50000"/>
                </a:schemeClr>
              </a:solidFill>
            </a:rPr>
            <a:t> </a:t>
          </a:r>
          <a:endParaRPr lang="en-US" sz="1800" b="1" dirty="0">
            <a:solidFill>
              <a:schemeClr val="accent2">
                <a:lumMod val="50000"/>
              </a:schemeClr>
            </a:solidFill>
          </a:endParaRPr>
        </a:p>
      </dgm:t>
    </dgm:pt>
    <dgm:pt modelId="{529AE615-3E67-4467-AD8D-841280955B77}" type="parTrans" cxnId="{4B4E1DE8-0C7F-412E-AC0D-7F3956F230CC}">
      <dgm:prSet/>
      <dgm:spPr/>
      <dgm:t>
        <a:bodyPr/>
        <a:lstStyle/>
        <a:p>
          <a:endParaRPr lang="en-US" sz="1800" b="1">
            <a:solidFill>
              <a:schemeClr val="accent2">
                <a:lumMod val="50000"/>
              </a:schemeClr>
            </a:solidFill>
          </a:endParaRPr>
        </a:p>
      </dgm:t>
    </dgm:pt>
    <dgm:pt modelId="{E16BF6D4-8497-40B3-9B52-9B9B2ED13198}" type="sibTrans" cxnId="{4B4E1DE8-0C7F-412E-AC0D-7F3956F230CC}">
      <dgm:prSet/>
      <dgm:spPr/>
      <dgm:t>
        <a:bodyPr/>
        <a:lstStyle/>
        <a:p>
          <a:endParaRPr lang="en-US" sz="1800" b="1">
            <a:solidFill>
              <a:schemeClr val="accent2">
                <a:lumMod val="50000"/>
              </a:schemeClr>
            </a:solidFill>
          </a:endParaRPr>
        </a:p>
      </dgm:t>
    </dgm:pt>
    <dgm:pt modelId="{A63ADB7B-453C-4922-96DC-3583E9433C94}">
      <dgm:prSet custT="1"/>
      <dgm:spPr/>
      <dgm:t>
        <a:bodyPr/>
        <a:lstStyle/>
        <a:p>
          <a:r>
            <a:rPr lang="en-US" sz="1800" b="1" smtClean="0">
              <a:solidFill>
                <a:schemeClr val="accent2">
                  <a:lumMod val="50000"/>
                </a:schemeClr>
              </a:solidFill>
            </a:rPr>
            <a:t>T</a:t>
          </a:r>
          <a:r>
            <a:rPr lang="sr-Cyrl-RS" sz="1800" b="1" smtClean="0">
              <a:solidFill>
                <a:schemeClr val="accent2">
                  <a:lumMod val="50000"/>
                </a:schemeClr>
              </a:solidFill>
            </a:rPr>
            <a:t>В</a:t>
          </a:r>
          <a:r>
            <a:rPr lang="en-US" sz="1800" b="1" smtClean="0">
              <a:solidFill>
                <a:schemeClr val="accent2">
                  <a:lumMod val="50000"/>
                </a:schemeClr>
              </a:solidFill>
            </a:rPr>
            <a:t> </a:t>
          </a:r>
          <a:r>
            <a:rPr lang="sr-Cyrl-RS" sz="1800" b="1" smtClean="0">
              <a:solidFill>
                <a:schemeClr val="accent2">
                  <a:lumMod val="50000"/>
                </a:schemeClr>
              </a:solidFill>
            </a:rPr>
            <a:t>кампања</a:t>
          </a:r>
          <a:r>
            <a:rPr lang="en-US" sz="1800" b="1" smtClean="0">
              <a:solidFill>
                <a:schemeClr val="accent2">
                  <a:lumMod val="50000"/>
                </a:schemeClr>
              </a:solidFill>
            </a:rPr>
            <a:t> (M1, M3, </a:t>
          </a:r>
          <a:r>
            <a:rPr lang="sr-Latn-RS" sz="1800" b="1" smtClean="0">
              <a:solidFill>
                <a:schemeClr val="accent2">
                  <a:lumMod val="50000"/>
                </a:schemeClr>
              </a:solidFill>
            </a:rPr>
            <a:t>M</a:t>
          </a:r>
          <a:r>
            <a:rPr lang="en-US" sz="1800" b="1" smtClean="0">
              <a:solidFill>
                <a:schemeClr val="accent2">
                  <a:lumMod val="50000"/>
                </a:schemeClr>
              </a:solidFill>
            </a:rPr>
            <a:t>7</a:t>
          </a:r>
          <a:r>
            <a:rPr lang="sr-Latn-RS" sz="1800" b="1" smtClean="0">
              <a:solidFill>
                <a:schemeClr val="accent2">
                  <a:lumMod val="50000"/>
                </a:schemeClr>
              </a:solidFill>
            </a:rPr>
            <a:t>) </a:t>
          </a:r>
          <a:endParaRPr lang="en-US" sz="1800" b="1" dirty="0">
            <a:solidFill>
              <a:schemeClr val="accent2">
                <a:lumMod val="50000"/>
              </a:schemeClr>
            </a:solidFill>
          </a:endParaRPr>
        </a:p>
      </dgm:t>
    </dgm:pt>
    <dgm:pt modelId="{CF686710-2CB7-458C-AD64-F9DDA02BFDB1}" type="parTrans" cxnId="{C8C1972C-83A9-4E5F-8AFE-D6A5D216EA7E}">
      <dgm:prSet/>
      <dgm:spPr/>
      <dgm:t>
        <a:bodyPr/>
        <a:lstStyle/>
        <a:p>
          <a:endParaRPr lang="en-US" sz="1800" b="1">
            <a:solidFill>
              <a:schemeClr val="accent2">
                <a:lumMod val="50000"/>
              </a:schemeClr>
            </a:solidFill>
          </a:endParaRPr>
        </a:p>
      </dgm:t>
    </dgm:pt>
    <dgm:pt modelId="{5D287E5B-10BE-4E00-95F5-325E4346E751}" type="sibTrans" cxnId="{C8C1972C-83A9-4E5F-8AFE-D6A5D216EA7E}">
      <dgm:prSet/>
      <dgm:spPr/>
      <dgm:t>
        <a:bodyPr/>
        <a:lstStyle/>
        <a:p>
          <a:endParaRPr lang="en-US" sz="1800" b="1">
            <a:solidFill>
              <a:schemeClr val="accent2">
                <a:lumMod val="50000"/>
              </a:schemeClr>
            </a:solidFill>
          </a:endParaRPr>
        </a:p>
      </dgm:t>
    </dgm:pt>
    <dgm:pt modelId="{04D2666A-5CC6-4841-957F-E718C93E0AAA}">
      <dgm:prSet custT="1"/>
      <dgm:spPr/>
      <dgm:t>
        <a:bodyPr/>
        <a:lstStyle/>
        <a:p>
          <a:r>
            <a:rPr lang="sr-Cyrl-RS" sz="1800" b="1" smtClean="0">
              <a:solidFill>
                <a:schemeClr val="accent2">
                  <a:lumMod val="50000"/>
                </a:schemeClr>
              </a:solidFill>
            </a:rPr>
            <a:t>ИПАРД информативни дани</a:t>
          </a:r>
          <a:r>
            <a:rPr lang="en-US" sz="1800" b="1" smtClean="0">
              <a:solidFill>
                <a:schemeClr val="accent2">
                  <a:lumMod val="50000"/>
                </a:schemeClr>
              </a:solidFill>
            </a:rPr>
            <a:t> (M1, M3 </a:t>
          </a:r>
          <a:r>
            <a:rPr lang="sr-Cyrl-RS" sz="1800" b="1" smtClean="0">
              <a:solidFill>
                <a:schemeClr val="accent2">
                  <a:lumMod val="50000"/>
                </a:schemeClr>
              </a:solidFill>
            </a:rPr>
            <a:t>и </a:t>
          </a:r>
          <a:r>
            <a:rPr lang="sr-Latn-RS" sz="1800" b="1" smtClean="0">
              <a:solidFill>
                <a:schemeClr val="accent2">
                  <a:lumMod val="50000"/>
                </a:schemeClr>
              </a:solidFill>
            </a:rPr>
            <a:t>M</a:t>
          </a:r>
          <a:r>
            <a:rPr lang="en-US" sz="1800" b="1" smtClean="0">
              <a:solidFill>
                <a:schemeClr val="accent2">
                  <a:lumMod val="50000"/>
                </a:schemeClr>
              </a:solidFill>
            </a:rPr>
            <a:t>7</a:t>
          </a:r>
          <a:r>
            <a:rPr lang="sr-Latn-RS" sz="1800" b="1" smtClean="0">
              <a:solidFill>
                <a:schemeClr val="accent2">
                  <a:lumMod val="50000"/>
                </a:schemeClr>
              </a:solidFill>
            </a:rPr>
            <a:t>) </a:t>
          </a:r>
          <a:endParaRPr lang="en-US" sz="1800" b="1" dirty="0">
            <a:solidFill>
              <a:schemeClr val="accent2">
                <a:lumMod val="50000"/>
              </a:schemeClr>
            </a:solidFill>
          </a:endParaRPr>
        </a:p>
      </dgm:t>
    </dgm:pt>
    <dgm:pt modelId="{367A0793-E7D7-413C-AC68-2D2174371164}" type="parTrans" cxnId="{034354CA-850D-4873-BDA4-4E70EEF6A97F}">
      <dgm:prSet/>
      <dgm:spPr/>
      <dgm:t>
        <a:bodyPr/>
        <a:lstStyle/>
        <a:p>
          <a:endParaRPr lang="en-US" sz="1800" b="1">
            <a:solidFill>
              <a:schemeClr val="accent2">
                <a:lumMod val="50000"/>
              </a:schemeClr>
            </a:solidFill>
          </a:endParaRPr>
        </a:p>
      </dgm:t>
    </dgm:pt>
    <dgm:pt modelId="{B7E310BB-7A82-4D92-9D5E-DE56754CBAF3}" type="sibTrans" cxnId="{034354CA-850D-4873-BDA4-4E70EEF6A97F}">
      <dgm:prSet/>
      <dgm:spPr/>
      <dgm:t>
        <a:bodyPr/>
        <a:lstStyle/>
        <a:p>
          <a:endParaRPr lang="en-US" sz="1800" b="1">
            <a:solidFill>
              <a:schemeClr val="accent2">
                <a:lumMod val="50000"/>
              </a:schemeClr>
            </a:solidFill>
          </a:endParaRPr>
        </a:p>
      </dgm:t>
    </dgm:pt>
    <dgm:pt modelId="{C43388B7-3702-4894-BF15-B4CE2378654C}">
      <dgm:prSet custT="1"/>
      <dgm:spPr/>
      <dgm:t>
        <a:bodyPr/>
        <a:lstStyle/>
        <a:p>
          <a:r>
            <a:rPr lang="sr-Cyrl-RS" sz="1800" b="1" dirty="0" smtClean="0">
              <a:solidFill>
                <a:schemeClr val="accent2">
                  <a:lumMod val="50000"/>
                </a:schemeClr>
              </a:solidFill>
            </a:rPr>
            <a:t>Учешће на сајмовима</a:t>
          </a:r>
          <a:endParaRPr lang="sr-Latn-RS" sz="1800" b="1" dirty="0">
            <a:solidFill>
              <a:schemeClr val="accent2">
                <a:lumMod val="50000"/>
              </a:schemeClr>
            </a:solidFill>
          </a:endParaRPr>
        </a:p>
      </dgm:t>
    </dgm:pt>
    <dgm:pt modelId="{49E5AA7F-124D-41EF-865E-92844366A047}" type="parTrans" cxnId="{17AB9CD3-523B-469D-B72C-D7C2BF192A62}">
      <dgm:prSet/>
      <dgm:spPr/>
      <dgm:t>
        <a:bodyPr/>
        <a:lstStyle/>
        <a:p>
          <a:endParaRPr lang="en-US" sz="1800" b="1">
            <a:solidFill>
              <a:schemeClr val="accent2">
                <a:lumMod val="50000"/>
              </a:schemeClr>
            </a:solidFill>
          </a:endParaRPr>
        </a:p>
      </dgm:t>
    </dgm:pt>
    <dgm:pt modelId="{2360B664-26EE-460D-A98A-F8CFF3401A67}" type="sibTrans" cxnId="{17AB9CD3-523B-469D-B72C-D7C2BF192A62}">
      <dgm:prSet/>
      <dgm:spPr/>
      <dgm:t>
        <a:bodyPr/>
        <a:lstStyle/>
        <a:p>
          <a:endParaRPr lang="en-US" sz="1800" b="1">
            <a:solidFill>
              <a:schemeClr val="accent2">
                <a:lumMod val="50000"/>
              </a:schemeClr>
            </a:solidFill>
          </a:endParaRPr>
        </a:p>
      </dgm:t>
    </dgm:pt>
    <dgm:pt modelId="{30B42941-7483-42DB-9810-40C6592C303E}">
      <dgm:prSet phldrT="[Text]" custT="1"/>
      <dgm:spPr/>
      <dgm:t>
        <a:bodyPr/>
        <a:lstStyle/>
        <a:p>
          <a:r>
            <a:rPr lang="sr-Cyrl-RS" sz="1800" b="1" smtClean="0">
              <a:solidFill>
                <a:schemeClr val="bg1"/>
              </a:solidFill>
            </a:rPr>
            <a:t>4%</a:t>
          </a:r>
          <a:endParaRPr lang="en-US" sz="1800" b="1" dirty="0">
            <a:solidFill>
              <a:schemeClr val="bg1"/>
            </a:solidFill>
          </a:endParaRPr>
        </a:p>
      </dgm:t>
    </dgm:pt>
    <dgm:pt modelId="{7BF8DD72-6C07-4511-88B9-CCC69A7748B4}" type="sibTrans" cxnId="{D4DD4190-7F8B-47E2-8D21-E7990ED22925}">
      <dgm:prSet/>
      <dgm:spPr/>
      <dgm:t>
        <a:bodyPr/>
        <a:lstStyle/>
        <a:p>
          <a:endParaRPr lang="en-US" sz="1800" b="1">
            <a:solidFill>
              <a:schemeClr val="accent2">
                <a:lumMod val="50000"/>
              </a:schemeClr>
            </a:solidFill>
          </a:endParaRPr>
        </a:p>
      </dgm:t>
    </dgm:pt>
    <dgm:pt modelId="{66ECF383-A9A1-4CDB-BD85-663BDE3F173F}" type="parTrans" cxnId="{D4DD4190-7F8B-47E2-8D21-E7990ED22925}">
      <dgm:prSet/>
      <dgm:spPr/>
      <dgm:t>
        <a:bodyPr/>
        <a:lstStyle/>
        <a:p>
          <a:endParaRPr lang="en-US" sz="1800" b="1">
            <a:solidFill>
              <a:schemeClr val="accent2">
                <a:lumMod val="50000"/>
              </a:schemeClr>
            </a:solidFill>
          </a:endParaRPr>
        </a:p>
      </dgm:t>
    </dgm:pt>
    <dgm:pt modelId="{2B4DE82E-1BDA-4F21-823A-398C07E304EC}">
      <dgm:prSet custT="1"/>
      <dgm:spPr/>
      <dgm:t>
        <a:bodyPr/>
        <a:lstStyle/>
        <a:p>
          <a:r>
            <a:rPr lang="sr-Cyrl-RS" sz="1800" b="1" smtClean="0">
              <a:solidFill>
                <a:schemeClr val="bg1"/>
              </a:solidFill>
            </a:rPr>
            <a:t>83%</a:t>
          </a:r>
          <a:endParaRPr lang="en-US" sz="1800" b="1" dirty="0">
            <a:solidFill>
              <a:schemeClr val="bg1"/>
            </a:solidFill>
          </a:endParaRPr>
        </a:p>
      </dgm:t>
    </dgm:pt>
    <dgm:pt modelId="{F421474B-6686-401A-A716-5F7DC262501F}" type="sibTrans" cxnId="{F5F98D94-559E-4225-B134-8EBBDB145441}">
      <dgm:prSet/>
      <dgm:spPr/>
      <dgm:t>
        <a:bodyPr/>
        <a:lstStyle/>
        <a:p>
          <a:endParaRPr lang="en-US" sz="1800" b="1">
            <a:solidFill>
              <a:schemeClr val="accent2">
                <a:lumMod val="50000"/>
              </a:schemeClr>
            </a:solidFill>
          </a:endParaRPr>
        </a:p>
      </dgm:t>
    </dgm:pt>
    <dgm:pt modelId="{652E7956-3314-4356-AE90-BEB9E46FD57E}" type="parTrans" cxnId="{F5F98D94-559E-4225-B134-8EBBDB145441}">
      <dgm:prSet/>
      <dgm:spPr/>
      <dgm:t>
        <a:bodyPr/>
        <a:lstStyle/>
        <a:p>
          <a:endParaRPr lang="en-US" sz="1800" b="1">
            <a:solidFill>
              <a:schemeClr val="accent2">
                <a:lumMod val="50000"/>
              </a:schemeClr>
            </a:solidFill>
          </a:endParaRPr>
        </a:p>
      </dgm:t>
    </dgm:pt>
    <dgm:pt modelId="{CA9BBF78-7F7A-4BD7-BD5E-B659E154AED1}">
      <dgm:prSet phldrT="[Text]" custT="1"/>
      <dgm:spPr/>
      <dgm:t>
        <a:bodyPr/>
        <a:lstStyle/>
        <a:p>
          <a:pPr algn="ctr"/>
          <a:r>
            <a:rPr lang="sr-Cyrl-RS" sz="1800" b="1" dirty="0" smtClean="0">
              <a:solidFill>
                <a:schemeClr val="bg1"/>
              </a:solidFill>
            </a:rPr>
            <a:t>3%</a:t>
          </a:r>
          <a:endParaRPr lang="en-US" sz="1800" b="1" dirty="0">
            <a:solidFill>
              <a:schemeClr val="bg1"/>
            </a:solidFill>
          </a:endParaRPr>
        </a:p>
      </dgm:t>
    </dgm:pt>
    <dgm:pt modelId="{C548C26C-65F7-4706-A3BC-CADAF9E940A1}" type="sibTrans" cxnId="{ACF99921-B1C0-4E56-A4DE-75D472A00E16}">
      <dgm:prSet/>
      <dgm:spPr/>
      <dgm:t>
        <a:bodyPr/>
        <a:lstStyle/>
        <a:p>
          <a:endParaRPr lang="en-US" sz="1800" b="1">
            <a:solidFill>
              <a:schemeClr val="accent2">
                <a:lumMod val="50000"/>
              </a:schemeClr>
            </a:solidFill>
          </a:endParaRPr>
        </a:p>
      </dgm:t>
    </dgm:pt>
    <dgm:pt modelId="{0EE03B47-8F16-4F3B-B3ED-A87B18A80666}" type="parTrans" cxnId="{ACF99921-B1C0-4E56-A4DE-75D472A00E16}">
      <dgm:prSet/>
      <dgm:spPr/>
      <dgm:t>
        <a:bodyPr/>
        <a:lstStyle/>
        <a:p>
          <a:endParaRPr lang="en-US" sz="1800" b="1">
            <a:solidFill>
              <a:schemeClr val="accent2">
                <a:lumMod val="50000"/>
              </a:schemeClr>
            </a:solidFill>
          </a:endParaRPr>
        </a:p>
      </dgm:t>
    </dgm:pt>
    <dgm:pt modelId="{AE45344A-4080-48A8-A084-99E8F6415C55}">
      <dgm:prSet custT="1"/>
      <dgm:spPr/>
      <dgm:t>
        <a:bodyPr/>
        <a:lstStyle/>
        <a:p>
          <a:r>
            <a:rPr lang="sr-Cyrl-RS" sz="1800" b="1" dirty="0" smtClean="0">
              <a:solidFill>
                <a:schemeClr val="bg1"/>
              </a:solidFill>
            </a:rPr>
            <a:t>1%</a:t>
          </a:r>
          <a:endParaRPr lang="en-US" sz="1800" b="1" dirty="0">
            <a:solidFill>
              <a:schemeClr val="bg1"/>
            </a:solidFill>
          </a:endParaRPr>
        </a:p>
      </dgm:t>
    </dgm:pt>
    <dgm:pt modelId="{87F98FD8-60CE-4DF4-8D95-4A1717B0C789}" type="sibTrans" cxnId="{C3AC001C-48B0-4D07-B3CC-6CD189D545DF}">
      <dgm:prSet/>
      <dgm:spPr/>
      <dgm:t>
        <a:bodyPr/>
        <a:lstStyle/>
        <a:p>
          <a:endParaRPr lang="en-US" sz="1800" b="1">
            <a:solidFill>
              <a:schemeClr val="accent2">
                <a:lumMod val="50000"/>
              </a:schemeClr>
            </a:solidFill>
          </a:endParaRPr>
        </a:p>
      </dgm:t>
    </dgm:pt>
    <dgm:pt modelId="{149C060F-13A4-43E2-94AA-E2B4B8271135}" type="parTrans" cxnId="{C3AC001C-48B0-4D07-B3CC-6CD189D545DF}">
      <dgm:prSet/>
      <dgm:spPr/>
      <dgm:t>
        <a:bodyPr/>
        <a:lstStyle/>
        <a:p>
          <a:endParaRPr lang="en-US" sz="1800" b="1">
            <a:solidFill>
              <a:schemeClr val="accent2">
                <a:lumMod val="50000"/>
              </a:schemeClr>
            </a:solidFill>
          </a:endParaRPr>
        </a:p>
      </dgm:t>
    </dgm:pt>
    <dgm:pt modelId="{1EA7E80B-25AA-4501-928F-A8953FE357F4}">
      <dgm:prSet custT="1"/>
      <dgm:spPr/>
      <dgm:t>
        <a:bodyPr/>
        <a:lstStyle/>
        <a:p>
          <a:r>
            <a:rPr lang="sr-Cyrl-RS" sz="1800" b="1" smtClean="0">
              <a:solidFill>
                <a:schemeClr val="accent2">
                  <a:lumMod val="50000"/>
                </a:schemeClr>
              </a:solidFill>
            </a:rPr>
            <a:t>Штампани материјал</a:t>
          </a:r>
          <a:r>
            <a:rPr lang="en-US" sz="1800" b="1" smtClean="0">
              <a:solidFill>
                <a:schemeClr val="accent2">
                  <a:lumMod val="50000"/>
                </a:schemeClr>
              </a:solidFill>
            </a:rPr>
            <a:t> (M1, M3, M7</a:t>
          </a:r>
          <a:r>
            <a:rPr lang="sr-Cyrl-RS" sz="1800" b="1" smtClean="0">
              <a:solidFill>
                <a:schemeClr val="accent2">
                  <a:lumMod val="50000"/>
                </a:schemeClr>
              </a:solidFill>
            </a:rPr>
            <a:t>,</a:t>
          </a:r>
          <a:r>
            <a:rPr lang="en-US" sz="1800" b="1" smtClean="0">
              <a:solidFill>
                <a:schemeClr val="accent2">
                  <a:lumMod val="50000"/>
                </a:schemeClr>
              </a:solidFill>
            </a:rPr>
            <a:t>M5)</a:t>
          </a:r>
          <a:r>
            <a:rPr lang="sr-Latn-RS" sz="1800" b="1" smtClean="0">
              <a:solidFill>
                <a:schemeClr val="accent2">
                  <a:lumMod val="50000"/>
                </a:schemeClr>
              </a:solidFill>
            </a:rPr>
            <a:t> </a:t>
          </a:r>
          <a:endParaRPr lang="en-US" sz="1800" b="1" dirty="0">
            <a:solidFill>
              <a:schemeClr val="accent2">
                <a:lumMod val="50000"/>
              </a:schemeClr>
            </a:solidFill>
          </a:endParaRPr>
        </a:p>
      </dgm:t>
    </dgm:pt>
    <dgm:pt modelId="{EF0FF5CB-EBAC-4714-BB3D-B8A72551E66B}" type="sibTrans" cxnId="{5A0CCF65-7FBA-4FF9-ABC9-2D2FE34CD5CC}">
      <dgm:prSet/>
      <dgm:spPr/>
      <dgm:t>
        <a:bodyPr/>
        <a:lstStyle/>
        <a:p>
          <a:endParaRPr lang="en-US" sz="1800" b="1">
            <a:solidFill>
              <a:schemeClr val="accent2">
                <a:lumMod val="50000"/>
              </a:schemeClr>
            </a:solidFill>
          </a:endParaRPr>
        </a:p>
      </dgm:t>
    </dgm:pt>
    <dgm:pt modelId="{5D0E77F2-9A4E-43E7-9DA9-30DF071099AA}" type="parTrans" cxnId="{5A0CCF65-7FBA-4FF9-ABC9-2D2FE34CD5CC}">
      <dgm:prSet/>
      <dgm:spPr/>
      <dgm:t>
        <a:bodyPr/>
        <a:lstStyle/>
        <a:p>
          <a:endParaRPr lang="en-US" sz="1800" b="1">
            <a:solidFill>
              <a:schemeClr val="accent2">
                <a:lumMod val="50000"/>
              </a:schemeClr>
            </a:solidFill>
          </a:endParaRPr>
        </a:p>
      </dgm:t>
    </dgm:pt>
    <dgm:pt modelId="{7136DBE9-FDF2-42C0-A09E-3D07F901EB39}">
      <dgm:prSet custT="1"/>
      <dgm:spPr/>
      <dgm:t>
        <a:bodyPr/>
        <a:lstStyle/>
        <a:p>
          <a:r>
            <a:rPr lang="sr-Cyrl-RS" sz="1800" b="1" smtClean="0">
              <a:solidFill>
                <a:schemeClr val="bg1"/>
              </a:solidFill>
            </a:rPr>
            <a:t>8%</a:t>
          </a:r>
          <a:endParaRPr lang="en-US" sz="1800" b="1" dirty="0">
            <a:solidFill>
              <a:schemeClr val="bg1"/>
            </a:solidFill>
          </a:endParaRPr>
        </a:p>
      </dgm:t>
    </dgm:pt>
    <dgm:pt modelId="{2704868C-7A34-495D-A4B9-5979888100F2}" type="sibTrans" cxnId="{760A7DEB-D7D8-45AF-8540-FD23BD17A07C}">
      <dgm:prSet/>
      <dgm:spPr/>
      <dgm:t>
        <a:bodyPr/>
        <a:lstStyle/>
        <a:p>
          <a:endParaRPr lang="en-US" sz="1800" b="1">
            <a:solidFill>
              <a:schemeClr val="accent2">
                <a:lumMod val="50000"/>
              </a:schemeClr>
            </a:solidFill>
          </a:endParaRPr>
        </a:p>
      </dgm:t>
    </dgm:pt>
    <dgm:pt modelId="{626EE896-74C3-4669-AA26-B0E734782498}" type="parTrans" cxnId="{760A7DEB-D7D8-45AF-8540-FD23BD17A07C}">
      <dgm:prSet/>
      <dgm:spPr/>
      <dgm:t>
        <a:bodyPr/>
        <a:lstStyle/>
        <a:p>
          <a:endParaRPr lang="en-US" sz="1800" b="1">
            <a:solidFill>
              <a:schemeClr val="accent2">
                <a:lumMod val="50000"/>
              </a:schemeClr>
            </a:solidFill>
          </a:endParaRPr>
        </a:p>
      </dgm:t>
    </dgm:pt>
    <dgm:pt modelId="{C824DAC1-881A-4A57-AE3B-53E668F6AD55}">
      <dgm:prSet custT="1"/>
      <dgm:spPr/>
      <dgm:t>
        <a:bodyPr/>
        <a:lstStyle/>
        <a:p>
          <a:r>
            <a:rPr lang="sr-Cyrl-RS" sz="1800" b="1" smtClean="0">
              <a:solidFill>
                <a:schemeClr val="bg1"/>
              </a:solidFill>
            </a:rPr>
            <a:t>1%</a:t>
          </a:r>
          <a:endParaRPr lang="sr-Latn-RS" sz="1800" b="1" dirty="0">
            <a:solidFill>
              <a:schemeClr val="bg1"/>
            </a:solidFill>
          </a:endParaRPr>
        </a:p>
      </dgm:t>
    </dgm:pt>
    <dgm:pt modelId="{6788C7C4-8D22-48B5-AF16-5F5E682751DC}" type="parTrans" cxnId="{B907F305-F1D7-4C7B-B237-DB5ADC7CD356}">
      <dgm:prSet/>
      <dgm:spPr/>
      <dgm:t>
        <a:bodyPr/>
        <a:lstStyle/>
        <a:p>
          <a:endParaRPr lang="en-US" b="1">
            <a:solidFill>
              <a:schemeClr val="accent2">
                <a:lumMod val="50000"/>
              </a:schemeClr>
            </a:solidFill>
          </a:endParaRPr>
        </a:p>
      </dgm:t>
    </dgm:pt>
    <dgm:pt modelId="{CA9A8663-7071-4DA1-9959-2A642EB76BC7}" type="sibTrans" cxnId="{B907F305-F1D7-4C7B-B237-DB5ADC7CD356}">
      <dgm:prSet/>
      <dgm:spPr/>
      <dgm:t>
        <a:bodyPr/>
        <a:lstStyle/>
        <a:p>
          <a:endParaRPr lang="en-US" b="1">
            <a:solidFill>
              <a:schemeClr val="accent2">
                <a:lumMod val="50000"/>
              </a:schemeClr>
            </a:solidFill>
          </a:endParaRPr>
        </a:p>
      </dgm:t>
    </dgm:pt>
    <dgm:pt modelId="{81D0B718-F343-442F-A1C6-CF61C3A45083}">
      <dgm:prSet custT="1"/>
      <dgm:spPr/>
      <dgm:t>
        <a:bodyPr/>
        <a:lstStyle/>
        <a:p>
          <a:r>
            <a:rPr lang="sr-Cyrl-RS" sz="1800" b="1" dirty="0" smtClean="0">
              <a:solidFill>
                <a:schemeClr val="accent2">
                  <a:lumMod val="50000"/>
                </a:schemeClr>
              </a:solidFill>
            </a:rPr>
            <a:t>Дизајн, ажурирање и одржавање ИПАРД веб-странице</a:t>
          </a:r>
          <a:r>
            <a:rPr lang="sr-Latn-RS" sz="1800" b="1" dirty="0" smtClean="0">
              <a:solidFill>
                <a:schemeClr val="accent2">
                  <a:lumMod val="50000"/>
                </a:schemeClr>
              </a:solidFill>
            </a:rPr>
            <a:t> </a:t>
          </a:r>
          <a:endParaRPr lang="en-US" sz="1800" b="1" dirty="0">
            <a:solidFill>
              <a:schemeClr val="accent2">
                <a:lumMod val="50000"/>
              </a:schemeClr>
            </a:solidFill>
          </a:endParaRPr>
        </a:p>
      </dgm:t>
    </dgm:pt>
    <dgm:pt modelId="{FC6C8D4B-2108-4F4E-90CF-6D57D13C8026}" type="parTrans" cxnId="{203D495B-5457-46DF-A5F7-C21937542FF3}">
      <dgm:prSet/>
      <dgm:spPr/>
      <dgm:t>
        <a:bodyPr/>
        <a:lstStyle/>
        <a:p>
          <a:endParaRPr lang="en-US" b="1">
            <a:solidFill>
              <a:schemeClr val="accent2">
                <a:lumMod val="50000"/>
              </a:schemeClr>
            </a:solidFill>
          </a:endParaRPr>
        </a:p>
      </dgm:t>
    </dgm:pt>
    <dgm:pt modelId="{E3EC448A-CD23-4CD4-A50C-530829106877}" type="sibTrans" cxnId="{203D495B-5457-46DF-A5F7-C21937542FF3}">
      <dgm:prSet/>
      <dgm:spPr/>
      <dgm:t>
        <a:bodyPr/>
        <a:lstStyle/>
        <a:p>
          <a:endParaRPr lang="en-US" b="1">
            <a:solidFill>
              <a:schemeClr val="accent2">
                <a:lumMod val="50000"/>
              </a:schemeClr>
            </a:solidFill>
          </a:endParaRPr>
        </a:p>
      </dgm:t>
    </dgm:pt>
    <dgm:pt modelId="{50A6E293-27F9-4697-9B5A-25AA177D3A2F}" type="pres">
      <dgm:prSet presAssocID="{57C34BB2-7F4A-415D-BE13-D839A92F4F9D}" presName="linearFlow" presStyleCnt="0">
        <dgm:presLayoutVars>
          <dgm:dir/>
          <dgm:animLvl val="lvl"/>
          <dgm:resizeHandles val="exact"/>
        </dgm:presLayoutVars>
      </dgm:prSet>
      <dgm:spPr/>
      <dgm:t>
        <a:bodyPr/>
        <a:lstStyle/>
        <a:p>
          <a:endParaRPr lang="en-US"/>
        </a:p>
      </dgm:t>
    </dgm:pt>
    <dgm:pt modelId="{D7B69B75-DA58-4627-A772-F947C95FDE75}" type="pres">
      <dgm:prSet presAssocID="{CA9BBF78-7F7A-4BD7-BD5E-B659E154AED1}" presName="composite" presStyleCnt="0"/>
      <dgm:spPr/>
    </dgm:pt>
    <dgm:pt modelId="{0381FDA6-F7A2-4A0E-A919-46D670732756}" type="pres">
      <dgm:prSet presAssocID="{CA9BBF78-7F7A-4BD7-BD5E-B659E154AED1}" presName="parentText" presStyleLbl="alignNode1" presStyleIdx="0" presStyleCnt="6">
        <dgm:presLayoutVars>
          <dgm:chMax val="1"/>
          <dgm:bulletEnabled val="1"/>
        </dgm:presLayoutVars>
      </dgm:prSet>
      <dgm:spPr/>
      <dgm:t>
        <a:bodyPr/>
        <a:lstStyle/>
        <a:p>
          <a:endParaRPr lang="en-US"/>
        </a:p>
      </dgm:t>
    </dgm:pt>
    <dgm:pt modelId="{98305F01-EF1D-4F6A-B170-9865A11BC6CE}" type="pres">
      <dgm:prSet presAssocID="{CA9BBF78-7F7A-4BD7-BD5E-B659E154AED1}" presName="descendantText" presStyleLbl="alignAcc1" presStyleIdx="0" presStyleCnt="6">
        <dgm:presLayoutVars>
          <dgm:bulletEnabled val="1"/>
        </dgm:presLayoutVars>
      </dgm:prSet>
      <dgm:spPr/>
      <dgm:t>
        <a:bodyPr/>
        <a:lstStyle/>
        <a:p>
          <a:endParaRPr lang="en-US"/>
        </a:p>
      </dgm:t>
    </dgm:pt>
    <dgm:pt modelId="{A6A26D43-2000-4D42-801B-FE7D109A5070}" type="pres">
      <dgm:prSet presAssocID="{C548C26C-65F7-4706-A3BC-CADAF9E940A1}" presName="sp" presStyleCnt="0"/>
      <dgm:spPr/>
    </dgm:pt>
    <dgm:pt modelId="{E8D979B9-3FC3-48FB-80D5-69F3A6FF265C}" type="pres">
      <dgm:prSet presAssocID="{AE45344A-4080-48A8-A084-99E8F6415C55}" presName="composite" presStyleCnt="0"/>
      <dgm:spPr/>
    </dgm:pt>
    <dgm:pt modelId="{A98C7FBB-1A05-4A86-877F-79DB27CCCE0E}" type="pres">
      <dgm:prSet presAssocID="{AE45344A-4080-48A8-A084-99E8F6415C55}" presName="parentText" presStyleLbl="alignNode1" presStyleIdx="1" presStyleCnt="6">
        <dgm:presLayoutVars>
          <dgm:chMax val="1"/>
          <dgm:bulletEnabled val="1"/>
        </dgm:presLayoutVars>
      </dgm:prSet>
      <dgm:spPr/>
      <dgm:t>
        <a:bodyPr/>
        <a:lstStyle/>
        <a:p>
          <a:endParaRPr lang="en-US"/>
        </a:p>
      </dgm:t>
    </dgm:pt>
    <dgm:pt modelId="{0E1543B9-271B-4C55-80F4-3C55E09706A2}" type="pres">
      <dgm:prSet presAssocID="{AE45344A-4080-48A8-A084-99E8F6415C55}" presName="descendantText" presStyleLbl="alignAcc1" presStyleIdx="1" presStyleCnt="6">
        <dgm:presLayoutVars>
          <dgm:bulletEnabled val="1"/>
        </dgm:presLayoutVars>
      </dgm:prSet>
      <dgm:spPr/>
      <dgm:t>
        <a:bodyPr/>
        <a:lstStyle/>
        <a:p>
          <a:endParaRPr lang="en-US"/>
        </a:p>
      </dgm:t>
    </dgm:pt>
    <dgm:pt modelId="{2BA5DCC1-2351-4235-84A5-8315911D4859}" type="pres">
      <dgm:prSet presAssocID="{87F98FD8-60CE-4DF4-8D95-4A1717B0C789}" presName="sp" presStyleCnt="0"/>
      <dgm:spPr/>
    </dgm:pt>
    <dgm:pt modelId="{FF0B4FB1-833A-4FE8-A959-FE86B5C7ACA8}" type="pres">
      <dgm:prSet presAssocID="{2B4DE82E-1BDA-4F21-823A-398C07E304EC}" presName="composite" presStyleCnt="0"/>
      <dgm:spPr/>
    </dgm:pt>
    <dgm:pt modelId="{BA02BB13-7444-442B-94E8-CC60CAA5AE00}" type="pres">
      <dgm:prSet presAssocID="{2B4DE82E-1BDA-4F21-823A-398C07E304EC}" presName="parentText" presStyleLbl="alignNode1" presStyleIdx="2" presStyleCnt="6">
        <dgm:presLayoutVars>
          <dgm:chMax val="1"/>
          <dgm:bulletEnabled val="1"/>
        </dgm:presLayoutVars>
      </dgm:prSet>
      <dgm:spPr/>
      <dgm:t>
        <a:bodyPr/>
        <a:lstStyle/>
        <a:p>
          <a:endParaRPr lang="en-US"/>
        </a:p>
      </dgm:t>
    </dgm:pt>
    <dgm:pt modelId="{77D1F238-B204-43C3-9448-96D4EC847E4C}" type="pres">
      <dgm:prSet presAssocID="{2B4DE82E-1BDA-4F21-823A-398C07E304EC}" presName="descendantText" presStyleLbl="alignAcc1" presStyleIdx="2" presStyleCnt="6">
        <dgm:presLayoutVars>
          <dgm:bulletEnabled val="1"/>
        </dgm:presLayoutVars>
      </dgm:prSet>
      <dgm:spPr/>
      <dgm:t>
        <a:bodyPr/>
        <a:lstStyle/>
        <a:p>
          <a:endParaRPr lang="en-US"/>
        </a:p>
      </dgm:t>
    </dgm:pt>
    <dgm:pt modelId="{026E1031-0BEA-4BF9-AC43-16C85A121FE7}" type="pres">
      <dgm:prSet presAssocID="{F421474B-6686-401A-A716-5F7DC262501F}" presName="sp" presStyleCnt="0"/>
      <dgm:spPr/>
    </dgm:pt>
    <dgm:pt modelId="{B99ECD1C-2B63-4019-9D77-3534E9B75E7A}" type="pres">
      <dgm:prSet presAssocID="{7136DBE9-FDF2-42C0-A09E-3D07F901EB39}" presName="composite" presStyleCnt="0"/>
      <dgm:spPr/>
    </dgm:pt>
    <dgm:pt modelId="{FA2C0265-85ED-4445-A2C1-23B5F157009A}" type="pres">
      <dgm:prSet presAssocID="{7136DBE9-FDF2-42C0-A09E-3D07F901EB39}" presName="parentText" presStyleLbl="alignNode1" presStyleIdx="3" presStyleCnt="6">
        <dgm:presLayoutVars>
          <dgm:chMax val="1"/>
          <dgm:bulletEnabled val="1"/>
        </dgm:presLayoutVars>
      </dgm:prSet>
      <dgm:spPr/>
      <dgm:t>
        <a:bodyPr/>
        <a:lstStyle/>
        <a:p>
          <a:endParaRPr lang="en-US"/>
        </a:p>
      </dgm:t>
    </dgm:pt>
    <dgm:pt modelId="{97C9216D-0171-4628-AD28-E78C1EBDE66E}" type="pres">
      <dgm:prSet presAssocID="{7136DBE9-FDF2-42C0-A09E-3D07F901EB39}" presName="descendantText" presStyleLbl="alignAcc1" presStyleIdx="3" presStyleCnt="6">
        <dgm:presLayoutVars>
          <dgm:bulletEnabled val="1"/>
        </dgm:presLayoutVars>
      </dgm:prSet>
      <dgm:spPr/>
      <dgm:t>
        <a:bodyPr/>
        <a:lstStyle/>
        <a:p>
          <a:endParaRPr lang="en-US"/>
        </a:p>
      </dgm:t>
    </dgm:pt>
    <dgm:pt modelId="{5642DF9A-4943-4AF5-A689-7D54A6F88305}" type="pres">
      <dgm:prSet presAssocID="{2704868C-7A34-495D-A4B9-5979888100F2}" presName="sp" presStyleCnt="0"/>
      <dgm:spPr/>
    </dgm:pt>
    <dgm:pt modelId="{2D57E077-1DDC-4D98-955B-41BF1452D4CD}" type="pres">
      <dgm:prSet presAssocID="{30B42941-7483-42DB-9810-40C6592C303E}" presName="composite" presStyleCnt="0"/>
      <dgm:spPr/>
    </dgm:pt>
    <dgm:pt modelId="{7B82C0E8-353A-48C1-BF07-EE338805CB0A}" type="pres">
      <dgm:prSet presAssocID="{30B42941-7483-42DB-9810-40C6592C303E}" presName="parentText" presStyleLbl="alignNode1" presStyleIdx="4" presStyleCnt="6" custLinFactNeighborX="-17342" custLinFactNeighborY="2037">
        <dgm:presLayoutVars>
          <dgm:chMax val="1"/>
          <dgm:bulletEnabled val="1"/>
        </dgm:presLayoutVars>
      </dgm:prSet>
      <dgm:spPr/>
      <dgm:t>
        <a:bodyPr/>
        <a:lstStyle/>
        <a:p>
          <a:endParaRPr lang="en-US"/>
        </a:p>
      </dgm:t>
    </dgm:pt>
    <dgm:pt modelId="{51DDFEDE-C1D8-44FC-903D-4F9AE1D09B2F}" type="pres">
      <dgm:prSet presAssocID="{30B42941-7483-42DB-9810-40C6592C303E}" presName="descendantText" presStyleLbl="alignAcc1" presStyleIdx="4" presStyleCnt="6">
        <dgm:presLayoutVars>
          <dgm:bulletEnabled val="1"/>
        </dgm:presLayoutVars>
      </dgm:prSet>
      <dgm:spPr/>
      <dgm:t>
        <a:bodyPr/>
        <a:lstStyle/>
        <a:p>
          <a:endParaRPr lang="en-US"/>
        </a:p>
      </dgm:t>
    </dgm:pt>
    <dgm:pt modelId="{F2E976ED-FFD5-4370-9C21-5A8270BF7567}" type="pres">
      <dgm:prSet presAssocID="{7BF8DD72-6C07-4511-88B9-CCC69A7748B4}" presName="sp" presStyleCnt="0"/>
      <dgm:spPr/>
    </dgm:pt>
    <dgm:pt modelId="{7DED85C4-EF8D-42D8-9806-0AC78D645C89}" type="pres">
      <dgm:prSet presAssocID="{C824DAC1-881A-4A57-AE3B-53E668F6AD55}" presName="composite" presStyleCnt="0"/>
      <dgm:spPr/>
    </dgm:pt>
    <dgm:pt modelId="{AF8679AE-E681-44A6-B776-86E8962B1C37}" type="pres">
      <dgm:prSet presAssocID="{C824DAC1-881A-4A57-AE3B-53E668F6AD55}" presName="parentText" presStyleLbl="alignNode1" presStyleIdx="5" presStyleCnt="6">
        <dgm:presLayoutVars>
          <dgm:chMax val="1"/>
          <dgm:bulletEnabled val="1"/>
        </dgm:presLayoutVars>
      </dgm:prSet>
      <dgm:spPr/>
      <dgm:t>
        <a:bodyPr/>
        <a:lstStyle/>
        <a:p>
          <a:endParaRPr lang="en-US"/>
        </a:p>
      </dgm:t>
    </dgm:pt>
    <dgm:pt modelId="{36873105-C39B-4CC2-A6C9-31F16C498E57}" type="pres">
      <dgm:prSet presAssocID="{C824DAC1-881A-4A57-AE3B-53E668F6AD55}" presName="descendantText" presStyleLbl="alignAcc1" presStyleIdx="5" presStyleCnt="6">
        <dgm:presLayoutVars>
          <dgm:bulletEnabled val="1"/>
        </dgm:presLayoutVars>
      </dgm:prSet>
      <dgm:spPr/>
      <dgm:t>
        <a:bodyPr/>
        <a:lstStyle/>
        <a:p>
          <a:endParaRPr lang="en-US"/>
        </a:p>
      </dgm:t>
    </dgm:pt>
  </dgm:ptLst>
  <dgm:cxnLst>
    <dgm:cxn modelId="{034354CA-850D-4873-BDA4-4E70EEF6A97F}" srcId="{7136DBE9-FDF2-42C0-A09E-3D07F901EB39}" destId="{04D2666A-5CC6-4841-957F-E718C93E0AAA}" srcOrd="0" destOrd="0" parTransId="{367A0793-E7D7-413C-AC68-2D2174371164}" sibTransId="{B7E310BB-7A82-4D92-9D5E-DE56754CBAF3}"/>
    <dgm:cxn modelId="{D247B234-B325-4433-B79F-97980EEE1CC9}" type="presOf" srcId="{C43388B7-3702-4894-BF15-B4CE2378654C}" destId="{51DDFEDE-C1D8-44FC-903D-4F9AE1D09B2F}" srcOrd="0" destOrd="0" presId="urn:microsoft.com/office/officeart/2005/8/layout/chevron2"/>
    <dgm:cxn modelId="{F2C01762-94FE-4B9B-A066-F697082B0468}" type="presOf" srcId="{57C34BB2-7F4A-415D-BE13-D839A92F4F9D}" destId="{50A6E293-27F9-4697-9B5A-25AA177D3A2F}" srcOrd="0" destOrd="0" presId="urn:microsoft.com/office/officeart/2005/8/layout/chevron2"/>
    <dgm:cxn modelId="{F5F98D94-559E-4225-B134-8EBBDB145441}" srcId="{57C34BB2-7F4A-415D-BE13-D839A92F4F9D}" destId="{2B4DE82E-1BDA-4F21-823A-398C07E304EC}" srcOrd="2" destOrd="0" parTransId="{652E7956-3314-4356-AE90-BEB9E46FD57E}" sibTransId="{F421474B-6686-401A-A716-5F7DC262501F}"/>
    <dgm:cxn modelId="{ACF99921-B1C0-4E56-A4DE-75D472A00E16}" srcId="{57C34BB2-7F4A-415D-BE13-D839A92F4F9D}" destId="{CA9BBF78-7F7A-4BD7-BD5E-B659E154AED1}" srcOrd="0" destOrd="0" parTransId="{0EE03B47-8F16-4F3B-B3ED-A87B18A80666}" sibTransId="{C548C26C-65F7-4706-A3BC-CADAF9E940A1}"/>
    <dgm:cxn modelId="{A1B17297-339B-4075-8A69-266EBBFE28E9}" type="presOf" srcId="{2B4DE82E-1BDA-4F21-823A-398C07E304EC}" destId="{BA02BB13-7444-442B-94E8-CC60CAA5AE00}" srcOrd="0" destOrd="0" presId="urn:microsoft.com/office/officeart/2005/8/layout/chevron2"/>
    <dgm:cxn modelId="{203D495B-5457-46DF-A5F7-C21937542FF3}" srcId="{C824DAC1-881A-4A57-AE3B-53E668F6AD55}" destId="{81D0B718-F343-442F-A1C6-CF61C3A45083}" srcOrd="0" destOrd="0" parTransId="{FC6C8D4B-2108-4F4E-90CF-6D57D13C8026}" sibTransId="{E3EC448A-CD23-4CD4-A50C-530829106877}"/>
    <dgm:cxn modelId="{B3A343FB-CC92-4646-BF04-88BCD4D544D0}" type="presOf" srcId="{7136DBE9-FDF2-42C0-A09E-3D07F901EB39}" destId="{FA2C0265-85ED-4445-A2C1-23B5F157009A}" srcOrd="0" destOrd="0" presId="urn:microsoft.com/office/officeart/2005/8/layout/chevron2"/>
    <dgm:cxn modelId="{5A44AE25-34BD-4C04-BEE9-DAF69D278197}" type="presOf" srcId="{1EA7E80B-25AA-4501-928F-A8953FE357F4}" destId="{98305F01-EF1D-4F6A-B170-9865A11BC6CE}" srcOrd="0" destOrd="0" presId="urn:microsoft.com/office/officeart/2005/8/layout/chevron2"/>
    <dgm:cxn modelId="{4B4E1DE8-0C7F-412E-AC0D-7F3956F230CC}" srcId="{AE45344A-4080-48A8-A084-99E8F6415C55}" destId="{557C6A60-0BB3-442B-83E1-3CFDA164A91B}" srcOrd="0" destOrd="0" parTransId="{529AE615-3E67-4467-AD8D-841280955B77}" sibTransId="{E16BF6D4-8497-40B3-9B52-9B9B2ED13198}"/>
    <dgm:cxn modelId="{8AA0AA8B-8C29-49D5-94DC-30556CACD0FA}" type="presOf" srcId="{04D2666A-5CC6-4841-957F-E718C93E0AAA}" destId="{97C9216D-0171-4628-AD28-E78C1EBDE66E}" srcOrd="0" destOrd="0" presId="urn:microsoft.com/office/officeart/2005/8/layout/chevron2"/>
    <dgm:cxn modelId="{53C6F4AF-358F-4979-8126-7CB120CCA272}" type="presOf" srcId="{30B42941-7483-42DB-9810-40C6592C303E}" destId="{7B82C0E8-353A-48C1-BF07-EE338805CB0A}" srcOrd="0" destOrd="0" presId="urn:microsoft.com/office/officeart/2005/8/layout/chevron2"/>
    <dgm:cxn modelId="{6864D3B1-FDF7-4BDB-A109-86D2C9969302}" type="presOf" srcId="{CA9BBF78-7F7A-4BD7-BD5E-B659E154AED1}" destId="{0381FDA6-F7A2-4A0E-A919-46D670732756}" srcOrd="0" destOrd="0" presId="urn:microsoft.com/office/officeart/2005/8/layout/chevron2"/>
    <dgm:cxn modelId="{17AB9CD3-523B-469D-B72C-D7C2BF192A62}" srcId="{30B42941-7483-42DB-9810-40C6592C303E}" destId="{C43388B7-3702-4894-BF15-B4CE2378654C}" srcOrd="0" destOrd="0" parTransId="{49E5AA7F-124D-41EF-865E-92844366A047}" sibTransId="{2360B664-26EE-460D-A98A-F8CFF3401A67}"/>
    <dgm:cxn modelId="{18E04075-D350-4D6A-A08F-31D5F13FACD1}" type="presOf" srcId="{C824DAC1-881A-4A57-AE3B-53E668F6AD55}" destId="{AF8679AE-E681-44A6-B776-86E8962B1C37}" srcOrd="0" destOrd="0" presId="urn:microsoft.com/office/officeart/2005/8/layout/chevron2"/>
    <dgm:cxn modelId="{F75B8AED-1590-4162-B2AF-8027EAC623A5}" type="presOf" srcId="{AE45344A-4080-48A8-A084-99E8F6415C55}" destId="{A98C7FBB-1A05-4A86-877F-79DB27CCCE0E}" srcOrd="0" destOrd="0" presId="urn:microsoft.com/office/officeart/2005/8/layout/chevron2"/>
    <dgm:cxn modelId="{C8C1972C-83A9-4E5F-8AFE-D6A5D216EA7E}" srcId="{2B4DE82E-1BDA-4F21-823A-398C07E304EC}" destId="{A63ADB7B-453C-4922-96DC-3583E9433C94}" srcOrd="0" destOrd="0" parTransId="{CF686710-2CB7-458C-AD64-F9DDA02BFDB1}" sibTransId="{5D287E5B-10BE-4E00-95F5-325E4346E751}"/>
    <dgm:cxn modelId="{B907F305-F1D7-4C7B-B237-DB5ADC7CD356}" srcId="{57C34BB2-7F4A-415D-BE13-D839A92F4F9D}" destId="{C824DAC1-881A-4A57-AE3B-53E668F6AD55}" srcOrd="5" destOrd="0" parTransId="{6788C7C4-8D22-48B5-AF16-5F5E682751DC}" sibTransId="{CA9A8663-7071-4DA1-9959-2A642EB76BC7}"/>
    <dgm:cxn modelId="{A708077B-AE15-40D9-BDAB-35578A4B5298}" type="presOf" srcId="{557C6A60-0BB3-442B-83E1-3CFDA164A91B}" destId="{0E1543B9-271B-4C55-80F4-3C55E09706A2}" srcOrd="0" destOrd="0" presId="urn:microsoft.com/office/officeart/2005/8/layout/chevron2"/>
    <dgm:cxn modelId="{3E73E9DF-5AD4-4371-B619-235D9463359A}" type="presOf" srcId="{A63ADB7B-453C-4922-96DC-3583E9433C94}" destId="{77D1F238-B204-43C3-9448-96D4EC847E4C}" srcOrd="0" destOrd="0" presId="urn:microsoft.com/office/officeart/2005/8/layout/chevron2"/>
    <dgm:cxn modelId="{47F6609F-7071-469E-9579-3C9D2A92361B}" type="presOf" srcId="{81D0B718-F343-442F-A1C6-CF61C3A45083}" destId="{36873105-C39B-4CC2-A6C9-31F16C498E57}" srcOrd="0" destOrd="0" presId="urn:microsoft.com/office/officeart/2005/8/layout/chevron2"/>
    <dgm:cxn modelId="{5A0CCF65-7FBA-4FF9-ABC9-2D2FE34CD5CC}" srcId="{CA9BBF78-7F7A-4BD7-BD5E-B659E154AED1}" destId="{1EA7E80B-25AA-4501-928F-A8953FE357F4}" srcOrd="0" destOrd="0" parTransId="{5D0E77F2-9A4E-43E7-9DA9-30DF071099AA}" sibTransId="{EF0FF5CB-EBAC-4714-BB3D-B8A72551E66B}"/>
    <dgm:cxn modelId="{760A7DEB-D7D8-45AF-8540-FD23BD17A07C}" srcId="{57C34BB2-7F4A-415D-BE13-D839A92F4F9D}" destId="{7136DBE9-FDF2-42C0-A09E-3D07F901EB39}" srcOrd="3" destOrd="0" parTransId="{626EE896-74C3-4669-AA26-B0E734782498}" sibTransId="{2704868C-7A34-495D-A4B9-5979888100F2}"/>
    <dgm:cxn modelId="{D4DD4190-7F8B-47E2-8D21-E7990ED22925}" srcId="{57C34BB2-7F4A-415D-BE13-D839A92F4F9D}" destId="{30B42941-7483-42DB-9810-40C6592C303E}" srcOrd="4" destOrd="0" parTransId="{66ECF383-A9A1-4CDB-BD85-663BDE3F173F}" sibTransId="{7BF8DD72-6C07-4511-88B9-CCC69A7748B4}"/>
    <dgm:cxn modelId="{C3AC001C-48B0-4D07-B3CC-6CD189D545DF}" srcId="{57C34BB2-7F4A-415D-BE13-D839A92F4F9D}" destId="{AE45344A-4080-48A8-A084-99E8F6415C55}" srcOrd="1" destOrd="0" parTransId="{149C060F-13A4-43E2-94AA-E2B4B8271135}" sibTransId="{87F98FD8-60CE-4DF4-8D95-4A1717B0C789}"/>
    <dgm:cxn modelId="{5F3CE3D1-8495-44A8-A2B1-0340567A6D7E}" type="presParOf" srcId="{50A6E293-27F9-4697-9B5A-25AA177D3A2F}" destId="{D7B69B75-DA58-4627-A772-F947C95FDE75}" srcOrd="0" destOrd="0" presId="urn:microsoft.com/office/officeart/2005/8/layout/chevron2"/>
    <dgm:cxn modelId="{000D17F9-4352-4E14-BF3F-DE81C13525E3}" type="presParOf" srcId="{D7B69B75-DA58-4627-A772-F947C95FDE75}" destId="{0381FDA6-F7A2-4A0E-A919-46D670732756}" srcOrd="0" destOrd="0" presId="urn:microsoft.com/office/officeart/2005/8/layout/chevron2"/>
    <dgm:cxn modelId="{56CC42CC-BDF3-42F4-9BA6-C5D057BD3DB2}" type="presParOf" srcId="{D7B69B75-DA58-4627-A772-F947C95FDE75}" destId="{98305F01-EF1D-4F6A-B170-9865A11BC6CE}" srcOrd="1" destOrd="0" presId="urn:microsoft.com/office/officeart/2005/8/layout/chevron2"/>
    <dgm:cxn modelId="{8C1439CC-A2E6-4307-A3DF-E063AFBFF0A0}" type="presParOf" srcId="{50A6E293-27F9-4697-9B5A-25AA177D3A2F}" destId="{A6A26D43-2000-4D42-801B-FE7D109A5070}" srcOrd="1" destOrd="0" presId="urn:microsoft.com/office/officeart/2005/8/layout/chevron2"/>
    <dgm:cxn modelId="{6968DDF6-B6E6-4257-A72F-5E8C34600F7C}" type="presParOf" srcId="{50A6E293-27F9-4697-9B5A-25AA177D3A2F}" destId="{E8D979B9-3FC3-48FB-80D5-69F3A6FF265C}" srcOrd="2" destOrd="0" presId="urn:microsoft.com/office/officeart/2005/8/layout/chevron2"/>
    <dgm:cxn modelId="{463C472B-5D8D-40CC-A7A4-CED04852FC27}" type="presParOf" srcId="{E8D979B9-3FC3-48FB-80D5-69F3A6FF265C}" destId="{A98C7FBB-1A05-4A86-877F-79DB27CCCE0E}" srcOrd="0" destOrd="0" presId="urn:microsoft.com/office/officeart/2005/8/layout/chevron2"/>
    <dgm:cxn modelId="{FFD2F8E7-D2A2-44DA-9916-C243C8FEAD7C}" type="presParOf" srcId="{E8D979B9-3FC3-48FB-80D5-69F3A6FF265C}" destId="{0E1543B9-271B-4C55-80F4-3C55E09706A2}" srcOrd="1" destOrd="0" presId="urn:microsoft.com/office/officeart/2005/8/layout/chevron2"/>
    <dgm:cxn modelId="{4B484924-235E-42C5-8A04-EFC110D078C0}" type="presParOf" srcId="{50A6E293-27F9-4697-9B5A-25AA177D3A2F}" destId="{2BA5DCC1-2351-4235-84A5-8315911D4859}" srcOrd="3" destOrd="0" presId="urn:microsoft.com/office/officeart/2005/8/layout/chevron2"/>
    <dgm:cxn modelId="{4822434E-66B4-4ED3-99BE-15D7890DD853}" type="presParOf" srcId="{50A6E293-27F9-4697-9B5A-25AA177D3A2F}" destId="{FF0B4FB1-833A-4FE8-A959-FE86B5C7ACA8}" srcOrd="4" destOrd="0" presId="urn:microsoft.com/office/officeart/2005/8/layout/chevron2"/>
    <dgm:cxn modelId="{1DCD2530-AE34-45CF-9EC8-B5BF1EBF523A}" type="presParOf" srcId="{FF0B4FB1-833A-4FE8-A959-FE86B5C7ACA8}" destId="{BA02BB13-7444-442B-94E8-CC60CAA5AE00}" srcOrd="0" destOrd="0" presId="urn:microsoft.com/office/officeart/2005/8/layout/chevron2"/>
    <dgm:cxn modelId="{9FB14641-ABC4-449C-8CE4-AD5A9300B6B6}" type="presParOf" srcId="{FF0B4FB1-833A-4FE8-A959-FE86B5C7ACA8}" destId="{77D1F238-B204-43C3-9448-96D4EC847E4C}" srcOrd="1" destOrd="0" presId="urn:microsoft.com/office/officeart/2005/8/layout/chevron2"/>
    <dgm:cxn modelId="{BA439145-339F-4793-81C0-E44DDA28BBAE}" type="presParOf" srcId="{50A6E293-27F9-4697-9B5A-25AA177D3A2F}" destId="{026E1031-0BEA-4BF9-AC43-16C85A121FE7}" srcOrd="5" destOrd="0" presId="urn:microsoft.com/office/officeart/2005/8/layout/chevron2"/>
    <dgm:cxn modelId="{3E88FE49-94DB-4781-8444-64C2C8217133}" type="presParOf" srcId="{50A6E293-27F9-4697-9B5A-25AA177D3A2F}" destId="{B99ECD1C-2B63-4019-9D77-3534E9B75E7A}" srcOrd="6" destOrd="0" presId="urn:microsoft.com/office/officeart/2005/8/layout/chevron2"/>
    <dgm:cxn modelId="{25B61FBF-F40C-43AB-B653-D0C5EF7F3E9F}" type="presParOf" srcId="{B99ECD1C-2B63-4019-9D77-3534E9B75E7A}" destId="{FA2C0265-85ED-4445-A2C1-23B5F157009A}" srcOrd="0" destOrd="0" presId="urn:microsoft.com/office/officeart/2005/8/layout/chevron2"/>
    <dgm:cxn modelId="{A4F90535-FB20-40CA-8933-3BC26E335B4D}" type="presParOf" srcId="{B99ECD1C-2B63-4019-9D77-3534E9B75E7A}" destId="{97C9216D-0171-4628-AD28-E78C1EBDE66E}" srcOrd="1" destOrd="0" presId="urn:microsoft.com/office/officeart/2005/8/layout/chevron2"/>
    <dgm:cxn modelId="{36552CB4-71E2-4FB6-9C16-36AFB146C594}" type="presParOf" srcId="{50A6E293-27F9-4697-9B5A-25AA177D3A2F}" destId="{5642DF9A-4943-4AF5-A689-7D54A6F88305}" srcOrd="7" destOrd="0" presId="urn:microsoft.com/office/officeart/2005/8/layout/chevron2"/>
    <dgm:cxn modelId="{3894179C-3C50-4EAA-B713-D2F40EAB0CC2}" type="presParOf" srcId="{50A6E293-27F9-4697-9B5A-25AA177D3A2F}" destId="{2D57E077-1DDC-4D98-955B-41BF1452D4CD}" srcOrd="8" destOrd="0" presId="urn:microsoft.com/office/officeart/2005/8/layout/chevron2"/>
    <dgm:cxn modelId="{256B2C45-F98C-40DE-8962-F82EA0A76EBD}" type="presParOf" srcId="{2D57E077-1DDC-4D98-955B-41BF1452D4CD}" destId="{7B82C0E8-353A-48C1-BF07-EE338805CB0A}" srcOrd="0" destOrd="0" presId="urn:microsoft.com/office/officeart/2005/8/layout/chevron2"/>
    <dgm:cxn modelId="{EEBBB166-FF35-41DB-B88A-CF4E91D5F795}" type="presParOf" srcId="{2D57E077-1DDC-4D98-955B-41BF1452D4CD}" destId="{51DDFEDE-C1D8-44FC-903D-4F9AE1D09B2F}" srcOrd="1" destOrd="0" presId="urn:microsoft.com/office/officeart/2005/8/layout/chevron2"/>
    <dgm:cxn modelId="{5E3C608F-7DDF-4FA0-B6A8-7ED662B7BF49}" type="presParOf" srcId="{50A6E293-27F9-4697-9B5A-25AA177D3A2F}" destId="{F2E976ED-FFD5-4370-9C21-5A8270BF7567}" srcOrd="9" destOrd="0" presId="urn:microsoft.com/office/officeart/2005/8/layout/chevron2"/>
    <dgm:cxn modelId="{23B0764E-DB3A-452C-A047-9F83456C857C}" type="presParOf" srcId="{50A6E293-27F9-4697-9B5A-25AA177D3A2F}" destId="{7DED85C4-EF8D-42D8-9806-0AC78D645C89}" srcOrd="10" destOrd="0" presId="urn:microsoft.com/office/officeart/2005/8/layout/chevron2"/>
    <dgm:cxn modelId="{C5D6D00E-64BB-44BB-A40F-A16D517651B8}" type="presParOf" srcId="{7DED85C4-EF8D-42D8-9806-0AC78D645C89}" destId="{AF8679AE-E681-44A6-B776-86E8962B1C37}" srcOrd="0" destOrd="0" presId="urn:microsoft.com/office/officeart/2005/8/layout/chevron2"/>
    <dgm:cxn modelId="{F0A1B53D-E113-4739-BDE0-8189DE59CEA3}" type="presParOf" srcId="{7DED85C4-EF8D-42D8-9806-0AC78D645C89}" destId="{36873105-C39B-4CC2-A6C9-31F16C498E57}"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818D0-9AA8-420C-B8D4-4FB2BD98020D}">
      <dsp:nvSpPr>
        <dsp:cNvPr id="0" name=""/>
        <dsp:cNvSpPr/>
      </dsp:nvSpPr>
      <dsp:spPr>
        <a:xfrm>
          <a:off x="-5116991" y="-783865"/>
          <a:ext cx="6093692" cy="6093692"/>
        </a:xfrm>
        <a:prstGeom prst="blockArc">
          <a:avLst>
            <a:gd name="adj1" fmla="val 18900000"/>
            <a:gd name="adj2" fmla="val 2700000"/>
            <a:gd name="adj3" fmla="val 354"/>
          </a:avLst>
        </a:prstGeom>
        <a:noFill/>
        <a:ln w="38100" cap="flat" cmpd="sng" algn="ctr">
          <a:solidFill>
            <a:schemeClr val="accent2">
              <a:lumMod val="50000"/>
            </a:schemeClr>
          </a:solidFill>
          <a:prstDash val="solid"/>
        </a:ln>
        <a:effectLst/>
      </dsp:spPr>
      <dsp:style>
        <a:lnRef idx="2">
          <a:scrgbClr r="0" g="0" b="0"/>
        </a:lnRef>
        <a:fillRef idx="0">
          <a:scrgbClr r="0" g="0" b="0"/>
        </a:fillRef>
        <a:effectRef idx="0">
          <a:scrgbClr r="0" g="0" b="0"/>
        </a:effectRef>
        <a:fontRef idx="minor"/>
      </dsp:style>
    </dsp:sp>
    <dsp:sp modelId="{11AAB9E0-3666-4787-848E-37B35C1B060A}">
      <dsp:nvSpPr>
        <dsp:cNvPr id="0" name=""/>
        <dsp:cNvSpPr/>
      </dsp:nvSpPr>
      <dsp:spPr>
        <a:xfrm>
          <a:off x="364315" y="238337"/>
          <a:ext cx="10393601"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sr-Cyrl-RS" sz="1500" b="1" kern="1200" dirty="0" smtClean="0">
              <a:solidFill>
                <a:schemeClr val="tx2">
                  <a:lumMod val="50000"/>
                </a:schemeClr>
              </a:solidFill>
            </a:rPr>
            <a:t>ГОДИШЊИ ИЗВЕШТАЈ И ЕВАЛУАЦИЈА </a:t>
          </a:r>
          <a:r>
            <a:rPr lang="ru-RU" sz="1500" b="1" kern="1200" dirty="0" smtClean="0">
              <a:solidFill>
                <a:schemeClr val="tx2">
                  <a:lumMod val="50000"/>
                </a:schemeClr>
              </a:solidFill>
            </a:rPr>
            <a:t>ИПАРД II ПРОГРАМА</a:t>
          </a:r>
          <a:endParaRPr lang="en-US" sz="1500" b="1" kern="1200" dirty="0">
            <a:solidFill>
              <a:schemeClr val="tx2">
                <a:lumMod val="50000"/>
              </a:schemeClr>
            </a:solidFill>
          </a:endParaRPr>
        </a:p>
      </dsp:txBody>
      <dsp:txXfrm>
        <a:off x="364315" y="238337"/>
        <a:ext cx="10393601" cy="476493"/>
      </dsp:txXfrm>
    </dsp:sp>
    <dsp:sp modelId="{74C0ABA4-BB18-42EF-9841-11BFEE6530B2}">
      <dsp:nvSpPr>
        <dsp:cNvPr id="0" name=""/>
        <dsp:cNvSpPr/>
      </dsp:nvSpPr>
      <dsp:spPr>
        <a:xfrm>
          <a:off x="66507" y="178775"/>
          <a:ext cx="595616" cy="595616"/>
        </a:xfrm>
        <a:prstGeom prst="ellipse">
          <a:avLst/>
        </a:prstGeom>
        <a:solidFill>
          <a:schemeClr val="accent2">
            <a:lumMod val="50000"/>
          </a:schemeClr>
        </a:solidFill>
        <a:ln w="15875" cap="flat" cmpd="sng" algn="ctr">
          <a:noFill/>
          <a:prstDash val="solid"/>
        </a:ln>
        <a:effectLst/>
      </dsp:spPr>
      <dsp:style>
        <a:lnRef idx="2">
          <a:scrgbClr r="0" g="0" b="0"/>
        </a:lnRef>
        <a:fillRef idx="1">
          <a:scrgbClr r="0" g="0" b="0"/>
        </a:fillRef>
        <a:effectRef idx="0">
          <a:scrgbClr r="0" g="0" b="0"/>
        </a:effectRef>
        <a:fontRef idx="minor"/>
      </dsp:style>
    </dsp:sp>
    <dsp:sp modelId="{AF9DE629-549F-4E41-A13D-A3E8D28C4B97}">
      <dsp:nvSpPr>
        <dsp:cNvPr id="0" name=""/>
        <dsp:cNvSpPr/>
      </dsp:nvSpPr>
      <dsp:spPr>
        <a:xfrm>
          <a:off x="756263" y="952986"/>
          <a:ext cx="10001653"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sr-Cyrl-RS" sz="1500" b="1" kern="1200" dirty="0" smtClean="0">
              <a:solidFill>
                <a:schemeClr val="tx2">
                  <a:lumMod val="50000"/>
                </a:schemeClr>
              </a:solidFill>
            </a:rPr>
            <a:t>СПРОВОЂЕЊЕ ЈАВНИХ ПОЗИВА И ПОСТИГНУТИ РЕЗУЛТАТИ</a:t>
          </a:r>
          <a:endParaRPr lang="en-US" sz="1500" b="1" kern="1200" dirty="0">
            <a:solidFill>
              <a:schemeClr val="tx2">
                <a:lumMod val="50000"/>
              </a:schemeClr>
            </a:solidFill>
          </a:endParaRPr>
        </a:p>
      </dsp:txBody>
      <dsp:txXfrm>
        <a:off x="756263" y="952986"/>
        <a:ext cx="10001653" cy="476493"/>
      </dsp:txXfrm>
    </dsp:sp>
    <dsp:sp modelId="{B8649683-B2F7-4601-B7BC-920D3BFF4ADF}">
      <dsp:nvSpPr>
        <dsp:cNvPr id="0" name=""/>
        <dsp:cNvSpPr/>
      </dsp:nvSpPr>
      <dsp:spPr>
        <a:xfrm>
          <a:off x="458455" y="893424"/>
          <a:ext cx="595616" cy="595616"/>
        </a:xfrm>
        <a:prstGeom prst="ellipse">
          <a:avLst/>
        </a:prstGeom>
        <a:solidFill>
          <a:schemeClr val="accent2">
            <a:lumMod val="75000"/>
          </a:schemeClr>
        </a:solidFill>
        <a:ln w="15875" cap="flat" cmpd="sng" algn="ctr">
          <a:noFill/>
          <a:prstDash val="solid"/>
        </a:ln>
        <a:effectLst/>
      </dsp:spPr>
      <dsp:style>
        <a:lnRef idx="2">
          <a:scrgbClr r="0" g="0" b="0"/>
        </a:lnRef>
        <a:fillRef idx="1">
          <a:scrgbClr r="0" g="0" b="0"/>
        </a:fillRef>
        <a:effectRef idx="0">
          <a:scrgbClr r="0" g="0" b="0"/>
        </a:effectRef>
        <a:fontRef idx="minor"/>
      </dsp:style>
    </dsp:sp>
    <dsp:sp modelId="{2AD00CF0-5692-4940-80EE-B47AC2562318}">
      <dsp:nvSpPr>
        <dsp:cNvPr id="0" name=""/>
        <dsp:cNvSpPr/>
      </dsp:nvSpPr>
      <dsp:spPr>
        <a:xfrm>
          <a:off x="935491" y="1667635"/>
          <a:ext cx="9822425"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ru-RU" sz="1500" b="1" kern="1200" dirty="0" smtClean="0">
              <a:solidFill>
                <a:schemeClr val="tx2">
                  <a:lumMod val="50000"/>
                </a:schemeClr>
              </a:solidFill>
            </a:rPr>
            <a:t>ИЗАЗОВИ У СПРОВОЂЕЊУ ИПАРД II ПРОГРАМА</a:t>
          </a:r>
          <a:endParaRPr lang="en-US" sz="1500" b="1" kern="1200" dirty="0">
            <a:solidFill>
              <a:schemeClr val="tx2">
                <a:lumMod val="50000"/>
              </a:schemeClr>
            </a:solidFill>
          </a:endParaRPr>
        </a:p>
      </dsp:txBody>
      <dsp:txXfrm>
        <a:off x="935491" y="1667635"/>
        <a:ext cx="9822425" cy="476493"/>
      </dsp:txXfrm>
    </dsp:sp>
    <dsp:sp modelId="{3B9ED3F0-288F-4E0E-95AF-EF59EBAA6F14}">
      <dsp:nvSpPr>
        <dsp:cNvPr id="0" name=""/>
        <dsp:cNvSpPr/>
      </dsp:nvSpPr>
      <dsp:spPr>
        <a:xfrm>
          <a:off x="637683" y="1608074"/>
          <a:ext cx="595616" cy="595616"/>
        </a:xfrm>
        <a:prstGeom prst="ellipse">
          <a:avLst/>
        </a:prstGeom>
        <a:solidFill>
          <a:schemeClr val="accent2">
            <a:lumMod val="60000"/>
            <a:lumOff val="40000"/>
          </a:schemeClr>
        </a:solidFill>
        <a:ln w="15875" cap="flat" cmpd="sng" algn="ctr">
          <a:noFill/>
          <a:prstDash val="solid"/>
        </a:ln>
        <a:effectLst/>
      </dsp:spPr>
      <dsp:style>
        <a:lnRef idx="2">
          <a:scrgbClr r="0" g="0" b="0"/>
        </a:lnRef>
        <a:fillRef idx="1">
          <a:scrgbClr r="0" g="0" b="0"/>
        </a:fillRef>
        <a:effectRef idx="0">
          <a:scrgbClr r="0" g="0" b="0"/>
        </a:effectRef>
        <a:fontRef idx="minor"/>
      </dsp:style>
    </dsp:sp>
    <dsp:sp modelId="{2B7DD060-D382-4D8F-AFA9-6E437C406B67}">
      <dsp:nvSpPr>
        <dsp:cNvPr id="0" name=""/>
        <dsp:cNvSpPr/>
      </dsp:nvSpPr>
      <dsp:spPr>
        <a:xfrm>
          <a:off x="935491" y="2381832"/>
          <a:ext cx="9822425"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ru-RU" sz="1500" b="1" kern="1200" dirty="0" smtClean="0">
              <a:solidFill>
                <a:schemeClr val="tx2">
                  <a:lumMod val="50000"/>
                </a:schemeClr>
              </a:solidFill>
            </a:rPr>
            <a:t>СПРОВОЂЕЊ</a:t>
          </a:r>
          <a:r>
            <a:rPr lang="en-GB" sz="1500" b="1" kern="1200" dirty="0" smtClean="0">
              <a:solidFill>
                <a:schemeClr val="tx2">
                  <a:lumMod val="50000"/>
                </a:schemeClr>
              </a:solidFill>
            </a:rPr>
            <a:t>E</a:t>
          </a:r>
          <a:r>
            <a:rPr lang="ru-RU" sz="1500" b="1" kern="1200" dirty="0" smtClean="0">
              <a:solidFill>
                <a:schemeClr val="tx2">
                  <a:lumMod val="50000"/>
                </a:schemeClr>
              </a:solidFill>
            </a:rPr>
            <a:t> АКЦИОНОГ ПЛАНА ЗА ПРЕВАЗИЛАЖЕЊЕ РИЗИКА ОД ПОВРАЋАЈА НЕИСКОРИШЋЕНИХ СРЕДСТАВА</a:t>
          </a:r>
          <a:endParaRPr lang="en-US" sz="1500" b="1" i="0" kern="1200" dirty="0">
            <a:solidFill>
              <a:schemeClr val="tx2">
                <a:lumMod val="50000"/>
              </a:schemeClr>
            </a:solidFill>
          </a:endParaRPr>
        </a:p>
      </dsp:txBody>
      <dsp:txXfrm>
        <a:off x="935491" y="2381832"/>
        <a:ext cx="9822425" cy="476493"/>
      </dsp:txXfrm>
    </dsp:sp>
    <dsp:sp modelId="{9349C541-B621-479E-B003-0A2B1D9FF07D}">
      <dsp:nvSpPr>
        <dsp:cNvPr id="0" name=""/>
        <dsp:cNvSpPr/>
      </dsp:nvSpPr>
      <dsp:spPr>
        <a:xfrm>
          <a:off x="637683" y="2322271"/>
          <a:ext cx="595616" cy="595616"/>
        </a:xfrm>
        <a:prstGeom prst="ellipse">
          <a:avLst/>
        </a:prstGeom>
        <a:solidFill>
          <a:schemeClr val="accent2">
            <a:lumMod val="40000"/>
            <a:lumOff val="60000"/>
          </a:schemeClr>
        </a:solidFill>
        <a:ln w="15875" cap="flat" cmpd="sng" algn="ctr">
          <a:noFill/>
          <a:prstDash val="solid"/>
        </a:ln>
        <a:effectLst/>
      </dsp:spPr>
      <dsp:style>
        <a:lnRef idx="2">
          <a:scrgbClr r="0" g="0" b="0"/>
        </a:lnRef>
        <a:fillRef idx="1">
          <a:scrgbClr r="0" g="0" b="0"/>
        </a:fillRef>
        <a:effectRef idx="0">
          <a:scrgbClr r="0" g="0" b="0"/>
        </a:effectRef>
        <a:fontRef idx="minor"/>
      </dsp:style>
    </dsp:sp>
    <dsp:sp modelId="{42022D0A-D60F-456F-8854-242C0CCC140C}">
      <dsp:nvSpPr>
        <dsp:cNvPr id="0" name=""/>
        <dsp:cNvSpPr/>
      </dsp:nvSpPr>
      <dsp:spPr>
        <a:xfrm>
          <a:off x="756263" y="3096482"/>
          <a:ext cx="10001653"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ru-RU" sz="1500" b="1" kern="1200" dirty="0" smtClean="0">
              <a:solidFill>
                <a:schemeClr val="tx2">
                  <a:lumMod val="50000"/>
                </a:schemeClr>
              </a:solidFill>
            </a:rPr>
            <a:t>ПРОМОТИВНЕ АКТИВНОСТИ</a:t>
          </a:r>
          <a:endParaRPr lang="en-US" sz="1500" b="1" kern="1200" dirty="0">
            <a:solidFill>
              <a:schemeClr val="tx2">
                <a:lumMod val="50000"/>
              </a:schemeClr>
            </a:solidFill>
          </a:endParaRPr>
        </a:p>
      </dsp:txBody>
      <dsp:txXfrm>
        <a:off x="756263" y="3096482"/>
        <a:ext cx="10001653" cy="476493"/>
      </dsp:txXfrm>
    </dsp:sp>
    <dsp:sp modelId="{9D593595-528F-4AA4-882E-71F3BBEF13E6}">
      <dsp:nvSpPr>
        <dsp:cNvPr id="0" name=""/>
        <dsp:cNvSpPr/>
      </dsp:nvSpPr>
      <dsp:spPr>
        <a:xfrm>
          <a:off x="458455" y="3036920"/>
          <a:ext cx="595616" cy="595616"/>
        </a:xfrm>
        <a:prstGeom prst="ellipse">
          <a:avLst/>
        </a:prstGeom>
        <a:solidFill>
          <a:schemeClr val="accent1">
            <a:lumMod val="40000"/>
            <a:lumOff val="60000"/>
          </a:schemeClr>
        </a:solidFill>
        <a:ln w="15875" cap="flat" cmpd="sng" algn="ctr">
          <a:noFill/>
          <a:prstDash val="solid"/>
        </a:ln>
        <a:effectLst/>
      </dsp:spPr>
      <dsp:style>
        <a:lnRef idx="2">
          <a:scrgbClr r="0" g="0" b="0"/>
        </a:lnRef>
        <a:fillRef idx="1">
          <a:scrgbClr r="0" g="0" b="0"/>
        </a:fillRef>
        <a:effectRef idx="0">
          <a:scrgbClr r="0" g="0" b="0"/>
        </a:effectRef>
        <a:fontRef idx="minor"/>
      </dsp:style>
    </dsp:sp>
    <dsp:sp modelId="{F74967C6-46A0-499F-A615-4D441CDDB8C6}">
      <dsp:nvSpPr>
        <dsp:cNvPr id="0" name=""/>
        <dsp:cNvSpPr/>
      </dsp:nvSpPr>
      <dsp:spPr>
        <a:xfrm>
          <a:off x="364315" y="3811131"/>
          <a:ext cx="10393601" cy="476493"/>
        </a:xfrm>
        <a:prstGeom prst="rect">
          <a:avLst/>
        </a:prstGeom>
        <a:solidFill>
          <a:schemeClr val="tx2">
            <a:lumMod val="20000"/>
            <a:lumOff val="8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8217" tIns="38100" rIns="38100" bIns="38100" numCol="1" spcCol="1270" anchor="ctr" anchorCtr="0">
          <a:noAutofit/>
        </a:bodyPr>
        <a:lstStyle/>
        <a:p>
          <a:pPr lvl="0" algn="just" defTabSz="666750" rtl="0">
            <a:lnSpc>
              <a:spcPct val="90000"/>
            </a:lnSpc>
            <a:spcBef>
              <a:spcPct val="0"/>
            </a:spcBef>
            <a:spcAft>
              <a:spcPct val="35000"/>
            </a:spcAft>
          </a:pPr>
          <a:r>
            <a:rPr lang="ru-RU" sz="1500" b="1" kern="1200" dirty="0" smtClean="0">
              <a:solidFill>
                <a:schemeClr val="tx2">
                  <a:lumMod val="50000"/>
                </a:schemeClr>
              </a:solidFill>
            </a:rPr>
            <a:t>НАРЕДНИ КОРАЦИ - ИЗРАДА </a:t>
          </a:r>
          <a:r>
            <a:rPr lang="ru-RU" sz="1500" b="1" i="0" kern="1200" dirty="0" smtClean="0">
              <a:solidFill>
                <a:schemeClr val="tx2">
                  <a:lumMod val="50000"/>
                </a:schemeClr>
              </a:solidFill>
            </a:rPr>
            <a:t>ИПАРД II</a:t>
          </a:r>
          <a:r>
            <a:rPr lang="en-US" sz="1500" b="1" i="0" kern="1200" dirty="0" smtClean="0">
              <a:solidFill>
                <a:schemeClr val="tx2">
                  <a:lumMod val="50000"/>
                </a:schemeClr>
              </a:solidFill>
            </a:rPr>
            <a:t>I </a:t>
          </a:r>
          <a:r>
            <a:rPr lang="ru-RU" sz="1500" b="1" i="0" kern="1200" dirty="0" smtClean="0">
              <a:solidFill>
                <a:schemeClr val="tx2">
                  <a:lumMod val="50000"/>
                </a:schemeClr>
              </a:solidFill>
            </a:rPr>
            <a:t>ПРОГРАМА</a:t>
          </a:r>
          <a:endParaRPr lang="en-US" sz="1500" b="1" kern="1200" dirty="0">
            <a:solidFill>
              <a:schemeClr val="tx2">
                <a:lumMod val="50000"/>
              </a:schemeClr>
            </a:solidFill>
          </a:endParaRPr>
        </a:p>
      </dsp:txBody>
      <dsp:txXfrm>
        <a:off x="364315" y="3811131"/>
        <a:ext cx="10393601" cy="476493"/>
      </dsp:txXfrm>
    </dsp:sp>
    <dsp:sp modelId="{780AB9B6-F437-4427-AE8A-BD5DE36F89B5}">
      <dsp:nvSpPr>
        <dsp:cNvPr id="0" name=""/>
        <dsp:cNvSpPr/>
      </dsp:nvSpPr>
      <dsp:spPr>
        <a:xfrm>
          <a:off x="66507" y="3751569"/>
          <a:ext cx="595616" cy="595616"/>
        </a:xfrm>
        <a:prstGeom prst="ellipse">
          <a:avLst/>
        </a:prstGeom>
        <a:solidFill>
          <a:srgbClr val="96D1CF"/>
        </a:solidFill>
        <a:ln w="15875"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8422E3-41BE-4002-95C4-32406684C965}">
      <dsp:nvSpPr>
        <dsp:cNvPr id="0" name=""/>
        <dsp:cNvSpPr/>
      </dsp:nvSpPr>
      <dsp:spPr>
        <a:xfrm>
          <a:off x="4191007" y="427"/>
          <a:ext cx="7818120" cy="1668735"/>
        </a:xfrm>
        <a:prstGeom prst="rightArrow">
          <a:avLst>
            <a:gd name="adj1" fmla="val 75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sr-Cyrl-RS" sz="1600" kern="1200" dirty="0" smtClean="0">
              <a:solidFill>
                <a:schemeClr val="tx2">
                  <a:lumMod val="50000"/>
                </a:schemeClr>
              </a:solidFill>
            </a:rPr>
            <a:t>Највећи број друштвено-економских и секторских показатеља је доступан</a:t>
          </a:r>
          <a:endParaRPr lang="en-US" sz="1600" kern="1200" dirty="0">
            <a:solidFill>
              <a:schemeClr val="tx2">
                <a:lumMod val="50000"/>
              </a:schemeClr>
            </a:solidFill>
          </a:endParaRPr>
        </a:p>
        <a:p>
          <a:pPr marL="171450" lvl="1" indent="-171450" algn="l" defTabSz="711200">
            <a:lnSpc>
              <a:spcPct val="90000"/>
            </a:lnSpc>
            <a:spcBef>
              <a:spcPct val="0"/>
            </a:spcBef>
            <a:spcAft>
              <a:spcPct val="15000"/>
            </a:spcAft>
            <a:buChar char="••"/>
          </a:pPr>
          <a:r>
            <a:rPr lang="sr-Cyrl-RS" sz="1600" b="1" kern="1200" dirty="0" smtClean="0">
              <a:solidFill>
                <a:schemeClr val="tx2">
                  <a:lumMod val="50000"/>
                </a:schemeClr>
              </a:solidFill>
            </a:rPr>
            <a:t>Највећи број недостајућих показатеља је у групи показатеља заштите животне средине</a:t>
          </a:r>
          <a:endParaRPr lang="en-US" sz="1600" b="1" kern="1200" dirty="0">
            <a:solidFill>
              <a:schemeClr val="tx2">
                <a:lumMod val="50000"/>
              </a:schemeClr>
            </a:solidFill>
          </a:endParaRPr>
        </a:p>
        <a:p>
          <a:pPr marL="171450" lvl="1" indent="-171450" algn="l" defTabSz="711200">
            <a:lnSpc>
              <a:spcPct val="90000"/>
            </a:lnSpc>
            <a:spcBef>
              <a:spcPct val="0"/>
            </a:spcBef>
            <a:spcAft>
              <a:spcPct val="15000"/>
            </a:spcAft>
            <a:buChar char="••"/>
          </a:pPr>
          <a:r>
            <a:rPr lang="sr-Cyrl-RS" sz="1600" kern="1200" dirty="0" smtClean="0">
              <a:solidFill>
                <a:schemeClr val="tx2">
                  <a:lumMod val="50000"/>
                </a:schemeClr>
              </a:solidFill>
            </a:rPr>
            <a:t>Формирана база података свих Заједничких контекст показатеља за период 2012 - 2018. године </a:t>
          </a:r>
          <a:endParaRPr lang="en-US" sz="1600" kern="1200" dirty="0">
            <a:solidFill>
              <a:schemeClr val="tx2">
                <a:lumMod val="50000"/>
              </a:schemeClr>
            </a:solidFill>
          </a:endParaRPr>
        </a:p>
      </dsp:txBody>
      <dsp:txXfrm>
        <a:off x="4191007" y="209019"/>
        <a:ext cx="7192344" cy="1251551"/>
      </dsp:txXfrm>
    </dsp:sp>
    <dsp:sp modelId="{0BCE3992-3F95-4018-8E99-86C0B5363421}">
      <dsp:nvSpPr>
        <dsp:cNvPr id="0" name=""/>
        <dsp:cNvSpPr/>
      </dsp:nvSpPr>
      <dsp:spPr>
        <a:xfrm>
          <a:off x="1021072" y="22688"/>
          <a:ext cx="3169934" cy="1624213"/>
        </a:xfrm>
        <a:prstGeom prst="roundRect">
          <a:avLst/>
        </a:prstGeom>
        <a:solidFill>
          <a:srgbClr val="33996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kumimoji="0" lang="sr-Cyrl-RS" sz="2000" b="1" i="0" u="none" strike="noStrike" kern="1200" cap="none" spc="0" normalizeH="0" baseline="0" noProof="0" dirty="0" smtClean="0">
              <a:ln>
                <a:noFill/>
              </a:ln>
              <a:solidFill>
                <a:schemeClr val="bg1"/>
              </a:solidFill>
              <a:effectLst/>
              <a:uLnTx/>
              <a:uFillTx/>
            </a:rPr>
            <a:t>Заједнички контекст показатељи</a:t>
          </a:r>
          <a:endParaRPr lang="en-US" sz="2000" kern="1200" dirty="0">
            <a:solidFill>
              <a:schemeClr val="bg1"/>
            </a:solidFill>
          </a:endParaRPr>
        </a:p>
      </dsp:txBody>
      <dsp:txXfrm>
        <a:off x="1100360" y="101976"/>
        <a:ext cx="3011358" cy="1465637"/>
      </dsp:txXfrm>
    </dsp:sp>
    <dsp:sp modelId="{0728709D-FF27-4E1E-8A90-38F512DBC0A6}">
      <dsp:nvSpPr>
        <dsp:cNvPr id="0" name=""/>
        <dsp:cNvSpPr/>
      </dsp:nvSpPr>
      <dsp:spPr>
        <a:xfrm>
          <a:off x="4191007" y="1836036"/>
          <a:ext cx="7818120" cy="1668735"/>
        </a:xfrm>
        <a:prstGeom prst="rightArrow">
          <a:avLst>
            <a:gd name="adj1" fmla="val 75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sr-Cyrl-RS" sz="1600" kern="1200" dirty="0" smtClean="0">
              <a:solidFill>
                <a:schemeClr val="tx2">
                  <a:lumMod val="50000"/>
                </a:schemeClr>
              </a:solidFill>
            </a:rPr>
            <a:t>Спроведено 45 структуираних интервјуа </a:t>
          </a:r>
          <a:endParaRPr lang="en-US" sz="1600" kern="1200" dirty="0">
            <a:solidFill>
              <a:schemeClr val="tx2">
                <a:lumMod val="50000"/>
              </a:schemeClr>
            </a:solidFill>
          </a:endParaRPr>
        </a:p>
        <a:p>
          <a:pPr marL="171450" lvl="1" indent="-171450" algn="l" defTabSz="711200">
            <a:lnSpc>
              <a:spcPct val="90000"/>
            </a:lnSpc>
            <a:spcBef>
              <a:spcPct val="0"/>
            </a:spcBef>
            <a:spcAft>
              <a:spcPct val="15000"/>
            </a:spcAft>
            <a:buChar char="••"/>
          </a:pPr>
          <a:r>
            <a:rPr lang="sr-Cyrl-RS" sz="1600" kern="1200" dirty="0" smtClean="0">
              <a:solidFill>
                <a:schemeClr val="tx2">
                  <a:lumMod val="50000"/>
                </a:schemeClr>
              </a:solidFill>
            </a:rPr>
            <a:t>Одржано пет фокус група са одбијеним подносиоцима захтева за ИПАРД подстицаје</a:t>
          </a:r>
          <a:endParaRPr lang="en-US" sz="1600" kern="1200" dirty="0">
            <a:solidFill>
              <a:schemeClr val="tx2">
                <a:lumMod val="50000"/>
              </a:schemeClr>
            </a:solidFill>
          </a:endParaRPr>
        </a:p>
        <a:p>
          <a:pPr marL="171450" lvl="1" indent="-171450" algn="l" defTabSz="711200">
            <a:lnSpc>
              <a:spcPct val="90000"/>
            </a:lnSpc>
            <a:spcBef>
              <a:spcPct val="0"/>
            </a:spcBef>
            <a:spcAft>
              <a:spcPct val="15000"/>
            </a:spcAft>
            <a:buChar char="••"/>
          </a:pPr>
          <a:r>
            <a:rPr lang="sr-Cyrl-RS" sz="1600" kern="1200" dirty="0" smtClean="0">
              <a:solidFill>
                <a:schemeClr val="tx2">
                  <a:lumMod val="50000"/>
                </a:schemeClr>
              </a:solidFill>
            </a:rPr>
            <a:t>Одржана једна фокус група са ИПАРД корисницима којима је одобрен захтев</a:t>
          </a:r>
          <a:endParaRPr lang="en-US" sz="1600" kern="1200" dirty="0">
            <a:solidFill>
              <a:schemeClr val="tx2">
                <a:lumMod val="50000"/>
              </a:schemeClr>
            </a:solidFill>
          </a:endParaRPr>
        </a:p>
        <a:p>
          <a:pPr marL="171450" lvl="1" indent="-171450" algn="l" defTabSz="711200">
            <a:lnSpc>
              <a:spcPct val="90000"/>
            </a:lnSpc>
            <a:spcBef>
              <a:spcPct val="0"/>
            </a:spcBef>
            <a:spcAft>
              <a:spcPct val="15000"/>
            </a:spcAft>
            <a:buChar char="••"/>
          </a:pPr>
          <a:endParaRPr lang="en-US" sz="1600" kern="1200" dirty="0">
            <a:solidFill>
              <a:schemeClr val="tx2">
                <a:lumMod val="50000"/>
              </a:schemeClr>
            </a:solidFill>
          </a:endParaRPr>
        </a:p>
      </dsp:txBody>
      <dsp:txXfrm>
        <a:off x="4191007" y="2044628"/>
        <a:ext cx="7192344" cy="1251551"/>
      </dsp:txXfrm>
    </dsp:sp>
    <dsp:sp modelId="{965C27CA-9252-48B3-970D-94D8B214FAB0}">
      <dsp:nvSpPr>
        <dsp:cNvPr id="0" name=""/>
        <dsp:cNvSpPr/>
      </dsp:nvSpPr>
      <dsp:spPr>
        <a:xfrm>
          <a:off x="1021072" y="1858297"/>
          <a:ext cx="3169934" cy="1624213"/>
        </a:xfrm>
        <a:prstGeom prst="roundRect">
          <a:avLst/>
        </a:prstGeom>
        <a:solidFill>
          <a:schemeClr val="accent6"/>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kumimoji="0" lang="sr-Latn-RS" sz="2000" b="1" i="0" u="none" strike="noStrike" kern="1200" cap="none" spc="0" normalizeH="0" baseline="0" noProof="0" dirty="0" smtClean="0">
              <a:ln>
                <a:noFill/>
              </a:ln>
              <a:solidFill>
                <a:schemeClr val="bg1"/>
              </a:solidFill>
              <a:effectLst/>
              <a:uLnTx/>
              <a:uFillTx/>
            </a:rPr>
            <a:t> </a:t>
          </a:r>
          <a:r>
            <a:rPr kumimoji="0" lang="sr-Cyrl-RS" sz="2000" b="1" i="0" u="none" strike="noStrike" kern="1200" cap="none" spc="0" normalizeH="0" baseline="0" noProof="0" dirty="0" smtClean="0">
              <a:ln>
                <a:noFill/>
              </a:ln>
              <a:solidFill>
                <a:schemeClr val="bg1"/>
              </a:solidFill>
              <a:effectLst/>
              <a:uLnTx/>
              <a:uFillTx/>
            </a:rPr>
            <a:t>Административно поједностављење</a:t>
          </a:r>
          <a:endParaRPr lang="en-US" sz="2000" kern="1200" dirty="0">
            <a:solidFill>
              <a:schemeClr val="bg1"/>
            </a:solidFill>
          </a:endParaRPr>
        </a:p>
      </dsp:txBody>
      <dsp:txXfrm>
        <a:off x="1100360" y="1937585"/>
        <a:ext cx="3011358" cy="14656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8287AE-438E-47E5-A407-91E7235C9464}">
      <dsp:nvSpPr>
        <dsp:cNvPr id="0" name=""/>
        <dsp:cNvSpPr/>
      </dsp:nvSpPr>
      <dsp:spPr>
        <a:xfrm>
          <a:off x="0" y="0"/>
          <a:ext cx="5475405" cy="4800599"/>
        </a:xfrm>
        <a:prstGeom prst="roundRect">
          <a:avLst>
            <a:gd name="adj" fmla="val 10000"/>
          </a:avLst>
        </a:prstGeom>
        <a:solidFill>
          <a:schemeClr val="accent1">
            <a:tint val="40000"/>
            <a:hueOff val="0"/>
            <a:satOff val="0"/>
            <a:lumOff val="0"/>
            <a:alphaOff val="0"/>
          </a:schemeClr>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r-Cyrl-RS" sz="2400" kern="1200" dirty="0" smtClean="0">
              <a:solidFill>
                <a:srgbClr val="C00000"/>
              </a:solidFill>
            </a:rPr>
            <a:t>Подршка ИПАРД оперативној структури</a:t>
          </a:r>
          <a:endParaRPr lang="en-US" sz="2400" kern="1200" dirty="0">
            <a:solidFill>
              <a:srgbClr val="C00000"/>
            </a:solidFill>
          </a:endParaRPr>
        </a:p>
      </dsp:txBody>
      <dsp:txXfrm>
        <a:off x="0" y="0"/>
        <a:ext cx="5475405" cy="1440179"/>
      </dsp:txXfrm>
    </dsp:sp>
    <dsp:sp modelId="{1259AF1B-F55A-41C5-8791-184E6F3046A5}">
      <dsp:nvSpPr>
        <dsp:cNvPr id="0" name=""/>
        <dsp:cNvSpPr/>
      </dsp:nvSpPr>
      <dsp:spPr>
        <a:xfrm>
          <a:off x="572286" y="1117740"/>
          <a:ext cx="4380324" cy="1447446"/>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r-Cyrl-RS" sz="2000" kern="1200" dirty="0" smtClean="0"/>
            <a:t>Надоградња и иницијализација ИТ софтверског решења за рурални развој</a:t>
          </a:r>
          <a:endParaRPr lang="en-US" sz="2000" kern="1200" dirty="0"/>
        </a:p>
      </dsp:txBody>
      <dsp:txXfrm>
        <a:off x="614680" y="1160134"/>
        <a:ext cx="4295536" cy="1362658"/>
      </dsp:txXfrm>
    </dsp:sp>
    <dsp:sp modelId="{91240CBF-3376-4509-BA36-44046EE2A287}">
      <dsp:nvSpPr>
        <dsp:cNvPr id="0" name=""/>
        <dsp:cNvSpPr/>
      </dsp:nvSpPr>
      <dsp:spPr>
        <a:xfrm>
          <a:off x="553232" y="3111716"/>
          <a:ext cx="4380324" cy="1447446"/>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sr-Cyrl-RS" sz="2000" kern="1200" dirty="0" smtClean="0"/>
            <a:t>Подршка ИА током почетне фазе у спровођењу ИПАРД </a:t>
          </a:r>
          <a:r>
            <a:rPr lang="en-GB" sz="2000" kern="1200" dirty="0" smtClean="0"/>
            <a:t>II </a:t>
          </a:r>
          <a:r>
            <a:rPr lang="sr-Cyrl-RS" sz="2000" kern="1200" dirty="0" smtClean="0"/>
            <a:t>мера</a:t>
          </a:r>
          <a:r>
            <a:rPr lang="en-GB" sz="2000" kern="1200" dirty="0" smtClean="0"/>
            <a:t> 7 </a:t>
          </a:r>
          <a:r>
            <a:rPr lang="sr-Cyrl-RS" sz="2000" kern="1200" dirty="0" smtClean="0"/>
            <a:t>и </a:t>
          </a:r>
          <a:r>
            <a:rPr lang="en-GB" sz="2000" kern="1200" dirty="0" smtClean="0"/>
            <a:t>9</a:t>
          </a:r>
          <a:endParaRPr lang="en-US" sz="2000" kern="1200" dirty="0"/>
        </a:p>
      </dsp:txBody>
      <dsp:txXfrm>
        <a:off x="595626" y="3154110"/>
        <a:ext cx="4295536" cy="1362658"/>
      </dsp:txXfrm>
    </dsp:sp>
    <dsp:sp modelId="{0191C9A9-E77A-47BF-A39F-E372BA87BFCD}">
      <dsp:nvSpPr>
        <dsp:cNvPr id="0" name=""/>
        <dsp:cNvSpPr/>
      </dsp:nvSpPr>
      <dsp:spPr>
        <a:xfrm>
          <a:off x="5891752" y="0"/>
          <a:ext cx="5475405" cy="4800599"/>
        </a:xfrm>
        <a:prstGeom prst="roundRect">
          <a:avLst>
            <a:gd name="adj" fmla="val 10000"/>
          </a:avLst>
        </a:prstGeom>
        <a:solidFill>
          <a:schemeClr val="accent1">
            <a:tint val="40000"/>
            <a:hueOff val="0"/>
            <a:satOff val="0"/>
            <a:lumOff val="0"/>
            <a:alphaOff val="0"/>
          </a:schemeClr>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r-Cyrl-RS" sz="2400" kern="1200" dirty="0" smtClean="0">
              <a:solidFill>
                <a:srgbClr val="C00000"/>
              </a:solidFill>
            </a:rPr>
            <a:t>Унапређење процедура</a:t>
          </a:r>
          <a:endParaRPr lang="en-US" sz="2400" kern="1200" dirty="0">
            <a:solidFill>
              <a:srgbClr val="C00000"/>
            </a:solidFill>
          </a:endParaRPr>
        </a:p>
      </dsp:txBody>
      <dsp:txXfrm>
        <a:off x="5891752" y="0"/>
        <a:ext cx="5475405" cy="1440179"/>
      </dsp:txXfrm>
    </dsp:sp>
    <dsp:sp modelId="{F37F392D-B01D-4DC8-AB90-4F7934327AEB}">
      <dsp:nvSpPr>
        <dsp:cNvPr id="0" name=""/>
        <dsp:cNvSpPr/>
      </dsp:nvSpPr>
      <dsp:spPr>
        <a:xfrm>
          <a:off x="6477402" y="980822"/>
          <a:ext cx="4380324" cy="68491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Авансн</a:t>
          </a:r>
          <a:r>
            <a:rPr lang="sr-Latn-RS" sz="1600" kern="1200" dirty="0" smtClean="0"/>
            <a:t>o</a:t>
          </a:r>
          <a:r>
            <a:rPr lang="sr-Cyrl-RS" sz="1600" kern="1200" dirty="0" smtClean="0"/>
            <a:t> плаћањ</a:t>
          </a:r>
          <a:r>
            <a:rPr lang="sr-Latn-RS" sz="1600" kern="1200" dirty="0" smtClean="0"/>
            <a:t>e</a:t>
          </a:r>
          <a:endParaRPr lang="en-US" sz="1600" kern="1200" dirty="0"/>
        </a:p>
      </dsp:txBody>
      <dsp:txXfrm>
        <a:off x="6497462" y="1000882"/>
        <a:ext cx="4340204" cy="644793"/>
      </dsp:txXfrm>
    </dsp:sp>
    <dsp:sp modelId="{84D5B3C4-038C-4C1D-B0ED-9A777F83B556}">
      <dsp:nvSpPr>
        <dsp:cNvPr id="0" name=""/>
        <dsp:cNvSpPr/>
      </dsp:nvSpPr>
      <dsp:spPr>
        <a:xfrm>
          <a:off x="6496456" y="1840516"/>
          <a:ext cx="4380324" cy="42128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Поједностављ</a:t>
          </a:r>
          <a:r>
            <a:rPr lang="sr-Latn-RS" sz="1600" kern="1200" dirty="0" smtClean="0"/>
            <a:t>e</a:t>
          </a:r>
          <a:r>
            <a:rPr lang="sr-Cyrl-RS" sz="1600" kern="1200" dirty="0" smtClean="0"/>
            <a:t>н пословни план</a:t>
          </a:r>
          <a:endParaRPr lang="en-US" sz="1600" kern="1200" dirty="0"/>
        </a:p>
      </dsp:txBody>
      <dsp:txXfrm>
        <a:off x="6508795" y="1852855"/>
        <a:ext cx="4355646" cy="396605"/>
      </dsp:txXfrm>
    </dsp:sp>
    <dsp:sp modelId="{83467992-10E7-4E93-9B6E-7612475CA424}">
      <dsp:nvSpPr>
        <dsp:cNvPr id="0" name=""/>
        <dsp:cNvSpPr/>
      </dsp:nvSpPr>
      <dsp:spPr>
        <a:xfrm>
          <a:off x="6486907" y="2392589"/>
          <a:ext cx="4380324" cy="42128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Измене Секторског споразума</a:t>
          </a:r>
          <a:endParaRPr lang="en-US" sz="1600" kern="1200" dirty="0"/>
        </a:p>
      </dsp:txBody>
      <dsp:txXfrm>
        <a:off x="6499246" y="2404928"/>
        <a:ext cx="4355646" cy="396605"/>
      </dsp:txXfrm>
    </dsp:sp>
    <dsp:sp modelId="{61BDCFD1-2151-4656-BC9C-96AAEE69C748}">
      <dsp:nvSpPr>
        <dsp:cNvPr id="0" name=""/>
        <dsp:cNvSpPr/>
      </dsp:nvSpPr>
      <dsp:spPr>
        <a:xfrm>
          <a:off x="6480117" y="2889680"/>
          <a:ext cx="4380324" cy="42128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Измене Правилника за спровођење ИПАРД мера</a:t>
          </a:r>
          <a:endParaRPr lang="en-US" sz="1600" kern="1200" dirty="0"/>
        </a:p>
      </dsp:txBody>
      <dsp:txXfrm>
        <a:off x="6492456" y="2902019"/>
        <a:ext cx="4355646" cy="396605"/>
      </dsp:txXfrm>
    </dsp:sp>
    <dsp:sp modelId="{77017FB1-349C-4BC2-9BCF-E8736BAEFE04}">
      <dsp:nvSpPr>
        <dsp:cNvPr id="0" name=""/>
        <dsp:cNvSpPr/>
      </dsp:nvSpPr>
      <dsp:spPr>
        <a:xfrm>
          <a:off x="6496456" y="3397771"/>
          <a:ext cx="4380324" cy="42128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Техничке корекције</a:t>
          </a:r>
          <a:endParaRPr lang="en-US" sz="1600" kern="1200" dirty="0"/>
        </a:p>
      </dsp:txBody>
      <dsp:txXfrm>
        <a:off x="6508795" y="3410110"/>
        <a:ext cx="4355646" cy="396605"/>
      </dsp:txXfrm>
    </dsp:sp>
    <dsp:sp modelId="{83C032A2-36CF-4089-8A68-1221C410A426}">
      <dsp:nvSpPr>
        <dsp:cNvPr id="0" name=""/>
        <dsp:cNvSpPr/>
      </dsp:nvSpPr>
      <dsp:spPr>
        <a:xfrm>
          <a:off x="6496456" y="3883867"/>
          <a:ext cx="4380324" cy="421283"/>
        </a:xfrm>
        <a:prstGeom prst="roundRect">
          <a:avLst>
            <a:gd name="adj" fmla="val 10000"/>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sr-Cyrl-RS" sz="1600" kern="1200" dirty="0" smtClean="0"/>
            <a:t>Измене законског оквира</a:t>
          </a:r>
          <a:endParaRPr lang="en-US" sz="1600" kern="1200" dirty="0"/>
        </a:p>
      </dsp:txBody>
      <dsp:txXfrm>
        <a:off x="6508795" y="3896206"/>
        <a:ext cx="4355646" cy="3966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877433-C777-4DF2-95CC-C4B08D51E58C}">
      <dsp:nvSpPr>
        <dsp:cNvPr id="0" name=""/>
        <dsp:cNvSpPr/>
      </dsp:nvSpPr>
      <dsp:spPr>
        <a:xfrm rot="5400000">
          <a:off x="-93585" y="96394"/>
          <a:ext cx="623906" cy="436734"/>
        </a:xfrm>
        <a:prstGeom prst="chevron">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221175"/>
        <a:ext cx="436734" cy="187172"/>
      </dsp:txXfrm>
    </dsp:sp>
    <dsp:sp modelId="{C859212B-CC13-4427-BC3C-6967F51FB3EE}">
      <dsp:nvSpPr>
        <dsp:cNvPr id="0" name=""/>
        <dsp:cNvSpPr/>
      </dsp:nvSpPr>
      <dsp:spPr>
        <a:xfrm rot="5400000">
          <a:off x="2952687" y="-2513144"/>
          <a:ext cx="405539" cy="5437444"/>
        </a:xfrm>
        <a:prstGeom prst="round2Same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t>Праћење </a:t>
          </a:r>
          <a:r>
            <a:rPr lang="sr-Cyrl-RS" sz="1600" b="1" kern="1200" dirty="0" smtClean="0"/>
            <a:t>спровођења</a:t>
          </a:r>
          <a:r>
            <a:rPr lang="ru-RU" sz="1600" b="1" kern="1200" dirty="0" smtClean="0"/>
            <a:t> ИПАРД </a:t>
          </a:r>
          <a:r>
            <a:rPr lang="ru-RU" sz="1600" b="1" kern="1200" dirty="0" smtClean="0">
              <a:solidFill>
                <a:srgbClr val="292934"/>
              </a:solidFill>
            </a:rPr>
            <a:t>II </a:t>
          </a:r>
          <a:r>
            <a:rPr lang="ru-RU" sz="1600" b="1" kern="1200" dirty="0" smtClean="0"/>
            <a:t>програма (састанци ИПАРД Одбора за праћење, РГ...)</a:t>
          </a:r>
          <a:endParaRPr lang="en-US" sz="1600" b="1" kern="1200" dirty="0"/>
        </a:p>
      </dsp:txBody>
      <dsp:txXfrm rot="-5400000">
        <a:off x="436735" y="22605"/>
        <a:ext cx="5417647" cy="365945"/>
      </dsp:txXfrm>
    </dsp:sp>
    <dsp:sp modelId="{E50011EE-9A73-4EC8-A4E4-CEAAFFC31B6A}">
      <dsp:nvSpPr>
        <dsp:cNvPr id="0" name=""/>
        <dsp:cNvSpPr/>
      </dsp:nvSpPr>
      <dsp:spPr>
        <a:xfrm rot="5400000">
          <a:off x="-93585" y="633546"/>
          <a:ext cx="623906" cy="436734"/>
        </a:xfrm>
        <a:prstGeom prst="chevron">
          <a:avLst/>
        </a:prstGeom>
        <a:solidFill>
          <a:schemeClr val="accent5">
            <a:hueOff val="392797"/>
            <a:satOff val="-1878"/>
            <a:lumOff val="2059"/>
            <a:alphaOff val="0"/>
          </a:schemeClr>
        </a:solidFill>
        <a:ln w="15875" cap="flat" cmpd="sng" algn="ctr">
          <a:solidFill>
            <a:schemeClr val="accent5">
              <a:hueOff val="392797"/>
              <a:satOff val="-1878"/>
              <a:lumOff val="205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758327"/>
        <a:ext cx="436734" cy="187172"/>
      </dsp:txXfrm>
    </dsp:sp>
    <dsp:sp modelId="{38290F1C-8F41-415E-A5EA-F534A1B557F7}">
      <dsp:nvSpPr>
        <dsp:cNvPr id="0" name=""/>
        <dsp:cNvSpPr/>
      </dsp:nvSpPr>
      <dsp:spPr>
        <a:xfrm rot="5400000">
          <a:off x="2952687" y="-1997209"/>
          <a:ext cx="405539" cy="5437444"/>
        </a:xfrm>
        <a:prstGeom prst="round2SameRect">
          <a:avLst/>
        </a:prstGeom>
        <a:solidFill>
          <a:schemeClr val="lt1">
            <a:alpha val="90000"/>
            <a:hueOff val="0"/>
            <a:satOff val="0"/>
            <a:lumOff val="0"/>
            <a:alphaOff val="0"/>
          </a:schemeClr>
        </a:solidFill>
        <a:ln w="15875" cap="flat" cmpd="sng" algn="ctr">
          <a:solidFill>
            <a:schemeClr val="accent5">
              <a:hueOff val="392797"/>
              <a:satOff val="-1878"/>
              <a:lumOff val="20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t>Обезбеђивање одговарајућег протока информација и промоција</a:t>
          </a:r>
          <a:endParaRPr lang="en-US" sz="1600" b="1" kern="1200" dirty="0"/>
        </a:p>
      </dsp:txBody>
      <dsp:txXfrm rot="-5400000">
        <a:off x="436735" y="538540"/>
        <a:ext cx="5417647" cy="365945"/>
      </dsp:txXfrm>
    </dsp:sp>
    <dsp:sp modelId="{9648E574-5560-49FD-9544-0E077A130109}">
      <dsp:nvSpPr>
        <dsp:cNvPr id="0" name=""/>
        <dsp:cNvSpPr/>
      </dsp:nvSpPr>
      <dsp:spPr>
        <a:xfrm rot="5400000">
          <a:off x="-93585" y="1170699"/>
          <a:ext cx="623906" cy="436734"/>
        </a:xfrm>
        <a:prstGeom prst="chevron">
          <a:avLst/>
        </a:prstGeom>
        <a:solidFill>
          <a:schemeClr val="accent5">
            <a:hueOff val="785595"/>
            <a:satOff val="-3757"/>
            <a:lumOff val="4118"/>
            <a:alphaOff val="0"/>
          </a:schemeClr>
        </a:solidFill>
        <a:ln w="15875" cap="flat" cmpd="sng" algn="ctr">
          <a:solidFill>
            <a:schemeClr val="accent5">
              <a:hueOff val="785595"/>
              <a:satOff val="-3757"/>
              <a:lumOff val="411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1295480"/>
        <a:ext cx="436734" cy="187172"/>
      </dsp:txXfrm>
    </dsp:sp>
    <dsp:sp modelId="{F9494AFA-4554-4569-9B1C-136B51C5D593}">
      <dsp:nvSpPr>
        <dsp:cNvPr id="0" name=""/>
        <dsp:cNvSpPr/>
      </dsp:nvSpPr>
      <dsp:spPr>
        <a:xfrm rot="5400000">
          <a:off x="2952687" y="-1438838"/>
          <a:ext cx="405539" cy="5437444"/>
        </a:xfrm>
        <a:prstGeom prst="round2SameRect">
          <a:avLst/>
        </a:prstGeom>
        <a:solidFill>
          <a:schemeClr val="lt1">
            <a:alpha val="90000"/>
            <a:hueOff val="0"/>
            <a:satOff val="0"/>
            <a:lumOff val="0"/>
            <a:alphaOff val="0"/>
          </a:schemeClr>
        </a:solidFill>
        <a:ln w="15875" cap="flat" cmpd="sng" algn="ctr">
          <a:solidFill>
            <a:schemeClr val="accent5">
              <a:hueOff val="785595"/>
              <a:satOff val="-3757"/>
              <a:lumOff val="411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t>Студије, студијске посете, семинари</a:t>
          </a:r>
          <a:endParaRPr lang="en-US" sz="1600" b="1" kern="1200" dirty="0"/>
        </a:p>
      </dsp:txBody>
      <dsp:txXfrm rot="-5400000">
        <a:off x="436735" y="1096911"/>
        <a:ext cx="5417647" cy="365945"/>
      </dsp:txXfrm>
    </dsp:sp>
    <dsp:sp modelId="{55DAB33B-4541-4077-A150-078AFE41AA45}">
      <dsp:nvSpPr>
        <dsp:cNvPr id="0" name=""/>
        <dsp:cNvSpPr/>
      </dsp:nvSpPr>
      <dsp:spPr>
        <a:xfrm rot="5400000">
          <a:off x="-93585" y="1707852"/>
          <a:ext cx="623906" cy="436734"/>
        </a:xfrm>
        <a:prstGeom prst="chevron">
          <a:avLst/>
        </a:prstGeom>
        <a:solidFill>
          <a:schemeClr val="accent5">
            <a:hueOff val="1178392"/>
            <a:satOff val="-5635"/>
            <a:lumOff val="6177"/>
            <a:alphaOff val="0"/>
          </a:schemeClr>
        </a:solidFill>
        <a:ln w="15875" cap="flat" cmpd="sng" algn="ctr">
          <a:solidFill>
            <a:schemeClr val="accent5">
              <a:hueOff val="1178392"/>
              <a:satOff val="-5635"/>
              <a:lumOff val="617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1832633"/>
        <a:ext cx="436734" cy="187172"/>
      </dsp:txXfrm>
    </dsp:sp>
    <dsp:sp modelId="{AF063CF0-5D18-47A2-A6E5-C1A9B74DD97D}">
      <dsp:nvSpPr>
        <dsp:cNvPr id="0" name=""/>
        <dsp:cNvSpPr/>
      </dsp:nvSpPr>
      <dsp:spPr>
        <a:xfrm rot="5400000">
          <a:off x="2952687" y="-901686"/>
          <a:ext cx="405539" cy="5437444"/>
        </a:xfrm>
        <a:prstGeom prst="round2SameRect">
          <a:avLst/>
        </a:prstGeom>
        <a:solidFill>
          <a:schemeClr val="lt1">
            <a:alpha val="90000"/>
            <a:hueOff val="0"/>
            <a:satOff val="0"/>
            <a:lumOff val="0"/>
            <a:alphaOff val="0"/>
          </a:schemeClr>
        </a:solidFill>
        <a:ln w="15875" cap="flat" cmpd="sng" algn="ctr">
          <a:solidFill>
            <a:schemeClr val="accent5">
              <a:hueOff val="1178392"/>
              <a:satOff val="-5635"/>
              <a:lumOff val="617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t>Екстерна експертиза</a:t>
          </a:r>
          <a:endParaRPr lang="en-US" sz="1600" b="1" kern="1200" dirty="0"/>
        </a:p>
      </dsp:txBody>
      <dsp:txXfrm rot="-5400000">
        <a:off x="436735" y="1634063"/>
        <a:ext cx="5417647" cy="365945"/>
      </dsp:txXfrm>
    </dsp:sp>
    <dsp:sp modelId="{0A3C4B83-E803-41D6-A842-84C0052E9BEB}">
      <dsp:nvSpPr>
        <dsp:cNvPr id="0" name=""/>
        <dsp:cNvSpPr/>
      </dsp:nvSpPr>
      <dsp:spPr>
        <a:xfrm rot="5400000">
          <a:off x="-93585" y="2245004"/>
          <a:ext cx="623906" cy="436734"/>
        </a:xfrm>
        <a:prstGeom prst="chevron">
          <a:avLst/>
        </a:prstGeom>
        <a:solidFill>
          <a:schemeClr val="accent5">
            <a:hueOff val="1571189"/>
            <a:satOff val="-7513"/>
            <a:lumOff val="8235"/>
            <a:alphaOff val="0"/>
          </a:schemeClr>
        </a:solidFill>
        <a:ln w="15875" cap="flat" cmpd="sng" algn="ctr">
          <a:solidFill>
            <a:schemeClr val="accent5">
              <a:hueOff val="1571189"/>
              <a:satOff val="-7513"/>
              <a:lumOff val="823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 y="2369785"/>
        <a:ext cx="436734" cy="187172"/>
      </dsp:txXfrm>
    </dsp:sp>
    <dsp:sp modelId="{581EBFEC-D855-4574-B519-0055FA0723BD}">
      <dsp:nvSpPr>
        <dsp:cNvPr id="0" name=""/>
        <dsp:cNvSpPr/>
      </dsp:nvSpPr>
      <dsp:spPr>
        <a:xfrm rot="5400000">
          <a:off x="2952687" y="-364533"/>
          <a:ext cx="405539" cy="5437444"/>
        </a:xfrm>
        <a:prstGeom prst="round2SameRect">
          <a:avLst/>
        </a:prstGeom>
        <a:solidFill>
          <a:schemeClr val="lt1">
            <a:alpha val="90000"/>
            <a:hueOff val="0"/>
            <a:satOff val="0"/>
            <a:lumOff val="0"/>
            <a:alphaOff val="0"/>
          </a:schemeClr>
        </a:solidFill>
        <a:ln w="15875" cap="flat" cmpd="sng" algn="ctr">
          <a:solidFill>
            <a:schemeClr val="accent5">
              <a:hueOff val="1571189"/>
              <a:satOff val="-7513"/>
              <a:lumOff val="82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ru-RU" sz="1600" b="1" kern="1200" dirty="0" smtClean="0"/>
            <a:t>Подршка потенцијалним ЛАГ-овима</a:t>
          </a:r>
          <a:endParaRPr lang="en-US" sz="1600" b="1" kern="1200" dirty="0"/>
        </a:p>
      </dsp:txBody>
      <dsp:txXfrm rot="-5400000">
        <a:off x="436735" y="2171216"/>
        <a:ext cx="5417647" cy="365945"/>
      </dsp:txXfrm>
    </dsp:sp>
    <dsp:sp modelId="{DDF30B7A-C4CC-4B89-9C02-F5317EBAD4D5}">
      <dsp:nvSpPr>
        <dsp:cNvPr id="0" name=""/>
        <dsp:cNvSpPr/>
      </dsp:nvSpPr>
      <dsp:spPr>
        <a:xfrm rot="5400000">
          <a:off x="-93585" y="2782157"/>
          <a:ext cx="623906" cy="436734"/>
        </a:xfrm>
        <a:prstGeom prst="chevron">
          <a:avLst/>
        </a:prstGeom>
        <a:solidFill>
          <a:schemeClr val="accent5">
            <a:hueOff val="1963986"/>
            <a:satOff val="-9392"/>
            <a:lumOff val="10294"/>
            <a:alphaOff val="0"/>
          </a:schemeClr>
        </a:solidFill>
        <a:ln w="15875" cap="flat" cmpd="sng" algn="ctr">
          <a:solidFill>
            <a:schemeClr val="accent5">
              <a:hueOff val="1963986"/>
              <a:satOff val="-9392"/>
              <a:lumOff val="10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 y="2906938"/>
        <a:ext cx="436734" cy="187172"/>
      </dsp:txXfrm>
    </dsp:sp>
    <dsp:sp modelId="{8002F3B5-D565-4125-A839-CC724EAEED5E}">
      <dsp:nvSpPr>
        <dsp:cNvPr id="0" name=""/>
        <dsp:cNvSpPr/>
      </dsp:nvSpPr>
      <dsp:spPr>
        <a:xfrm rot="5400000">
          <a:off x="2952687" y="144060"/>
          <a:ext cx="405539" cy="5437444"/>
        </a:xfrm>
        <a:prstGeom prst="round2SameRect">
          <a:avLst/>
        </a:prstGeom>
        <a:solidFill>
          <a:schemeClr val="lt1">
            <a:alpha val="90000"/>
            <a:hueOff val="0"/>
            <a:satOff val="0"/>
            <a:lumOff val="0"/>
            <a:alphaOff val="0"/>
          </a:schemeClr>
        </a:solidFill>
        <a:ln w="15875" cap="flat" cmpd="sng" algn="ctr">
          <a:solidFill>
            <a:schemeClr val="accent5">
              <a:hueOff val="1963986"/>
              <a:satOff val="-9392"/>
              <a:lumOff val="1029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r-Cyrl-RS" sz="1600" b="1" kern="1200" dirty="0" smtClean="0"/>
            <a:t>ЛАГ-ови и припрема </a:t>
          </a:r>
          <a:r>
            <a:rPr lang="en-US" sz="1600" b="1" i="1" kern="1200" dirty="0" smtClean="0"/>
            <a:t>LEADER</a:t>
          </a:r>
          <a:r>
            <a:rPr lang="sr-Cyrl-RS" sz="1600" b="1" i="1" kern="1200" dirty="0" smtClean="0"/>
            <a:t> </a:t>
          </a:r>
          <a:r>
            <a:rPr lang="sr-Cyrl-RS" sz="1600" b="1" i="0" kern="1200" dirty="0" smtClean="0"/>
            <a:t>мере</a:t>
          </a:r>
          <a:r>
            <a:rPr lang="sr-Cyrl-RS" sz="1600" b="1" i="1" kern="1200" dirty="0" smtClean="0"/>
            <a:t> </a:t>
          </a:r>
          <a:r>
            <a:rPr lang="sr-Cyrl-RS" sz="1600" b="1" i="0" kern="1200" dirty="0" smtClean="0"/>
            <a:t>ИПАРД</a:t>
          </a:r>
          <a:r>
            <a:rPr lang="en-US" sz="1600" b="1" i="0" kern="1200" dirty="0" smtClean="0"/>
            <a:t> II</a:t>
          </a:r>
          <a:r>
            <a:rPr lang="sr-Cyrl-RS" sz="1600" b="1" i="0" kern="1200" dirty="0" smtClean="0"/>
            <a:t> програма</a:t>
          </a:r>
          <a:endParaRPr lang="en-US" sz="1600" kern="1200" dirty="0"/>
        </a:p>
      </dsp:txBody>
      <dsp:txXfrm rot="-5400000">
        <a:off x="436735" y="2679810"/>
        <a:ext cx="5417647" cy="365945"/>
      </dsp:txXfrm>
    </dsp:sp>
    <dsp:sp modelId="{652B3AC7-4536-4B81-AB51-AA920048EA63}">
      <dsp:nvSpPr>
        <dsp:cNvPr id="0" name=""/>
        <dsp:cNvSpPr/>
      </dsp:nvSpPr>
      <dsp:spPr>
        <a:xfrm rot="5400000">
          <a:off x="-93585" y="3319310"/>
          <a:ext cx="623906" cy="436734"/>
        </a:xfrm>
        <a:prstGeom prst="chevron">
          <a:avLst/>
        </a:prstGeom>
        <a:solidFill>
          <a:schemeClr val="accent5">
            <a:hueOff val="2356783"/>
            <a:satOff val="-11270"/>
            <a:lumOff val="12353"/>
            <a:alphaOff val="0"/>
          </a:schemeClr>
        </a:solidFill>
        <a:ln w="15875" cap="flat" cmpd="sng" algn="ctr">
          <a:solidFill>
            <a:schemeClr val="accent5">
              <a:hueOff val="2356783"/>
              <a:satOff val="-11270"/>
              <a:lumOff val="1235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 y="3444091"/>
        <a:ext cx="436734" cy="187172"/>
      </dsp:txXfrm>
    </dsp:sp>
    <dsp:sp modelId="{3230422B-09BB-4445-AE36-B96F649C126B}">
      <dsp:nvSpPr>
        <dsp:cNvPr id="0" name=""/>
        <dsp:cNvSpPr/>
      </dsp:nvSpPr>
      <dsp:spPr>
        <a:xfrm rot="5400000">
          <a:off x="2952687" y="720769"/>
          <a:ext cx="405539" cy="5437444"/>
        </a:xfrm>
        <a:prstGeom prst="round2SameRect">
          <a:avLst/>
        </a:prstGeom>
        <a:solidFill>
          <a:schemeClr val="lt1">
            <a:alpha val="90000"/>
            <a:hueOff val="0"/>
            <a:satOff val="0"/>
            <a:lumOff val="0"/>
            <a:alphaOff val="0"/>
          </a:schemeClr>
        </a:solidFill>
        <a:ln w="15875" cap="flat" cmpd="sng" algn="ctr">
          <a:solidFill>
            <a:schemeClr val="accent5">
              <a:hueOff val="2356783"/>
              <a:satOff val="-11270"/>
              <a:lumOff val="1235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r-Cyrl-RS" sz="1600" b="1" kern="1200" dirty="0" smtClean="0"/>
            <a:t>Израда правилника за ИПАРД </a:t>
          </a:r>
          <a:r>
            <a:rPr lang="en-US" sz="1600" b="1" kern="1200" dirty="0" smtClean="0"/>
            <a:t>III</a:t>
          </a:r>
          <a:r>
            <a:rPr lang="sr-Cyrl-RS" sz="1600" b="1" kern="1200" dirty="0" smtClean="0"/>
            <a:t> програм</a:t>
          </a:r>
          <a:endParaRPr lang="en-US" sz="1600" b="1" kern="1200" dirty="0"/>
        </a:p>
      </dsp:txBody>
      <dsp:txXfrm rot="-5400000">
        <a:off x="436735" y="3256519"/>
        <a:ext cx="5417647" cy="3659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B169E-41F7-4C71-9F0F-29007FB949B2}">
      <dsp:nvSpPr>
        <dsp:cNvPr id="0" name=""/>
        <dsp:cNvSpPr/>
      </dsp:nvSpPr>
      <dsp:spPr>
        <a:xfrm rot="5400000">
          <a:off x="-129808" y="133220"/>
          <a:ext cx="865388" cy="605771"/>
        </a:xfrm>
        <a:prstGeom prst="chevron">
          <a:avLst/>
        </a:prstGeom>
        <a:solidFill>
          <a:schemeClr val="accent1">
            <a:lumMod val="7500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306298"/>
        <a:ext cx="605771" cy="259617"/>
      </dsp:txXfrm>
    </dsp:sp>
    <dsp:sp modelId="{643D33C7-100F-49D4-AC1A-FAD73ACCE7B0}">
      <dsp:nvSpPr>
        <dsp:cNvPr id="0" name=""/>
        <dsp:cNvSpPr/>
      </dsp:nvSpPr>
      <dsp:spPr>
        <a:xfrm rot="5400000">
          <a:off x="2494850" y="-1885666"/>
          <a:ext cx="562502" cy="4340659"/>
        </a:xfrm>
        <a:prstGeom prst="round2SameRect">
          <a:avLst/>
        </a:prstGeom>
        <a:solidFill>
          <a:schemeClr val="lt1">
            <a:alpha val="90000"/>
            <a:hueOff val="0"/>
            <a:satOff val="0"/>
            <a:lumOff val="0"/>
            <a:alphaOff val="0"/>
          </a:schemeClr>
        </a:solidFill>
        <a:ln w="15875"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r-Cyrl-RS" sz="1600" b="1" kern="1200" dirty="0" smtClean="0">
              <a:solidFill>
                <a:schemeClr val="tx1"/>
              </a:solidFill>
            </a:rPr>
            <a:t>Помоћ за припрему, измену и спровођење ИПАРД</a:t>
          </a:r>
          <a:r>
            <a:rPr lang="sr-Latn-RS" sz="1600" b="1" kern="1200" dirty="0" smtClean="0">
              <a:solidFill>
                <a:schemeClr val="tx1"/>
              </a:solidFill>
            </a:rPr>
            <a:t> II</a:t>
          </a:r>
          <a:r>
            <a:rPr lang="sr-Cyrl-RS" sz="1600" b="1" kern="1200" dirty="0" smtClean="0">
              <a:solidFill>
                <a:schemeClr val="tx1"/>
              </a:solidFill>
            </a:rPr>
            <a:t> програма</a:t>
          </a:r>
          <a:endParaRPr lang="en-US" sz="1600" b="1" kern="1200" dirty="0"/>
        </a:p>
      </dsp:txBody>
      <dsp:txXfrm rot="-5400000">
        <a:off x="605772" y="30871"/>
        <a:ext cx="4313200" cy="507584"/>
      </dsp:txXfrm>
    </dsp:sp>
    <dsp:sp modelId="{6E924AE3-132A-4828-ABD4-C2BF9A50CE2B}">
      <dsp:nvSpPr>
        <dsp:cNvPr id="0" name=""/>
        <dsp:cNvSpPr/>
      </dsp:nvSpPr>
      <dsp:spPr>
        <a:xfrm rot="5400000">
          <a:off x="-129808" y="878276"/>
          <a:ext cx="865388" cy="605771"/>
        </a:xfrm>
        <a:prstGeom prst="chevron">
          <a:avLst/>
        </a:prstGeom>
        <a:solidFill>
          <a:schemeClr val="accent1">
            <a:lumMod val="7500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1051354"/>
        <a:ext cx="605771" cy="259617"/>
      </dsp:txXfrm>
    </dsp:sp>
    <dsp:sp modelId="{7273DC8B-27F6-4110-8D7A-A4F44209FA71}">
      <dsp:nvSpPr>
        <dsp:cNvPr id="0" name=""/>
        <dsp:cNvSpPr/>
      </dsp:nvSpPr>
      <dsp:spPr>
        <a:xfrm rot="5400000">
          <a:off x="2494850" y="-1140609"/>
          <a:ext cx="562502" cy="4340659"/>
        </a:xfrm>
        <a:prstGeom prst="round2SameRect">
          <a:avLst/>
        </a:prstGeom>
        <a:solidFill>
          <a:schemeClr val="lt1">
            <a:alpha val="90000"/>
            <a:hueOff val="0"/>
            <a:satOff val="0"/>
            <a:lumOff val="0"/>
            <a:alphaOff val="0"/>
          </a:schemeClr>
        </a:solidFill>
        <a:ln w="15875"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r-Cyrl-RS" sz="1600" b="1" kern="1200" dirty="0" smtClean="0"/>
            <a:t>Праћење</a:t>
          </a:r>
          <a:r>
            <a:rPr lang="en-US" sz="1600" b="1" kern="1200" dirty="0" smtClean="0"/>
            <a:t> </a:t>
          </a:r>
          <a:r>
            <a:rPr lang="sr-Cyrl-RS" sz="1600" b="1" kern="1200" dirty="0" smtClean="0"/>
            <a:t>ИПАРД</a:t>
          </a:r>
          <a:r>
            <a:rPr lang="en-US" sz="1600" b="1" kern="1200" dirty="0" smtClean="0"/>
            <a:t> II</a:t>
          </a:r>
          <a:r>
            <a:rPr lang="sr-Cyrl-RS" sz="1600" b="1" kern="1200" dirty="0" smtClean="0"/>
            <a:t> програма </a:t>
          </a:r>
          <a:endParaRPr lang="en-US" sz="1600" b="1" kern="1200" dirty="0"/>
        </a:p>
      </dsp:txBody>
      <dsp:txXfrm rot="-5400000">
        <a:off x="605772" y="775928"/>
        <a:ext cx="4313200" cy="507584"/>
      </dsp:txXfrm>
    </dsp:sp>
    <dsp:sp modelId="{47A51A35-97E0-4EB8-A9BB-E671C1C2AD77}">
      <dsp:nvSpPr>
        <dsp:cNvPr id="0" name=""/>
        <dsp:cNvSpPr/>
      </dsp:nvSpPr>
      <dsp:spPr>
        <a:xfrm rot="5400000">
          <a:off x="-129808" y="1623333"/>
          <a:ext cx="865388" cy="605771"/>
        </a:xfrm>
        <a:prstGeom prst="chevron">
          <a:avLst/>
        </a:prstGeom>
        <a:solidFill>
          <a:schemeClr val="accent1">
            <a:lumMod val="7500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a:p>
      </dsp:txBody>
      <dsp:txXfrm rot="-5400000">
        <a:off x="1" y="1796411"/>
        <a:ext cx="605771" cy="259617"/>
      </dsp:txXfrm>
    </dsp:sp>
    <dsp:sp modelId="{4EAB9C3C-785E-45E9-B2F8-EDEAA833BD50}">
      <dsp:nvSpPr>
        <dsp:cNvPr id="0" name=""/>
        <dsp:cNvSpPr/>
      </dsp:nvSpPr>
      <dsp:spPr>
        <a:xfrm rot="5400000">
          <a:off x="2494850" y="-395553"/>
          <a:ext cx="562502" cy="4340659"/>
        </a:xfrm>
        <a:prstGeom prst="round2SameRect">
          <a:avLst/>
        </a:prstGeom>
        <a:solidFill>
          <a:schemeClr val="lt1">
            <a:alpha val="90000"/>
            <a:hueOff val="0"/>
            <a:satOff val="0"/>
            <a:lumOff val="0"/>
            <a:alphaOff val="0"/>
          </a:schemeClr>
        </a:solidFill>
        <a:ln w="15875"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smtClean="0"/>
            <a:t>E</a:t>
          </a:r>
          <a:r>
            <a:rPr lang="sr-Cyrl-RS" sz="1600" b="1" kern="1200" dirty="0" smtClean="0"/>
            <a:t>валуација</a:t>
          </a:r>
          <a:r>
            <a:rPr lang="en-US" sz="1600" b="1" kern="1200" dirty="0" smtClean="0"/>
            <a:t> </a:t>
          </a:r>
          <a:r>
            <a:rPr lang="sr-Cyrl-RS" sz="1600" b="1" kern="1200" dirty="0" smtClean="0"/>
            <a:t> ИПАРД </a:t>
          </a:r>
          <a:r>
            <a:rPr lang="en-US" sz="1600" b="1" kern="1200" dirty="0" smtClean="0"/>
            <a:t>II</a:t>
          </a:r>
          <a:r>
            <a:rPr lang="sr-Cyrl-RS" sz="1600" b="1" kern="1200" dirty="0" smtClean="0"/>
            <a:t> програма</a:t>
          </a:r>
          <a:r>
            <a:rPr lang="en-US" sz="1600" b="1" kern="1200" dirty="0" smtClean="0"/>
            <a:t> </a:t>
          </a:r>
          <a:endParaRPr lang="en-US" sz="1600" b="1" kern="1200" dirty="0"/>
        </a:p>
      </dsp:txBody>
      <dsp:txXfrm rot="-5400000">
        <a:off x="605772" y="1520984"/>
        <a:ext cx="4313200" cy="507584"/>
      </dsp:txXfrm>
    </dsp:sp>
    <dsp:sp modelId="{8DE96463-A8DF-4002-AE91-43D730FB701A}">
      <dsp:nvSpPr>
        <dsp:cNvPr id="0" name=""/>
        <dsp:cNvSpPr/>
      </dsp:nvSpPr>
      <dsp:spPr>
        <a:xfrm rot="5400000">
          <a:off x="-129808" y="2368389"/>
          <a:ext cx="865388" cy="605771"/>
        </a:xfrm>
        <a:prstGeom prst="chevron">
          <a:avLst/>
        </a:prstGeom>
        <a:solidFill>
          <a:schemeClr val="accent1">
            <a:lumMod val="7500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2541467"/>
        <a:ext cx="605771" cy="259617"/>
      </dsp:txXfrm>
    </dsp:sp>
    <dsp:sp modelId="{9AB333AD-5050-477F-B674-F47C367326D8}">
      <dsp:nvSpPr>
        <dsp:cNvPr id="0" name=""/>
        <dsp:cNvSpPr/>
      </dsp:nvSpPr>
      <dsp:spPr>
        <a:xfrm rot="5400000">
          <a:off x="2494850" y="349502"/>
          <a:ext cx="562502" cy="4340659"/>
        </a:xfrm>
        <a:prstGeom prst="round2SameRect">
          <a:avLst/>
        </a:prstGeom>
        <a:solidFill>
          <a:schemeClr val="lt1">
            <a:alpha val="90000"/>
            <a:hueOff val="0"/>
            <a:satOff val="0"/>
            <a:lumOff val="0"/>
            <a:alphaOff val="0"/>
          </a:schemeClr>
        </a:solidFill>
        <a:ln w="15875"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r-Cyrl-RS" sz="1600" b="1" kern="1200" dirty="0" smtClean="0"/>
            <a:t>Промоција ИПАРД </a:t>
          </a:r>
          <a:r>
            <a:rPr lang="en-US" sz="1600" b="1" kern="1200" dirty="0" smtClean="0"/>
            <a:t>II </a:t>
          </a:r>
          <a:r>
            <a:rPr lang="sr-Cyrl-RS" sz="1600" b="1" kern="1200" dirty="0" smtClean="0"/>
            <a:t>програма</a:t>
          </a:r>
          <a:endParaRPr lang="en-US" sz="1600" b="1" kern="1200" dirty="0"/>
        </a:p>
      </dsp:txBody>
      <dsp:txXfrm rot="-5400000">
        <a:off x="605772" y="2266040"/>
        <a:ext cx="4313200" cy="507584"/>
      </dsp:txXfrm>
    </dsp:sp>
    <dsp:sp modelId="{AB038F52-EECF-4E96-A534-E2BA41265811}">
      <dsp:nvSpPr>
        <dsp:cNvPr id="0" name=""/>
        <dsp:cNvSpPr/>
      </dsp:nvSpPr>
      <dsp:spPr>
        <a:xfrm rot="5400000">
          <a:off x="-129808" y="3113445"/>
          <a:ext cx="865388" cy="605771"/>
        </a:xfrm>
        <a:prstGeom prst="chevron">
          <a:avLst/>
        </a:prstGeom>
        <a:solidFill>
          <a:schemeClr val="accent1">
            <a:lumMod val="7500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n-US" sz="1600" kern="1200" dirty="0"/>
        </a:p>
      </dsp:txBody>
      <dsp:txXfrm rot="-5400000">
        <a:off x="1" y="3286523"/>
        <a:ext cx="605771" cy="259617"/>
      </dsp:txXfrm>
    </dsp:sp>
    <dsp:sp modelId="{F4697572-2824-46C3-BB46-EB4403B1717C}">
      <dsp:nvSpPr>
        <dsp:cNvPr id="0" name=""/>
        <dsp:cNvSpPr/>
      </dsp:nvSpPr>
      <dsp:spPr>
        <a:xfrm rot="5400000">
          <a:off x="2494850" y="1094559"/>
          <a:ext cx="562502" cy="4340659"/>
        </a:xfrm>
        <a:prstGeom prst="round2SameRect">
          <a:avLst/>
        </a:prstGeom>
        <a:solidFill>
          <a:schemeClr val="lt1">
            <a:alpha val="90000"/>
            <a:hueOff val="0"/>
            <a:satOff val="0"/>
            <a:lumOff val="0"/>
            <a:alphaOff val="0"/>
          </a:schemeClr>
        </a:solidFill>
        <a:ln w="15875"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sr-Cyrl-RS" sz="1600" b="1" kern="1200" dirty="0" smtClean="0"/>
            <a:t>Припрема за нови програмски период</a:t>
          </a:r>
          <a:endParaRPr lang="en-US" sz="1600" b="1" kern="1200" dirty="0" smtClean="0"/>
        </a:p>
        <a:p>
          <a:pPr marL="57150" lvl="1" indent="-57150" algn="l" defTabSz="444500">
            <a:lnSpc>
              <a:spcPct val="90000"/>
            </a:lnSpc>
            <a:spcBef>
              <a:spcPct val="0"/>
            </a:spcBef>
            <a:spcAft>
              <a:spcPct val="15000"/>
            </a:spcAft>
            <a:buChar char="••"/>
          </a:pPr>
          <a:endParaRPr lang="en-US" sz="1000" b="1" kern="1200" dirty="0"/>
        </a:p>
      </dsp:txBody>
      <dsp:txXfrm rot="-5400000">
        <a:off x="605772" y="3011097"/>
        <a:ext cx="4313200" cy="5075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81FDA6-F7A2-4A0E-A919-46D670732756}">
      <dsp:nvSpPr>
        <dsp:cNvPr id="0" name=""/>
        <dsp:cNvSpPr/>
      </dsp:nvSpPr>
      <dsp:spPr>
        <a:xfrm rot="5400000">
          <a:off x="-95035" y="98198"/>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dirty="0" smtClean="0">
              <a:solidFill>
                <a:schemeClr val="bg1"/>
              </a:solidFill>
            </a:rPr>
            <a:t>3%</a:t>
          </a:r>
          <a:endParaRPr lang="en-US" sz="1800" b="1" kern="1200" dirty="0">
            <a:solidFill>
              <a:schemeClr val="bg1"/>
            </a:solidFill>
          </a:endParaRPr>
        </a:p>
      </dsp:txBody>
      <dsp:txXfrm rot="-5400000">
        <a:off x="1" y="224913"/>
        <a:ext cx="443499" cy="190071"/>
      </dsp:txXfrm>
    </dsp:sp>
    <dsp:sp modelId="{98305F01-EF1D-4F6A-B170-9865A11BC6CE}">
      <dsp:nvSpPr>
        <dsp:cNvPr id="0" name=""/>
        <dsp:cNvSpPr/>
      </dsp:nvSpPr>
      <dsp:spPr>
        <a:xfrm rot="5400000">
          <a:off x="3972432" y="-3525770"/>
          <a:ext cx="412037"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smtClean="0">
              <a:solidFill>
                <a:schemeClr val="accent2">
                  <a:lumMod val="50000"/>
                </a:schemeClr>
              </a:solidFill>
            </a:rPr>
            <a:t>Штампани материјал</a:t>
          </a:r>
          <a:r>
            <a:rPr lang="en-US" sz="1800" b="1" kern="1200" smtClean="0">
              <a:solidFill>
                <a:schemeClr val="accent2">
                  <a:lumMod val="50000"/>
                </a:schemeClr>
              </a:solidFill>
            </a:rPr>
            <a:t> (M1, M3, M7</a:t>
          </a:r>
          <a:r>
            <a:rPr lang="sr-Cyrl-RS" sz="1800" b="1" kern="1200" smtClean="0">
              <a:solidFill>
                <a:schemeClr val="accent2">
                  <a:lumMod val="50000"/>
                </a:schemeClr>
              </a:solidFill>
            </a:rPr>
            <a:t>,</a:t>
          </a:r>
          <a:r>
            <a:rPr lang="en-US" sz="1800" b="1" kern="1200" smtClean="0">
              <a:solidFill>
                <a:schemeClr val="accent2">
                  <a:lumMod val="50000"/>
                </a:schemeClr>
              </a:solidFill>
            </a:rPr>
            <a:t>M5)</a:t>
          </a:r>
          <a:r>
            <a:rPr lang="sr-Latn-RS" sz="1800" b="1" kern="1200" smtClean="0">
              <a:solidFill>
                <a:schemeClr val="accent2">
                  <a:lumMod val="50000"/>
                </a:schemeClr>
              </a:solidFill>
            </a:rPr>
            <a:t> </a:t>
          </a:r>
          <a:endParaRPr lang="en-US" sz="1800" b="1" kern="1200" dirty="0">
            <a:solidFill>
              <a:schemeClr val="accent2">
                <a:lumMod val="50000"/>
              </a:schemeClr>
            </a:solidFill>
          </a:endParaRPr>
        </a:p>
      </dsp:txBody>
      <dsp:txXfrm rot="-5400000">
        <a:off x="443499" y="23277"/>
        <a:ext cx="7449790" cy="371809"/>
      </dsp:txXfrm>
    </dsp:sp>
    <dsp:sp modelId="{A98C7FBB-1A05-4A86-877F-79DB27CCCE0E}">
      <dsp:nvSpPr>
        <dsp:cNvPr id="0" name=""/>
        <dsp:cNvSpPr/>
      </dsp:nvSpPr>
      <dsp:spPr>
        <a:xfrm rot="5400000">
          <a:off x="-95035" y="628683"/>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dirty="0" smtClean="0">
              <a:solidFill>
                <a:schemeClr val="bg1"/>
              </a:solidFill>
            </a:rPr>
            <a:t>1%</a:t>
          </a:r>
          <a:endParaRPr lang="en-US" sz="1800" b="1" kern="1200" dirty="0">
            <a:solidFill>
              <a:schemeClr val="bg1"/>
            </a:solidFill>
          </a:endParaRPr>
        </a:p>
      </dsp:txBody>
      <dsp:txXfrm rot="-5400000">
        <a:off x="1" y="755398"/>
        <a:ext cx="443499" cy="190071"/>
      </dsp:txXfrm>
    </dsp:sp>
    <dsp:sp modelId="{0E1543B9-271B-4C55-80F4-3C55E09706A2}">
      <dsp:nvSpPr>
        <dsp:cNvPr id="0" name=""/>
        <dsp:cNvSpPr/>
      </dsp:nvSpPr>
      <dsp:spPr>
        <a:xfrm rot="5400000">
          <a:off x="3972541" y="-2995393"/>
          <a:ext cx="411820"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smtClean="0">
              <a:solidFill>
                <a:schemeClr val="accent2">
                  <a:lumMod val="50000"/>
                </a:schemeClr>
              </a:solidFill>
            </a:rPr>
            <a:t>Остали промотивни материјал</a:t>
          </a:r>
          <a:r>
            <a:rPr lang="en-US" sz="1800" b="1" kern="1200" smtClean="0">
              <a:solidFill>
                <a:schemeClr val="accent2">
                  <a:lumMod val="50000"/>
                </a:schemeClr>
              </a:solidFill>
            </a:rPr>
            <a:t> (</a:t>
          </a:r>
          <a:r>
            <a:rPr lang="sr-Cyrl-RS" sz="1800" b="1" kern="1200" smtClean="0">
              <a:solidFill>
                <a:schemeClr val="accent2">
                  <a:lumMod val="50000"/>
                </a:schemeClr>
              </a:solidFill>
            </a:rPr>
            <a:t>оловке</a:t>
          </a:r>
          <a:r>
            <a:rPr lang="en-US" sz="1800" b="1" kern="1200" smtClean="0">
              <a:solidFill>
                <a:schemeClr val="accent2">
                  <a:lumMod val="50000"/>
                </a:schemeClr>
              </a:solidFill>
            </a:rPr>
            <a:t>, </a:t>
          </a:r>
          <a:r>
            <a:rPr lang="en-US" sz="1800" b="1" i="1" kern="1200" smtClean="0">
              <a:solidFill>
                <a:schemeClr val="accent2">
                  <a:lumMod val="50000"/>
                </a:schemeClr>
              </a:solidFill>
            </a:rPr>
            <a:t>USB</a:t>
          </a:r>
          <a:r>
            <a:rPr lang="en-US" sz="1800" b="1" kern="1200" smtClean="0">
              <a:solidFill>
                <a:schemeClr val="accent2">
                  <a:lumMod val="50000"/>
                </a:schemeClr>
              </a:solidFill>
            </a:rPr>
            <a:t> </a:t>
          </a:r>
          <a:r>
            <a:rPr lang="sr-Cyrl-RS" sz="1800" b="1" kern="1200" smtClean="0">
              <a:solidFill>
                <a:schemeClr val="accent2">
                  <a:lumMod val="50000"/>
                </a:schemeClr>
              </a:solidFill>
            </a:rPr>
            <a:t>меморија</a:t>
          </a:r>
          <a:r>
            <a:rPr lang="en-US" sz="1800" b="1" kern="1200" smtClean="0">
              <a:solidFill>
                <a:schemeClr val="accent2">
                  <a:lumMod val="50000"/>
                </a:schemeClr>
              </a:solidFill>
            </a:rPr>
            <a:t>, </a:t>
          </a:r>
          <a:r>
            <a:rPr lang="sr-Cyrl-RS" sz="1800" b="1" kern="1200" smtClean="0">
              <a:solidFill>
                <a:schemeClr val="accent2">
                  <a:lumMod val="50000"/>
                </a:schemeClr>
              </a:solidFill>
            </a:rPr>
            <a:t>мајице</a:t>
          </a:r>
          <a:r>
            <a:rPr lang="en-US" sz="1800" b="1" kern="1200" smtClean="0">
              <a:solidFill>
                <a:schemeClr val="accent2">
                  <a:lumMod val="50000"/>
                </a:schemeClr>
              </a:solidFill>
            </a:rPr>
            <a:t>)</a:t>
          </a:r>
          <a:r>
            <a:rPr lang="sr-Latn-RS" sz="1800" b="1" kern="1200" smtClean="0">
              <a:solidFill>
                <a:schemeClr val="accent2">
                  <a:lumMod val="50000"/>
                </a:schemeClr>
              </a:solidFill>
            </a:rPr>
            <a:t> </a:t>
          </a:r>
          <a:endParaRPr lang="en-US" sz="1800" b="1" kern="1200" dirty="0">
            <a:solidFill>
              <a:schemeClr val="accent2">
                <a:lumMod val="50000"/>
              </a:schemeClr>
            </a:solidFill>
          </a:endParaRPr>
        </a:p>
      </dsp:txBody>
      <dsp:txXfrm rot="-5400000">
        <a:off x="443500" y="553751"/>
        <a:ext cx="7449801" cy="371614"/>
      </dsp:txXfrm>
    </dsp:sp>
    <dsp:sp modelId="{BA02BB13-7444-442B-94E8-CC60CAA5AE00}">
      <dsp:nvSpPr>
        <dsp:cNvPr id="0" name=""/>
        <dsp:cNvSpPr/>
      </dsp:nvSpPr>
      <dsp:spPr>
        <a:xfrm rot="5400000">
          <a:off x="-95035" y="1159168"/>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smtClean="0">
              <a:solidFill>
                <a:schemeClr val="bg1"/>
              </a:solidFill>
            </a:rPr>
            <a:t>83%</a:t>
          </a:r>
          <a:endParaRPr lang="en-US" sz="1800" b="1" kern="1200" dirty="0">
            <a:solidFill>
              <a:schemeClr val="bg1"/>
            </a:solidFill>
          </a:endParaRPr>
        </a:p>
      </dsp:txBody>
      <dsp:txXfrm rot="-5400000">
        <a:off x="1" y="1285883"/>
        <a:ext cx="443499" cy="190071"/>
      </dsp:txXfrm>
    </dsp:sp>
    <dsp:sp modelId="{77D1F238-B204-43C3-9448-96D4EC847E4C}">
      <dsp:nvSpPr>
        <dsp:cNvPr id="0" name=""/>
        <dsp:cNvSpPr/>
      </dsp:nvSpPr>
      <dsp:spPr>
        <a:xfrm rot="5400000">
          <a:off x="3972541" y="-2464909"/>
          <a:ext cx="411820"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smtClean="0">
              <a:solidFill>
                <a:schemeClr val="accent2">
                  <a:lumMod val="50000"/>
                </a:schemeClr>
              </a:solidFill>
            </a:rPr>
            <a:t>T</a:t>
          </a:r>
          <a:r>
            <a:rPr lang="sr-Cyrl-RS" sz="1800" b="1" kern="1200" smtClean="0">
              <a:solidFill>
                <a:schemeClr val="accent2">
                  <a:lumMod val="50000"/>
                </a:schemeClr>
              </a:solidFill>
            </a:rPr>
            <a:t>В</a:t>
          </a:r>
          <a:r>
            <a:rPr lang="en-US" sz="1800" b="1" kern="1200" smtClean="0">
              <a:solidFill>
                <a:schemeClr val="accent2">
                  <a:lumMod val="50000"/>
                </a:schemeClr>
              </a:solidFill>
            </a:rPr>
            <a:t> </a:t>
          </a:r>
          <a:r>
            <a:rPr lang="sr-Cyrl-RS" sz="1800" b="1" kern="1200" smtClean="0">
              <a:solidFill>
                <a:schemeClr val="accent2">
                  <a:lumMod val="50000"/>
                </a:schemeClr>
              </a:solidFill>
            </a:rPr>
            <a:t>кампања</a:t>
          </a:r>
          <a:r>
            <a:rPr lang="en-US" sz="1800" b="1" kern="1200" smtClean="0">
              <a:solidFill>
                <a:schemeClr val="accent2">
                  <a:lumMod val="50000"/>
                </a:schemeClr>
              </a:solidFill>
            </a:rPr>
            <a:t> (M1, M3, </a:t>
          </a:r>
          <a:r>
            <a:rPr lang="sr-Latn-RS" sz="1800" b="1" kern="1200" smtClean="0">
              <a:solidFill>
                <a:schemeClr val="accent2">
                  <a:lumMod val="50000"/>
                </a:schemeClr>
              </a:solidFill>
            </a:rPr>
            <a:t>M</a:t>
          </a:r>
          <a:r>
            <a:rPr lang="en-US" sz="1800" b="1" kern="1200" smtClean="0">
              <a:solidFill>
                <a:schemeClr val="accent2">
                  <a:lumMod val="50000"/>
                </a:schemeClr>
              </a:solidFill>
            </a:rPr>
            <a:t>7</a:t>
          </a:r>
          <a:r>
            <a:rPr lang="sr-Latn-RS" sz="1800" b="1" kern="1200" smtClean="0">
              <a:solidFill>
                <a:schemeClr val="accent2">
                  <a:lumMod val="50000"/>
                </a:schemeClr>
              </a:solidFill>
            </a:rPr>
            <a:t>) </a:t>
          </a:r>
          <a:endParaRPr lang="en-US" sz="1800" b="1" kern="1200" dirty="0">
            <a:solidFill>
              <a:schemeClr val="accent2">
                <a:lumMod val="50000"/>
              </a:schemeClr>
            </a:solidFill>
          </a:endParaRPr>
        </a:p>
      </dsp:txBody>
      <dsp:txXfrm rot="-5400000">
        <a:off x="443500" y="1084235"/>
        <a:ext cx="7449801" cy="371614"/>
      </dsp:txXfrm>
    </dsp:sp>
    <dsp:sp modelId="{FA2C0265-85ED-4445-A2C1-23B5F157009A}">
      <dsp:nvSpPr>
        <dsp:cNvPr id="0" name=""/>
        <dsp:cNvSpPr/>
      </dsp:nvSpPr>
      <dsp:spPr>
        <a:xfrm rot="5400000">
          <a:off x="-95035" y="1689653"/>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smtClean="0">
              <a:solidFill>
                <a:schemeClr val="bg1"/>
              </a:solidFill>
            </a:rPr>
            <a:t>8%</a:t>
          </a:r>
          <a:endParaRPr lang="en-US" sz="1800" b="1" kern="1200" dirty="0">
            <a:solidFill>
              <a:schemeClr val="bg1"/>
            </a:solidFill>
          </a:endParaRPr>
        </a:p>
      </dsp:txBody>
      <dsp:txXfrm rot="-5400000">
        <a:off x="1" y="1816368"/>
        <a:ext cx="443499" cy="190071"/>
      </dsp:txXfrm>
    </dsp:sp>
    <dsp:sp modelId="{97C9216D-0171-4628-AD28-E78C1EBDE66E}">
      <dsp:nvSpPr>
        <dsp:cNvPr id="0" name=""/>
        <dsp:cNvSpPr/>
      </dsp:nvSpPr>
      <dsp:spPr>
        <a:xfrm rot="5400000">
          <a:off x="3972541" y="-1934424"/>
          <a:ext cx="411820"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smtClean="0">
              <a:solidFill>
                <a:schemeClr val="accent2">
                  <a:lumMod val="50000"/>
                </a:schemeClr>
              </a:solidFill>
            </a:rPr>
            <a:t>ИПАРД информативни дани</a:t>
          </a:r>
          <a:r>
            <a:rPr lang="en-US" sz="1800" b="1" kern="1200" smtClean="0">
              <a:solidFill>
                <a:schemeClr val="accent2">
                  <a:lumMod val="50000"/>
                </a:schemeClr>
              </a:solidFill>
            </a:rPr>
            <a:t> (M1, M3 </a:t>
          </a:r>
          <a:r>
            <a:rPr lang="sr-Cyrl-RS" sz="1800" b="1" kern="1200" smtClean="0">
              <a:solidFill>
                <a:schemeClr val="accent2">
                  <a:lumMod val="50000"/>
                </a:schemeClr>
              </a:solidFill>
            </a:rPr>
            <a:t>и </a:t>
          </a:r>
          <a:r>
            <a:rPr lang="sr-Latn-RS" sz="1800" b="1" kern="1200" smtClean="0">
              <a:solidFill>
                <a:schemeClr val="accent2">
                  <a:lumMod val="50000"/>
                </a:schemeClr>
              </a:solidFill>
            </a:rPr>
            <a:t>M</a:t>
          </a:r>
          <a:r>
            <a:rPr lang="en-US" sz="1800" b="1" kern="1200" smtClean="0">
              <a:solidFill>
                <a:schemeClr val="accent2">
                  <a:lumMod val="50000"/>
                </a:schemeClr>
              </a:solidFill>
            </a:rPr>
            <a:t>7</a:t>
          </a:r>
          <a:r>
            <a:rPr lang="sr-Latn-RS" sz="1800" b="1" kern="1200" smtClean="0">
              <a:solidFill>
                <a:schemeClr val="accent2">
                  <a:lumMod val="50000"/>
                </a:schemeClr>
              </a:solidFill>
            </a:rPr>
            <a:t>) </a:t>
          </a:r>
          <a:endParaRPr lang="en-US" sz="1800" b="1" kern="1200" dirty="0">
            <a:solidFill>
              <a:schemeClr val="accent2">
                <a:lumMod val="50000"/>
              </a:schemeClr>
            </a:solidFill>
          </a:endParaRPr>
        </a:p>
      </dsp:txBody>
      <dsp:txXfrm rot="-5400000">
        <a:off x="443500" y="1614720"/>
        <a:ext cx="7449801" cy="371614"/>
      </dsp:txXfrm>
    </dsp:sp>
    <dsp:sp modelId="{7B82C0E8-353A-48C1-BF07-EE338805CB0A}">
      <dsp:nvSpPr>
        <dsp:cNvPr id="0" name=""/>
        <dsp:cNvSpPr/>
      </dsp:nvSpPr>
      <dsp:spPr>
        <a:xfrm rot="5400000">
          <a:off x="-95035" y="2233043"/>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smtClean="0">
              <a:solidFill>
                <a:schemeClr val="bg1"/>
              </a:solidFill>
            </a:rPr>
            <a:t>4%</a:t>
          </a:r>
          <a:endParaRPr lang="en-US" sz="1800" b="1" kern="1200" dirty="0">
            <a:solidFill>
              <a:schemeClr val="bg1"/>
            </a:solidFill>
          </a:endParaRPr>
        </a:p>
      </dsp:txBody>
      <dsp:txXfrm rot="-5400000">
        <a:off x="1" y="2359758"/>
        <a:ext cx="443499" cy="190071"/>
      </dsp:txXfrm>
    </dsp:sp>
    <dsp:sp modelId="{51DDFEDE-C1D8-44FC-903D-4F9AE1D09B2F}">
      <dsp:nvSpPr>
        <dsp:cNvPr id="0" name=""/>
        <dsp:cNvSpPr/>
      </dsp:nvSpPr>
      <dsp:spPr>
        <a:xfrm rot="5400000">
          <a:off x="3972541" y="-1403939"/>
          <a:ext cx="411820"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dirty="0" smtClean="0">
              <a:solidFill>
                <a:schemeClr val="accent2">
                  <a:lumMod val="50000"/>
                </a:schemeClr>
              </a:solidFill>
            </a:rPr>
            <a:t>Учешће на сајмовима</a:t>
          </a:r>
          <a:endParaRPr lang="sr-Latn-RS" sz="1800" b="1" kern="1200" dirty="0">
            <a:solidFill>
              <a:schemeClr val="accent2">
                <a:lumMod val="50000"/>
              </a:schemeClr>
            </a:solidFill>
          </a:endParaRPr>
        </a:p>
      </dsp:txBody>
      <dsp:txXfrm rot="-5400000">
        <a:off x="443500" y="2145205"/>
        <a:ext cx="7449801" cy="371614"/>
      </dsp:txXfrm>
    </dsp:sp>
    <dsp:sp modelId="{AF8679AE-E681-44A6-B776-86E8962B1C37}">
      <dsp:nvSpPr>
        <dsp:cNvPr id="0" name=""/>
        <dsp:cNvSpPr/>
      </dsp:nvSpPr>
      <dsp:spPr>
        <a:xfrm rot="5400000">
          <a:off x="-95035" y="2750622"/>
          <a:ext cx="633570" cy="44349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sr-Cyrl-RS" sz="1800" b="1" kern="1200" smtClean="0">
              <a:solidFill>
                <a:schemeClr val="bg1"/>
              </a:solidFill>
            </a:rPr>
            <a:t>1%</a:t>
          </a:r>
          <a:endParaRPr lang="sr-Latn-RS" sz="1800" b="1" kern="1200" dirty="0">
            <a:solidFill>
              <a:schemeClr val="bg1"/>
            </a:solidFill>
          </a:endParaRPr>
        </a:p>
      </dsp:txBody>
      <dsp:txXfrm rot="-5400000">
        <a:off x="1" y="2877337"/>
        <a:ext cx="443499" cy="190071"/>
      </dsp:txXfrm>
    </dsp:sp>
    <dsp:sp modelId="{36873105-C39B-4CC2-A6C9-31F16C498E57}">
      <dsp:nvSpPr>
        <dsp:cNvPr id="0" name=""/>
        <dsp:cNvSpPr/>
      </dsp:nvSpPr>
      <dsp:spPr>
        <a:xfrm rot="5400000">
          <a:off x="3972541" y="-873454"/>
          <a:ext cx="411820" cy="7469904"/>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dirty="0" smtClean="0">
              <a:solidFill>
                <a:schemeClr val="accent2">
                  <a:lumMod val="50000"/>
                </a:schemeClr>
              </a:solidFill>
            </a:rPr>
            <a:t>Дизајн, ажурирање и одржавање ИПАРД веб-странице</a:t>
          </a:r>
          <a:r>
            <a:rPr lang="sr-Latn-RS" sz="1800" b="1" kern="1200" dirty="0" smtClean="0">
              <a:solidFill>
                <a:schemeClr val="accent2">
                  <a:lumMod val="50000"/>
                </a:schemeClr>
              </a:solidFill>
            </a:rPr>
            <a:t> </a:t>
          </a:r>
          <a:endParaRPr lang="en-US" sz="1800" b="1" kern="1200" dirty="0">
            <a:solidFill>
              <a:schemeClr val="accent2">
                <a:lumMod val="50000"/>
              </a:schemeClr>
            </a:solidFill>
          </a:endParaRPr>
        </a:p>
      </dsp:txBody>
      <dsp:txXfrm rot="-5400000">
        <a:off x="443500" y="2675690"/>
        <a:ext cx="7449801" cy="37161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0.42291</cdr:x>
      <cdr:y>0.39549</cdr:y>
    </cdr:from>
    <cdr:to>
      <cdr:x>0.42367</cdr:x>
      <cdr:y>0.48646</cdr:y>
    </cdr:to>
    <cdr:cxnSp macro="">
      <cdr:nvCxnSpPr>
        <cdr:cNvPr id="3" name="Straight Connector 2"/>
        <cdr:cNvCxnSpPr/>
      </cdr:nvCxnSpPr>
      <cdr:spPr>
        <a:xfrm xmlns:a="http://schemas.openxmlformats.org/drawingml/2006/main" flipH="1" flipV="1">
          <a:off x="3479127" y="2145147"/>
          <a:ext cx="6215" cy="493425"/>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0.4764</cdr:x>
      <cdr:y>0.45877</cdr:y>
    </cdr:from>
    <cdr:to>
      <cdr:x>0.57159</cdr:x>
      <cdr:y>0.5145</cdr:y>
    </cdr:to>
    <cdr:cxnSp macro="">
      <cdr:nvCxnSpPr>
        <cdr:cNvPr id="5" name="Straight Connector 4"/>
        <cdr:cNvCxnSpPr/>
      </cdr:nvCxnSpPr>
      <cdr:spPr>
        <a:xfrm xmlns:a="http://schemas.openxmlformats.org/drawingml/2006/main" flipV="1">
          <a:off x="3810576" y="2556165"/>
          <a:ext cx="761424" cy="310547"/>
        </a:xfrm>
        <a:prstGeom xmlns:a="http://schemas.openxmlformats.org/drawingml/2006/main" prst="line">
          <a:avLst/>
        </a:prstGeom>
        <a:ln xmlns:a="http://schemas.openxmlformats.org/drawingml/2006/main">
          <a:solidFill>
            <a:schemeClr val="accent2"/>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0.56229</cdr:x>
      <cdr:y>0.5666</cdr:y>
    </cdr:from>
    <cdr:to>
      <cdr:x>0.64243</cdr:x>
      <cdr:y>0.59636</cdr:y>
    </cdr:to>
    <cdr:cxnSp macro="">
      <cdr:nvCxnSpPr>
        <cdr:cNvPr id="7" name="Straight Connector 6"/>
        <cdr:cNvCxnSpPr/>
      </cdr:nvCxnSpPr>
      <cdr:spPr>
        <a:xfrm xmlns:a="http://schemas.openxmlformats.org/drawingml/2006/main" flipV="1">
          <a:off x="4625717" y="3157001"/>
          <a:ext cx="659281" cy="165818"/>
        </a:xfrm>
        <a:prstGeom xmlns:a="http://schemas.openxmlformats.org/drawingml/2006/main" prst="line">
          <a:avLst/>
        </a:prstGeom>
        <a:ln xmlns:a="http://schemas.openxmlformats.org/drawingml/2006/main"/>
      </cdr:spPr>
      <cdr:style>
        <a:lnRef xmlns:a="http://schemas.openxmlformats.org/drawingml/2006/main" idx="1">
          <a:schemeClr val="accent3"/>
        </a:lnRef>
        <a:fillRef xmlns:a="http://schemas.openxmlformats.org/drawingml/2006/main" idx="0">
          <a:schemeClr val="accent3"/>
        </a:fillRef>
        <a:effectRef xmlns:a="http://schemas.openxmlformats.org/drawingml/2006/main" idx="0">
          <a:schemeClr val="accent3"/>
        </a:effectRef>
        <a:fontRef xmlns:a="http://schemas.openxmlformats.org/drawingml/2006/main" idx="minor">
          <a:schemeClr val="tx1"/>
        </a:fontRef>
      </cdr:style>
    </cdr:cxnSp>
  </cdr:relSizeAnchor>
  <cdr:relSizeAnchor xmlns:cdr="http://schemas.openxmlformats.org/drawingml/2006/chartDrawing">
    <cdr:from>
      <cdr:x>0.187</cdr:x>
      <cdr:y>0.78114</cdr:y>
    </cdr:from>
    <cdr:to>
      <cdr:x>0.24622</cdr:x>
      <cdr:y>0.79804</cdr:y>
    </cdr:to>
    <cdr:cxnSp macro="">
      <cdr:nvCxnSpPr>
        <cdr:cNvPr id="9" name="Straight Connector 8"/>
        <cdr:cNvCxnSpPr/>
      </cdr:nvCxnSpPr>
      <cdr:spPr>
        <a:xfrm xmlns:a="http://schemas.openxmlformats.org/drawingml/2006/main" flipH="1">
          <a:off x="1245442" y="3729317"/>
          <a:ext cx="394445" cy="80682"/>
        </a:xfrm>
        <a:prstGeom xmlns:a="http://schemas.openxmlformats.org/drawingml/2006/main" prst="line">
          <a:avLst/>
        </a:prstGeom>
      </cdr:spPr>
      <cdr:style>
        <a:lnRef xmlns:a="http://schemas.openxmlformats.org/drawingml/2006/main" idx="1">
          <a:schemeClr val="accent5"/>
        </a:lnRef>
        <a:fillRef xmlns:a="http://schemas.openxmlformats.org/drawingml/2006/main" idx="0">
          <a:schemeClr val="accent5"/>
        </a:fillRef>
        <a:effectRef xmlns:a="http://schemas.openxmlformats.org/drawingml/2006/main" idx="0">
          <a:schemeClr val="accent5"/>
        </a:effectRef>
        <a:fontRef xmlns:a="http://schemas.openxmlformats.org/drawingml/2006/main" idx="minor">
          <a:schemeClr val="tx1"/>
        </a:fontRef>
      </cdr:style>
    </cdr:cxnSp>
  </cdr:relSizeAnchor>
</c:userShape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58763" units="1/cm"/>
          <inkml:channelProperty channel="T" name="resolution" value="1" units="1/dev"/>
        </inkml:channelProperties>
      </inkml:inkSource>
      <inkml:timestamp xml:id="ts0" timeString="2020-10-16T13:08:17.197"/>
    </inkml:context>
    <inkml:brush xml:id="br0">
      <inkml:brushProperty name="width" value="0.06667" units="cm"/>
      <inkml:brushProperty name="height" value="0.06667" units="cm"/>
      <inkml:brushProperty name="fitToCurve" value="1"/>
    </inkml:brush>
  </inkml:definitions>
  <inkml:trace contextRef="#ctx0" brushRef="#br0">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6590D-DF4D-45D6-9CAC-175C97AEB723}" type="datetimeFigureOut">
              <a:rPr lang="en-US" smtClean="0"/>
              <a:t>10/29/2020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6B91EF-846F-48CD-B911-86A0A27CA366}" type="slidenum">
              <a:rPr lang="en-US" smtClean="0"/>
              <a:t>‹#›</a:t>
            </a:fld>
            <a:endParaRPr lang="en-US"/>
          </a:p>
        </p:txBody>
      </p:sp>
    </p:spTree>
    <p:extLst>
      <p:ext uri="{BB962C8B-B14F-4D97-AF65-F5344CB8AC3E}">
        <p14:creationId xmlns:p14="http://schemas.microsoft.com/office/powerpoint/2010/main" val="2068200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sr-Latn-RS" baseline="0" dirty="0" smtClean="0"/>
          </a:p>
        </p:txBody>
      </p:sp>
      <p:sp>
        <p:nvSpPr>
          <p:cNvPr id="5" name="Header Placeholder 4"/>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Implementation of IPARD II programme - Ministry of finance, Management structure </a:t>
            </a: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245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0030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8429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A512951-E9AC-481C-92CB-F671A87AA814}" type="slidenum">
              <a:rPr kumimoji="0" 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2595175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A512951-E9AC-481C-92CB-F671A87AA814}" type="slidenum">
              <a:rPr kumimoji="0" lang="en-US"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1152694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5" name="Header Placeholder 4"/>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Implementation of IPARD II programme - Ministry of finance, Management structure </a:t>
            </a: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4437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6D6263-96DB-4141-98C8-F4DCEC0D57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4765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6FB644-C7B8-4329-8312-727B494B18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7596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ru-RU" dirty="0" smtClean="0"/>
              <a:t>Због природе посла ИПАРД Агенције, у неким случајевима није било могуће организовати процес рада у пуном обиму</a:t>
            </a:r>
          </a:p>
          <a:p>
            <a:pPr>
              <a:buFont typeface="Arial" panose="020B0604020202020204" pitchFamily="34" charset="0"/>
              <a:buChar char="•"/>
            </a:pPr>
            <a:r>
              <a:rPr lang="ru-RU" dirty="0" smtClean="0"/>
              <a:t>Већина запослених који се баве обрадом Захтева није могла да ради од куће. </a:t>
            </a:r>
          </a:p>
          <a:p>
            <a:pPr>
              <a:buFont typeface="Arial" panose="020B0604020202020204" pitchFamily="34" charset="0"/>
              <a:buChar char="•"/>
            </a:pPr>
            <a:r>
              <a:rPr lang="ru-RU" dirty="0" smtClean="0"/>
              <a:t>Додељени тимови запослених дежурали су одређеним радним данима, а преостале дане радили од куће. </a:t>
            </a:r>
          </a:p>
          <a:p>
            <a:pPr>
              <a:buFont typeface="Arial" panose="020B0604020202020204" pitchFamily="34" charset="0"/>
              <a:buChar char="•"/>
            </a:pPr>
            <a:r>
              <a:rPr lang="ru-RU" dirty="0" smtClean="0"/>
              <a:t>Сви рокови у управном поступку одложени су до краја ванредног стања</a:t>
            </a:r>
          </a:p>
          <a:p>
            <a:pPr>
              <a:buFont typeface="Arial" panose="020B0604020202020204" pitchFamily="34" charset="0"/>
              <a:buChar char="•"/>
            </a:pPr>
            <a:r>
              <a:rPr lang="ru-RU" dirty="0" smtClean="0"/>
              <a:t>Значајан број решења за одобравање пројеката је издато, нарочито за тракторе, али због специфичности ситуације изазване пандемијом и немогућношћу и / или кашњењем са увозом, цела процедура је била спора и отежана.</a:t>
            </a:r>
            <a:endParaRPr lang="sr-Cyrl-RS" dirty="0" smtClean="0"/>
          </a:p>
          <a:p>
            <a:pPr>
              <a:buFont typeface="Arial" panose="020B0604020202020204" pitchFamily="34" charset="0"/>
              <a:buChar char="•"/>
            </a:pPr>
            <a:endParaRPr lang="sr-Cyrl-RS" dirty="0" smtClean="0"/>
          </a:p>
          <a:p>
            <a:r>
              <a:rPr lang="en-US" dirty="0" smtClean="0"/>
              <a:t>ИПАРД </a:t>
            </a:r>
            <a:r>
              <a:rPr lang="en-US" dirty="0" err="1" smtClean="0"/>
              <a:t>Агенција</a:t>
            </a:r>
            <a:r>
              <a:rPr lang="en-US" dirty="0" smtClean="0"/>
              <a:t> </a:t>
            </a:r>
            <a:r>
              <a:rPr lang="en-US" dirty="0" err="1" smtClean="0"/>
              <a:t>настоји</a:t>
            </a:r>
            <a:r>
              <a:rPr lang="en-US" dirty="0" smtClean="0"/>
              <a:t> </a:t>
            </a:r>
            <a:r>
              <a:rPr lang="en-US" dirty="0" err="1" smtClean="0"/>
              <a:t>да</a:t>
            </a:r>
            <a:r>
              <a:rPr lang="en-US" dirty="0" smtClean="0"/>
              <a:t> </a:t>
            </a:r>
            <a:r>
              <a:rPr lang="en-US" dirty="0" err="1" smtClean="0"/>
              <a:t>посао</a:t>
            </a:r>
            <a:r>
              <a:rPr lang="en-US" dirty="0" smtClean="0"/>
              <a:t> </a:t>
            </a:r>
            <a:r>
              <a:rPr lang="en-US" dirty="0" err="1" smtClean="0"/>
              <a:t>заврши</a:t>
            </a:r>
            <a:r>
              <a:rPr lang="en-US" dirty="0" smtClean="0"/>
              <a:t> и </a:t>
            </a:r>
            <a:r>
              <a:rPr lang="en-US" dirty="0" err="1" smtClean="0"/>
              <a:t>да</a:t>
            </a:r>
            <a:r>
              <a:rPr lang="en-US" dirty="0" smtClean="0"/>
              <a:t> </a:t>
            </a:r>
            <a:r>
              <a:rPr lang="en-US" dirty="0" err="1" smtClean="0"/>
              <a:t>одржи</a:t>
            </a:r>
            <a:r>
              <a:rPr lang="en-US" dirty="0" smtClean="0"/>
              <a:t> </a:t>
            </a:r>
            <a:r>
              <a:rPr lang="en-US" dirty="0" err="1" smtClean="0"/>
              <a:t>радни</a:t>
            </a:r>
            <a:r>
              <a:rPr lang="en-US" dirty="0" smtClean="0"/>
              <a:t> </a:t>
            </a:r>
            <a:r>
              <a:rPr lang="en-US" dirty="0" err="1" smtClean="0"/>
              <a:t>процес</a:t>
            </a:r>
            <a:r>
              <a:rPr lang="sr-Cyrl-RS"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6D6263-96DB-4141-98C8-F4DCEC0D57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6220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solidFill>
                  <a:srgbClr val="00B0F0"/>
                </a:solidFill>
              </a:rPr>
              <a:t>The first phase of the preparation of the Paying Agency Establishment Study is underway</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6D6263-96DB-4141-98C8-F4DCEC0D57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489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4024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p:spPr>
        <p:txBody>
          <a:bodyPr/>
          <a:lstStyle/>
          <a:p>
            <a:endParaRPr lang="en-US" altLang="en-US" smtClean="0"/>
          </a:p>
        </p:txBody>
      </p:sp>
      <p:sp>
        <p:nvSpPr>
          <p:cNvPr id="11268" name="Slide Number Placeholder 3"/>
          <p:cNvSpPr>
            <a:spLocks noGrp="1"/>
          </p:cNvSpPr>
          <p:nvPr>
            <p:ph type="sldNum" sz="quarter" idx="5"/>
          </p:nvPr>
        </p:nvSpPr>
        <p:spPr>
          <a:noFill/>
        </p:spPr>
        <p:txBody>
          <a:bodyPr/>
          <a:lstStyle>
            <a:lvl1pPr>
              <a:defRPr sz="1200">
                <a:solidFill>
                  <a:srgbClr val="0F5494"/>
                </a:solidFill>
                <a:latin typeface="Verdana" panose="020B0604030504040204" pitchFamily="34" charset="0"/>
              </a:defRPr>
            </a:lvl1pPr>
            <a:lvl2pPr marL="742950" indent="-285750">
              <a:defRPr sz="1200">
                <a:solidFill>
                  <a:srgbClr val="0F5494"/>
                </a:solidFill>
                <a:latin typeface="Verdana" panose="020B0604030504040204" pitchFamily="34" charset="0"/>
              </a:defRPr>
            </a:lvl2pPr>
            <a:lvl3pPr marL="1143000" indent="-228600">
              <a:defRPr sz="1200">
                <a:solidFill>
                  <a:srgbClr val="0F5494"/>
                </a:solidFill>
                <a:latin typeface="Verdana" panose="020B0604030504040204" pitchFamily="34" charset="0"/>
              </a:defRPr>
            </a:lvl3pPr>
            <a:lvl4pPr marL="1600200" indent="-228600">
              <a:defRPr sz="1200">
                <a:solidFill>
                  <a:srgbClr val="0F5494"/>
                </a:solidFill>
                <a:latin typeface="Verdana" panose="020B0604030504040204" pitchFamily="34" charset="0"/>
              </a:defRPr>
            </a:lvl4pPr>
            <a:lvl5pPr marL="2057400" indent="-228600">
              <a:defRPr sz="1200">
                <a:solidFill>
                  <a:srgbClr val="0F5494"/>
                </a:solidFill>
                <a:latin typeface="Verdana" panose="020B0604030504040204" pitchFamily="34" charset="0"/>
              </a:defRPr>
            </a:lvl5pPr>
            <a:lvl6pPr marL="2514600" indent="-228600" eaLnBrk="0" fontAlgn="base" hangingPunct="0">
              <a:spcBef>
                <a:spcPct val="0"/>
              </a:spcBef>
              <a:spcAft>
                <a:spcPct val="0"/>
              </a:spcAft>
              <a:defRPr sz="1200">
                <a:solidFill>
                  <a:srgbClr val="0F5494"/>
                </a:solidFill>
                <a:latin typeface="Verdana" panose="020B0604030504040204" pitchFamily="34" charset="0"/>
              </a:defRPr>
            </a:lvl6pPr>
            <a:lvl7pPr marL="2971800" indent="-228600" eaLnBrk="0" fontAlgn="base" hangingPunct="0">
              <a:spcBef>
                <a:spcPct val="0"/>
              </a:spcBef>
              <a:spcAft>
                <a:spcPct val="0"/>
              </a:spcAft>
              <a:defRPr sz="1200">
                <a:solidFill>
                  <a:srgbClr val="0F5494"/>
                </a:solidFill>
                <a:latin typeface="Verdana" panose="020B0604030504040204" pitchFamily="34" charset="0"/>
              </a:defRPr>
            </a:lvl7pPr>
            <a:lvl8pPr marL="3429000" indent="-228600" eaLnBrk="0" fontAlgn="base" hangingPunct="0">
              <a:spcBef>
                <a:spcPct val="0"/>
              </a:spcBef>
              <a:spcAft>
                <a:spcPct val="0"/>
              </a:spcAft>
              <a:defRPr sz="1200">
                <a:solidFill>
                  <a:srgbClr val="0F5494"/>
                </a:solidFill>
                <a:latin typeface="Verdana" panose="020B0604030504040204" pitchFamily="34" charset="0"/>
              </a:defRPr>
            </a:lvl8pPr>
            <a:lvl9pPr marL="3886200" indent="-228600" eaLnBrk="0" fontAlgn="base" hangingPunct="0">
              <a:spcBef>
                <a:spcPct val="0"/>
              </a:spcBef>
              <a:spcAft>
                <a:spcPct val="0"/>
              </a:spcAft>
              <a:defRPr sz="1200">
                <a:solidFill>
                  <a:srgbClr val="0F5494"/>
                </a:solidFill>
                <a:latin typeface="Verdana" panose="020B060403050404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63A0892-90B6-4581-ABE6-D8A863D747D5}" type="slidenum">
              <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18819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9649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1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20.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2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24.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26.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20.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22.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24.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26.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smtClean="0"/>
              <a:t>                                       </a:t>
            </a:r>
            <a:r>
              <a:rPr lang="ru-RU" smtClean="0"/>
              <a:t>Датум </a:t>
            </a:r>
            <a:r>
              <a:rPr lang="ru-RU" dirty="0" smtClean="0"/>
              <a:t>(дд/мм/гггг), место одржавања ППТ</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135369"/>
            <a:ext cx="4206605" cy="2133785"/>
          </a:xfrm>
          <a:prstGeom prst="rect">
            <a:avLst/>
          </a:prstGeom>
        </p:spPr>
      </p:pic>
      <p:sp>
        <p:nvSpPr>
          <p:cNvPr id="11" name="Footer Placeholder 5"/>
          <p:cNvSpPr txBox="1">
            <a:spLocks/>
          </p:cNvSpPr>
          <p:nvPr userDrawn="1"/>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1209001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3503401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Tree>
    <p:extLst>
      <p:ext uri="{BB962C8B-B14F-4D97-AF65-F5344CB8AC3E}">
        <p14:creationId xmlns:p14="http://schemas.microsoft.com/office/powerpoint/2010/main" val="33220114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0541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0786624"/>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067206632"/>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Content Placeholder 2"/>
          <p:cNvSpPr>
            <a:spLocks noGrp="1"/>
          </p:cNvSpPr>
          <p:nvPr>
            <p:ph sz="half" idx="1"/>
          </p:nvPr>
        </p:nvSpPr>
        <p:spPr>
          <a:xfrm>
            <a:off x="943128" y="1825625"/>
            <a:ext cx="4168517"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5397908" y="1825625"/>
            <a:ext cx="4210786"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768897905"/>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smtClean="0"/>
              <a:t>Edit Master text styles</a:t>
            </a:r>
          </a:p>
        </p:txBody>
      </p:sp>
    </p:spTree>
    <p:extLst>
      <p:ext uri="{BB962C8B-B14F-4D97-AF65-F5344CB8AC3E}">
        <p14:creationId xmlns:p14="http://schemas.microsoft.com/office/powerpoint/2010/main" val="301888279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dirty="0"/>
          </a:p>
        </p:txBody>
      </p:sp>
    </p:spTree>
    <p:extLst>
      <p:ext uri="{BB962C8B-B14F-4D97-AF65-F5344CB8AC3E}">
        <p14:creationId xmlns:p14="http://schemas.microsoft.com/office/powerpoint/2010/main" val="345320003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Tree>
    <p:extLst>
      <p:ext uri="{BB962C8B-B14F-4D97-AF65-F5344CB8AC3E}">
        <p14:creationId xmlns:p14="http://schemas.microsoft.com/office/powerpoint/2010/main" val="2148639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smtClean="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smtClean="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smtClean="0"/>
              <a:t>Edit Master text styles</a:t>
            </a:r>
          </a:p>
        </p:txBody>
      </p:sp>
    </p:spTree>
    <p:extLst>
      <p:ext uri="{BB962C8B-B14F-4D97-AF65-F5344CB8AC3E}">
        <p14:creationId xmlns:p14="http://schemas.microsoft.com/office/powerpoint/2010/main" val="2135050783"/>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sp>
        <p:nvSpPr>
          <p:cNvPr id="6" name="Text Placeholder 5"/>
          <p:cNvSpPr>
            <a:spLocks noGrp="1"/>
          </p:cNvSpPr>
          <p:nvPr>
            <p:ph type="body" sz="quarter" idx="14"/>
          </p:nvPr>
        </p:nvSpPr>
        <p:spPr>
          <a:xfrm>
            <a:off x="838200" y="3630613"/>
            <a:ext cx="10515600" cy="2035175"/>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35026981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71737478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Round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cxnSp>
        <p:nvCxnSpPr>
          <p:cNvPr id="4" name="Straight Connector 3"/>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2" name="Picture Placeholder 11"/>
          <p:cNvSpPr>
            <a:spLocks noGrp="1"/>
          </p:cNvSpPr>
          <p:nvPr>
            <p:ph type="pic" sz="quarter" idx="11"/>
          </p:nvPr>
        </p:nvSpPr>
        <p:spPr>
          <a:xfrm>
            <a:off x="969963" y="1843395"/>
            <a:ext cx="2138669" cy="2138669"/>
          </a:xfrm>
          <a:prstGeom prst="ellipse">
            <a:avLst/>
          </a:prstGeom>
          <a:solidFill>
            <a:schemeClr val="bg2"/>
          </a:solidFill>
        </p:spPr>
        <p:txBody>
          <a:bodyPr/>
          <a:lstStyle/>
          <a:p>
            <a:r>
              <a:rPr lang="en-US"/>
              <a:t>Click icon to add picture</a:t>
            </a:r>
            <a:endParaRPr lang="en-GB"/>
          </a:p>
        </p:txBody>
      </p:sp>
      <p:sp>
        <p:nvSpPr>
          <p:cNvPr id="13" name="Picture Placeholder 11"/>
          <p:cNvSpPr>
            <a:spLocks noGrp="1"/>
          </p:cNvSpPr>
          <p:nvPr>
            <p:ph type="pic" sz="quarter" idx="12"/>
          </p:nvPr>
        </p:nvSpPr>
        <p:spPr>
          <a:xfrm>
            <a:off x="3581400" y="1843394"/>
            <a:ext cx="2138669" cy="2138669"/>
          </a:xfrm>
          <a:prstGeom prst="ellipse">
            <a:avLst/>
          </a:prstGeom>
          <a:solidFill>
            <a:schemeClr val="bg2"/>
          </a:solidFill>
        </p:spPr>
        <p:txBody>
          <a:bodyPr/>
          <a:lstStyle/>
          <a:p>
            <a:r>
              <a:rPr lang="en-US"/>
              <a:t>Click icon to add picture</a:t>
            </a:r>
            <a:endParaRPr lang="en-GB"/>
          </a:p>
        </p:txBody>
      </p:sp>
      <p:sp>
        <p:nvSpPr>
          <p:cNvPr id="14" name="Picture Placeholder 11"/>
          <p:cNvSpPr>
            <a:spLocks noGrp="1"/>
          </p:cNvSpPr>
          <p:nvPr>
            <p:ph type="pic" sz="quarter" idx="13"/>
          </p:nvPr>
        </p:nvSpPr>
        <p:spPr>
          <a:xfrm>
            <a:off x="6192837" y="1843393"/>
            <a:ext cx="2138669" cy="2138669"/>
          </a:xfrm>
          <a:prstGeom prst="ellipse">
            <a:avLst/>
          </a:prstGeom>
          <a:solidFill>
            <a:schemeClr val="bg2"/>
          </a:solidFill>
        </p:spPr>
        <p:txBody>
          <a:bodyPr/>
          <a:lstStyle/>
          <a:p>
            <a:r>
              <a:rPr lang="en-US"/>
              <a:t>Click icon to add picture</a:t>
            </a:r>
            <a:endParaRPr lang="en-GB"/>
          </a:p>
        </p:txBody>
      </p:sp>
      <p:sp>
        <p:nvSpPr>
          <p:cNvPr id="15" name="Picture Placeholder 11"/>
          <p:cNvSpPr>
            <a:spLocks noGrp="1"/>
          </p:cNvSpPr>
          <p:nvPr>
            <p:ph type="pic" sz="quarter" idx="14"/>
          </p:nvPr>
        </p:nvSpPr>
        <p:spPr>
          <a:xfrm>
            <a:off x="8804274" y="1843392"/>
            <a:ext cx="2138669" cy="2138669"/>
          </a:xfrm>
          <a:prstGeom prst="ellipse">
            <a:avLst/>
          </a:prstGeom>
          <a:solidFill>
            <a:schemeClr val="bg2"/>
          </a:solidFill>
        </p:spPr>
        <p:txBody>
          <a:bodyPr/>
          <a:lstStyle/>
          <a:p>
            <a:r>
              <a:rPr lang="en-US"/>
              <a:t>Click icon to add picture</a:t>
            </a:r>
            <a:endParaRPr lang="en-GB"/>
          </a:p>
        </p:txBody>
      </p:sp>
      <p:cxnSp>
        <p:nvCxnSpPr>
          <p:cNvPr id="9" name="Straight Connector 8"/>
          <p:cNvCxnSpPr/>
          <p:nvPr userDrawn="1"/>
        </p:nvCxnSpPr>
        <p:spPr bwMode="auto">
          <a:xfrm>
            <a:off x="3349671"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userDrawn="1"/>
        </p:nvCxnSpPr>
        <p:spPr bwMode="auto">
          <a:xfrm>
            <a:off x="5970419"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userDrawn="1"/>
        </p:nvCxnSpPr>
        <p:spPr bwMode="auto">
          <a:xfrm>
            <a:off x="8591167"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Content Placeholder 7"/>
          <p:cNvSpPr>
            <a:spLocks noGrp="1"/>
          </p:cNvSpPr>
          <p:nvPr>
            <p:ph sz="quarter" idx="15"/>
          </p:nvPr>
        </p:nvSpPr>
        <p:spPr>
          <a:xfrm>
            <a:off x="997897" y="4260554"/>
            <a:ext cx="2082800" cy="1249363"/>
          </a:xfrm>
        </p:spPr>
        <p:txBody>
          <a:bodyPr/>
          <a:lstStyle>
            <a:lvl1pPr marL="0" indent="0" algn="ctr">
              <a:buNone/>
              <a:defRPr sz="2000"/>
            </a:lvl1pPr>
          </a:lstStyle>
          <a:p>
            <a:pPr lvl="0"/>
            <a:r>
              <a:rPr lang="en-US"/>
              <a:t>Edit Master text styles</a:t>
            </a:r>
          </a:p>
        </p:txBody>
      </p:sp>
      <p:sp>
        <p:nvSpPr>
          <p:cNvPr id="16" name="Content Placeholder 7"/>
          <p:cNvSpPr>
            <a:spLocks noGrp="1"/>
          </p:cNvSpPr>
          <p:nvPr>
            <p:ph sz="quarter" idx="16"/>
          </p:nvPr>
        </p:nvSpPr>
        <p:spPr>
          <a:xfrm>
            <a:off x="3618645" y="4260554"/>
            <a:ext cx="2082800" cy="1249363"/>
          </a:xfrm>
        </p:spPr>
        <p:txBody>
          <a:bodyPr/>
          <a:lstStyle>
            <a:lvl1pPr marL="0" indent="0" algn="ctr">
              <a:buNone/>
              <a:defRPr sz="2000"/>
            </a:lvl1pPr>
          </a:lstStyle>
          <a:p>
            <a:pPr lvl="0"/>
            <a:r>
              <a:rPr lang="en-US"/>
              <a:t>Edit Master text styles</a:t>
            </a:r>
          </a:p>
        </p:txBody>
      </p:sp>
      <p:sp>
        <p:nvSpPr>
          <p:cNvPr id="17" name="Content Placeholder 7"/>
          <p:cNvSpPr>
            <a:spLocks noGrp="1"/>
          </p:cNvSpPr>
          <p:nvPr>
            <p:ph sz="quarter" idx="17"/>
          </p:nvPr>
        </p:nvSpPr>
        <p:spPr>
          <a:xfrm>
            <a:off x="6239393" y="4260554"/>
            <a:ext cx="2082800" cy="1249363"/>
          </a:xfrm>
        </p:spPr>
        <p:txBody>
          <a:bodyPr/>
          <a:lstStyle>
            <a:lvl1pPr marL="0" indent="0" algn="ctr">
              <a:buNone/>
              <a:defRPr sz="2000"/>
            </a:lvl1pPr>
          </a:lstStyle>
          <a:p>
            <a:pPr lvl="0"/>
            <a:r>
              <a:rPr lang="en-US"/>
              <a:t>Edit Master text styles</a:t>
            </a:r>
          </a:p>
        </p:txBody>
      </p:sp>
      <p:sp>
        <p:nvSpPr>
          <p:cNvPr id="18" name="Content Placeholder 7"/>
          <p:cNvSpPr>
            <a:spLocks noGrp="1"/>
          </p:cNvSpPr>
          <p:nvPr>
            <p:ph sz="quarter" idx="18"/>
          </p:nvPr>
        </p:nvSpPr>
        <p:spPr>
          <a:xfrm>
            <a:off x="8860143" y="4260554"/>
            <a:ext cx="2082800" cy="1249363"/>
          </a:xfrm>
        </p:spPr>
        <p:txBody>
          <a:bodyPr/>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11117209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dirty="0"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Tree>
    <p:extLst>
      <p:ext uri="{BB962C8B-B14F-4D97-AF65-F5344CB8AC3E}">
        <p14:creationId xmlns:p14="http://schemas.microsoft.com/office/powerpoint/2010/main" val="14058303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smtClean="0"/>
              <a:t>                                       </a:t>
            </a:r>
            <a:r>
              <a:rPr lang="ru-RU" smtClean="0"/>
              <a:t>Датум </a:t>
            </a:r>
            <a:r>
              <a:rPr lang="ru-RU" dirty="0" smtClean="0"/>
              <a:t>(дд/мм/гггг), место одржавања ППТ</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135369"/>
            <a:ext cx="4206605" cy="2133785"/>
          </a:xfrm>
          <a:prstGeom prst="rect">
            <a:avLst/>
          </a:prstGeom>
        </p:spPr>
      </p:pic>
      <p:sp>
        <p:nvSpPr>
          <p:cNvPr id="11" name="Footer Placeholder 5"/>
          <p:cNvSpPr txBox="1">
            <a:spLocks/>
          </p:cNvSpPr>
          <p:nvPr userDrawn="1"/>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3096925379"/>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239549572"/>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73585623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Булевар краља Александра 84, Београд </a:t>
            </a:r>
            <a:r>
              <a:rPr lang="sr-Latn-RS" dirty="0" smtClean="0"/>
              <a:t>     </a:t>
            </a:r>
            <a:r>
              <a:rPr lang="ru-RU" dirty="0" smtClean="0"/>
              <a:t>ime.prezime@minpolj.gov.rs</a:t>
            </a:r>
            <a:r>
              <a:rPr lang="sr-Latn-RS" dirty="0" smtClean="0"/>
              <a:t>                                     </a:t>
            </a:r>
            <a:r>
              <a:rPr lang="ru-RU" dirty="0" smtClean="0"/>
              <a:t> www.minpolj.gov.rs </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279296"/>
            <a:ext cx="4206605" cy="2133785"/>
          </a:xfrm>
          <a:prstGeom prst="rect">
            <a:avLst/>
          </a:prstGeom>
        </p:spPr>
      </p:pic>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userDrawn="1"/>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2245312516"/>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83AFF-842F-4506-A67B-19A6CAFD90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BCD8E5-7980-4360-9890-B694B5FEC3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6AD1E3-2FBB-4979-8EFA-B174A4C9365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8221942-396E-4AB6-B48E-DDEF6A2F3E1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A4D653D-4E32-4EA2-A64D-2F30BD7EBF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9901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0F2D7-87E3-4724-97C5-FE23DA129A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23BEBF-C8C7-4971-9F95-3464F9571A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81E994-F4B7-47E4-AA66-1359FD66758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7C7B13A-6DF0-4BB4-8E47-BE5B2B9A70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689024D-FA52-4B0B-A7FC-C575F30005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804980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CC269-0573-4701-84BB-D771C9EDA7A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BEFCD-7223-4924-9C63-A4B603C7C3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571221-D618-4BD5-B27F-4D6E24B9C68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C626596-4EFF-4D22-8E2D-32F630356E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4769BF8-C8A4-4B41-BEEF-5414E652CC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33702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82DA1-D7FF-46B9-98EC-5EC536908A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A54D5D-3C5E-4745-AB89-797AFA4F13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E713F4-AA33-4CDE-9F70-6B0A112CB2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9B11-8F2B-4C03-8360-93B76E76284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E6AB8D5A-1BBF-4D7C-A5E1-F1BDA113097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35235B6-CBDF-4352-A3C4-21473669D9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54266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FFFFFF">
                    <a:alpha val="20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FFFFFF">
                  <a:alpha val="20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5147724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87999-2CE2-4B80-85B2-BA9E0ED2E3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911501-8CE6-449B-93D8-08B3E1FC6A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EDBE26-EF8F-4251-AA99-8F1EE19CE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4BDC331-146A-44A2-A77F-5CF8246D11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3C01B6-1513-4989-9661-A3B16A995E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6E3E52-C22E-42BC-84FB-ABC7EE1967F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130B9EE3-8CD3-42E1-80D8-9E5C52CE485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F0EEFCE-C989-4B88-8E2F-708F782166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2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A0D95-61E1-42FB-9335-87ECFE57C9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9ACAF5-7F5D-41BA-BCCD-931EEDD02D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D8361CEA-FB12-4CD8-A526-12BAA38EB6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C4188F1-AD44-49AF-9060-EE1F316F2C6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993338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3D7D5B-FA86-47F5-86A0-80497D71174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36ED3BB-DFAC-4A16-8479-0E3CCD9B20A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A2E8F27-8BB2-45DC-8760-CF7046E5581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64075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6BB24-ADC6-408D-B615-34D8B547C5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D5C574-E870-4583-A0F1-966FCC2A0A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F4CD3F-FD13-4C67-9B06-10D897F366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2320DF-0ED4-4395-994E-A800F40984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FE12FC94-F5EB-43DD-BEF1-7CA90F9C258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B5205C21-01B1-488B-ADA0-3FE8D943F7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804940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CC42C-20B6-4787-946A-4F9DC0A367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1FA5A03-BEA8-408C-97E6-8DB708D3CF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38C0F2-89FE-467E-8E6E-DB27653CF7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D32FFD-1F69-4D3C-818A-684058C2C78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120D876-8DFB-4764-BCB9-2BF92800F0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B40F57C6-5FB9-4491-85EA-072F88D1542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849778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F3C8-0A16-4842-9A3A-76C50CF17B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E0EA176-F18F-4C02-9C16-4D486C8E9A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6CACC4-FC6A-4CA3-B517-751F915CDC7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608079A-F715-4680-9D71-71A1CB12637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C0F1B7C-CF79-4D74-B1D6-E0760745DAE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582115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342CB4-6499-46AC-B90D-DDE244A1D82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A5EFC4-2586-4706-A93E-701ECBA22B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189387-69ED-4B3B-8EEF-A7E3662D88A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C452324-8AC5-44A7-B01A-F15D5BB576D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4A3FC4F-B8D7-4108-B01D-C7F49E8D20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853537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smtClean="0"/>
              <a:t>                                       </a:t>
            </a:r>
            <a:r>
              <a:rPr lang="ru-RU" smtClean="0"/>
              <a:t>Датум </a:t>
            </a:r>
            <a:r>
              <a:rPr lang="ru-RU" dirty="0" smtClean="0"/>
              <a:t>(дд/мм/гггг), место одржавања ППТ</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135369"/>
            <a:ext cx="4206605" cy="2133785"/>
          </a:xfrm>
          <a:prstGeom prst="rect">
            <a:avLst/>
          </a:prstGeom>
        </p:spPr>
      </p:pic>
      <p:sp>
        <p:nvSpPr>
          <p:cNvPr id="11" name="Footer Placeholder 5"/>
          <p:cNvSpPr txBox="1">
            <a:spLocks/>
          </p:cNvSpPr>
          <p:nvPr userDrawn="1"/>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360083388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981635" y="1627094"/>
            <a:ext cx="10394577" cy="21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422380262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p:nvPr userDrawn="1"/>
        </p:nvSpPr>
        <p:spPr>
          <a:xfrm>
            <a:off x="820271" y="1532965"/>
            <a:ext cx="10529047" cy="416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1040910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srgbClr val="FFFFFF">
                    <a:alpha val="80000"/>
                  </a:srgb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srgbClr val="FFFFFF">
                  <a:alpha val="80000"/>
                </a:srgbClr>
              </a:solidFill>
              <a:effectLst/>
              <a:uLnTx/>
              <a:uFillTx/>
              <a:latin typeface="Calibri Light" panose="020F0302020204030204"/>
              <a:ea typeface="+mn-ea"/>
              <a:cs typeface="+mn-cs"/>
            </a:endParaRPr>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srgbClr val="FFFFFF">
                  <a:alpha val="80000"/>
                </a:srgbClr>
              </a:solidFill>
              <a:effectLst/>
              <a:uLnTx/>
              <a:uFillTx/>
              <a:latin typeface="Calibri Light" panose="020F0302020204030204"/>
              <a:ea typeface="+mn-ea"/>
              <a:cs typeface="+mn-cs"/>
            </a:endParaRPr>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FFFFFF">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FFFFFF">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4178656092"/>
      </p:ext>
    </p:extLst>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Булевар краља Александра 84, Београд </a:t>
            </a:r>
            <a:r>
              <a:rPr lang="sr-Latn-RS" dirty="0" smtClean="0"/>
              <a:t>     </a:t>
            </a:r>
            <a:r>
              <a:rPr lang="ru-RU" dirty="0" smtClean="0"/>
              <a:t>ime.prezime@minpolj.gov.rs</a:t>
            </a:r>
            <a:r>
              <a:rPr lang="sr-Latn-RS" dirty="0" smtClean="0"/>
              <a:t>                                     </a:t>
            </a:r>
            <a:r>
              <a:rPr lang="ru-RU" dirty="0" smtClean="0"/>
              <a:t> www.minpolj.gov.rs </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279296"/>
            <a:ext cx="4206605" cy="2133785"/>
          </a:xfrm>
          <a:prstGeom prst="rect">
            <a:avLst/>
          </a:prstGeom>
        </p:spPr>
      </p:pic>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userDrawn="1"/>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38690426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dirty="0" smtClean="0"/>
              <a:t>                                       </a:t>
            </a:r>
            <a:r>
              <a:rPr lang="ru-RU" dirty="0" smtClean="0"/>
              <a:t>Датум (дд/мм/гггг), место одржавања ППТ</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3992697" y="135369"/>
            <a:ext cx="4206605" cy="2133785"/>
          </a:xfrm>
          <a:prstGeom prst="rect">
            <a:avLst/>
          </a:prstGeom>
        </p:spPr>
      </p:pic>
      <p:sp>
        <p:nvSpPr>
          <p:cNvPr id="11" name="Footer Placeholder 5"/>
          <p:cNvSpPr txBox="1">
            <a:spLocks/>
          </p:cNvSpPr>
          <p:nvPr/>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
        <p:nvSpPr>
          <p:cNvPr id="4" name="TextBox 3"/>
          <p:cNvSpPr txBox="1"/>
          <p:nvPr/>
        </p:nvSpPr>
        <p:spPr>
          <a:xfrm>
            <a:off x="5325530" y="675217"/>
            <a:ext cx="1972734" cy="34624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50" b="1" i="0" u="none" strike="noStrike" kern="1200" cap="none" spc="0" normalizeH="0" baseline="0" noProof="0" dirty="0" smtClean="0">
                <a:ln>
                  <a:noFill/>
                </a:ln>
                <a:solidFill>
                  <a:srgbClr val="2683C6">
                    <a:lumMod val="75000"/>
                  </a:srgbClr>
                </a:solidFill>
                <a:effectLst/>
                <a:uLnTx/>
                <a:uFillTx/>
                <a:latin typeface="Calibri" panose="020F0502020204030204"/>
                <a:ea typeface="+mn-ea"/>
                <a:cs typeface="+mn-cs"/>
              </a:rPr>
              <a:t>ИПАРД АГЕНЦИЈА</a:t>
            </a:r>
            <a:endParaRPr kumimoji="0" lang="en-GB" sz="1650" b="1" i="0" u="none" strike="noStrike" kern="1200" cap="none" spc="0" normalizeH="0" baseline="0" noProof="0" dirty="0">
              <a:ln>
                <a:noFill/>
              </a:ln>
              <a:solidFill>
                <a:srgbClr val="2683C6">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967248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981635" y="1627094"/>
            <a:ext cx="10394577" cy="21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5"/>
          <p:cNvSpPr txBox="1">
            <a:spLocks/>
          </p:cNvSpPr>
          <p:nvPr/>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90025968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p:nvPr/>
        </p:nvSpPr>
        <p:spPr>
          <a:xfrm>
            <a:off x="820271" y="1532965"/>
            <a:ext cx="10529047" cy="416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5"/>
          <p:cNvSpPr txBox="1">
            <a:spLocks/>
          </p:cNvSpPr>
          <p:nvPr/>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62151348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АДРЕСА, Београд,    ime.prezime@minpolj.gov.rs</a:t>
            </a:r>
            <a:r>
              <a:rPr lang="sr-Latn-RS" dirty="0" smtClean="0"/>
              <a:t>                                     </a:t>
            </a:r>
            <a:r>
              <a:rPr lang="ru-RU" dirty="0" smtClean="0"/>
              <a:t> www.minpolj.gov.rs </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pic>
        <p:nvPicPr>
          <p:cNvPr id="13" name="Picture 12"/>
          <p:cNvPicPr>
            <a:picLocks noChangeAspect="1"/>
          </p:cNvPicPr>
          <p:nvPr/>
        </p:nvPicPr>
        <p:blipFill>
          <a:blip r:embed="rId2"/>
          <a:stretch>
            <a:fillRect/>
          </a:stretch>
        </p:blipFill>
        <p:spPr>
          <a:xfrm>
            <a:off x="3992697" y="202044"/>
            <a:ext cx="4206605" cy="2133785"/>
          </a:xfrm>
          <a:prstGeom prst="rect">
            <a:avLst/>
          </a:prstGeom>
        </p:spPr>
      </p:pic>
      <p:sp>
        <p:nvSpPr>
          <p:cNvPr id="14" name="TextBox 13"/>
          <p:cNvSpPr txBox="1"/>
          <p:nvPr/>
        </p:nvSpPr>
        <p:spPr>
          <a:xfrm>
            <a:off x="5325530" y="741892"/>
            <a:ext cx="1972734" cy="34624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50" b="1" i="0" u="none" strike="noStrike" kern="1200" cap="none" spc="0" normalizeH="0" baseline="0" noProof="0" dirty="0" smtClean="0">
                <a:ln>
                  <a:noFill/>
                </a:ln>
                <a:solidFill>
                  <a:srgbClr val="2683C6">
                    <a:lumMod val="75000"/>
                  </a:srgbClr>
                </a:solidFill>
                <a:effectLst/>
                <a:uLnTx/>
                <a:uFillTx/>
                <a:latin typeface="Calibri" panose="020F0502020204030204"/>
                <a:ea typeface="+mn-ea"/>
                <a:cs typeface="+mn-cs"/>
              </a:rPr>
              <a:t>ИПАРД АГЕНЦИЈА</a:t>
            </a:r>
            <a:endParaRPr kumimoji="0" lang="en-GB" sz="1650" b="1" i="0" u="none" strike="noStrike" kern="1200" cap="none" spc="0" normalizeH="0" baseline="0" noProof="0" dirty="0">
              <a:ln>
                <a:noFill/>
              </a:ln>
              <a:solidFill>
                <a:srgbClr val="2683C6">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391251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АДРЕСА, Београд,    ime.prezime@minpolj.gov.rs</a:t>
            </a:r>
            <a:r>
              <a:rPr lang="sr-Latn-RS" dirty="0" smtClean="0"/>
              <a:t>                                     </a:t>
            </a:r>
            <a:r>
              <a:rPr lang="ru-RU" dirty="0" smtClean="0"/>
              <a:t> www.minpolj.gov.rs </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userDrawn="1"/>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pic>
        <p:nvPicPr>
          <p:cNvPr id="13" name="Picture 12"/>
          <p:cNvPicPr>
            <a:picLocks noChangeAspect="1"/>
          </p:cNvPicPr>
          <p:nvPr userDrawn="1"/>
        </p:nvPicPr>
        <p:blipFill>
          <a:blip r:embed="rId2"/>
          <a:stretch>
            <a:fillRect/>
          </a:stretch>
        </p:blipFill>
        <p:spPr>
          <a:xfrm>
            <a:off x="3992697" y="202044"/>
            <a:ext cx="4206605" cy="2133785"/>
          </a:xfrm>
          <a:prstGeom prst="rect">
            <a:avLst/>
          </a:prstGeom>
        </p:spPr>
      </p:pic>
      <p:sp>
        <p:nvSpPr>
          <p:cNvPr id="14" name="TextBox 13"/>
          <p:cNvSpPr txBox="1"/>
          <p:nvPr userDrawn="1"/>
        </p:nvSpPr>
        <p:spPr>
          <a:xfrm>
            <a:off x="5325530" y="741892"/>
            <a:ext cx="1972734" cy="34624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50" b="1" i="0" u="none" strike="noStrike" kern="1200" cap="none" spc="0" normalizeH="0" baseline="0" noProof="0" dirty="0" smtClean="0">
                <a:ln>
                  <a:noFill/>
                </a:ln>
                <a:solidFill>
                  <a:srgbClr val="2683C6">
                    <a:lumMod val="75000"/>
                  </a:srgbClr>
                </a:solidFill>
                <a:effectLst/>
                <a:uLnTx/>
                <a:uFillTx/>
                <a:latin typeface="Calibri" panose="020F0502020204030204"/>
                <a:ea typeface="+mn-ea"/>
                <a:cs typeface="+mn-cs"/>
              </a:rPr>
              <a:t>ИПАРД АГЕНЦИЈА</a:t>
            </a:r>
            <a:endParaRPr kumimoji="0" lang="en-GB" sz="1650" b="1" i="0" u="none" strike="noStrike" kern="1200" cap="none" spc="0" normalizeH="0" baseline="0" noProof="0" dirty="0">
              <a:ln>
                <a:noFill/>
              </a:ln>
              <a:solidFill>
                <a:srgbClr val="2683C6">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763959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smtClean="0"/>
              <a:t>                                       </a:t>
            </a:r>
            <a:r>
              <a:rPr lang="ru-RU" smtClean="0"/>
              <a:t>Датум </a:t>
            </a:r>
            <a:r>
              <a:rPr lang="ru-RU" dirty="0" smtClean="0"/>
              <a:t>(дд/мм/гггг), место одржавања ППТ</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3992697" y="135369"/>
            <a:ext cx="4206605" cy="2133785"/>
          </a:xfrm>
          <a:prstGeom prst="rect">
            <a:avLst/>
          </a:prstGeom>
        </p:spPr>
      </p:pic>
      <p:sp>
        <p:nvSpPr>
          <p:cNvPr id="11" name="Footer Placeholder 5"/>
          <p:cNvSpPr txBox="1">
            <a:spLocks/>
          </p:cNvSpPr>
          <p:nvPr/>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pic>
        <p:nvPicPr>
          <p:cNvPr id="12" name="Picture 11"/>
          <p:cNvPicPr>
            <a:picLocks noChangeAspect="1"/>
          </p:cNvPicPr>
          <p:nvPr userDrawn="1"/>
        </p:nvPicPr>
        <p:blipFill>
          <a:blip r:embed="rId2"/>
          <a:stretch>
            <a:fillRect/>
          </a:stretch>
        </p:blipFill>
        <p:spPr>
          <a:xfrm>
            <a:off x="3992697" y="135369"/>
            <a:ext cx="4206605" cy="2133785"/>
          </a:xfrm>
          <a:prstGeom prst="rect">
            <a:avLst/>
          </a:prstGeom>
        </p:spPr>
      </p:pic>
    </p:spTree>
    <p:extLst>
      <p:ext uri="{BB962C8B-B14F-4D97-AF65-F5344CB8AC3E}">
        <p14:creationId xmlns:p14="http://schemas.microsoft.com/office/powerpoint/2010/main" val="11009975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981635" y="1627094"/>
            <a:ext cx="10394577" cy="21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5"/>
          <p:cNvSpPr txBox="1">
            <a:spLocks/>
          </p:cNvSpPr>
          <p:nvPr/>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234525557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p:nvPr/>
        </p:nvSpPr>
        <p:spPr>
          <a:xfrm>
            <a:off x="820271" y="1532965"/>
            <a:ext cx="10529047" cy="416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5"/>
          <p:cNvSpPr txBox="1">
            <a:spLocks/>
          </p:cNvSpPr>
          <p:nvPr/>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40322583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Булевар краља Александра 84, Београд </a:t>
            </a:r>
            <a:r>
              <a:rPr lang="sr-Latn-RS" dirty="0" smtClean="0"/>
              <a:t>     </a:t>
            </a:r>
            <a:r>
              <a:rPr lang="ru-RU" dirty="0" smtClean="0"/>
              <a:t>ime.prezime@minpolj.gov.rs</a:t>
            </a:r>
            <a:r>
              <a:rPr lang="sr-Latn-RS" dirty="0" smtClean="0"/>
              <a:t>                                     </a:t>
            </a:r>
            <a:r>
              <a:rPr lang="ru-RU" dirty="0" smtClean="0"/>
              <a:t> www.minpolj.gov.rs </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3992697" y="279296"/>
            <a:ext cx="4206605" cy="2133785"/>
          </a:xfrm>
          <a:prstGeom prst="rect">
            <a:avLst/>
          </a:prstGeom>
        </p:spPr>
      </p:pic>
      <p:sp>
        <p:nvSpPr>
          <p:cNvPr id="11" name="Title 1"/>
          <p:cNvSpPr txBox="1">
            <a:spLocks/>
          </p:cNvSpPr>
          <p:nvPr/>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pic>
        <p:nvPicPr>
          <p:cNvPr id="13" name="Picture 12"/>
          <p:cNvPicPr>
            <a:picLocks noChangeAspect="1"/>
          </p:cNvPicPr>
          <p:nvPr userDrawn="1"/>
        </p:nvPicPr>
        <p:blipFill>
          <a:blip r:embed="rId2"/>
          <a:stretch>
            <a:fillRect/>
          </a:stretch>
        </p:blipFill>
        <p:spPr>
          <a:xfrm>
            <a:off x="3992697" y="279296"/>
            <a:ext cx="4206605" cy="2133785"/>
          </a:xfrm>
          <a:prstGeom prst="rect">
            <a:avLst/>
          </a:prstGeom>
        </p:spPr>
      </p:pic>
      <p:sp>
        <p:nvSpPr>
          <p:cNvPr id="14"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3466440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83950841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Булевар краља Александра 84, Београд </a:t>
            </a:r>
            <a:r>
              <a:rPr lang="sr-Latn-RS" dirty="0" smtClean="0"/>
              <a:t>     </a:t>
            </a:r>
            <a:r>
              <a:rPr lang="ru-RU" dirty="0" smtClean="0"/>
              <a:t>ime.prezime@minpolj.gov.rs</a:t>
            </a:r>
            <a:r>
              <a:rPr lang="sr-Latn-RS" dirty="0" smtClean="0"/>
              <a:t>                                     </a:t>
            </a:r>
            <a:r>
              <a:rPr lang="ru-RU" dirty="0" smtClean="0"/>
              <a:t> www.minpolj.gov.rs </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279296"/>
            <a:ext cx="4206605" cy="2133785"/>
          </a:xfrm>
          <a:prstGeom prst="rect">
            <a:avLst/>
          </a:prstGeom>
        </p:spPr>
      </p:pic>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48095124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2184400"/>
            <a:ext cx="10058400" cy="2140712"/>
          </a:xfrm>
        </p:spPr>
        <p:txBody>
          <a:bodyPr anchor="ctr">
            <a:normAutofit/>
          </a:bodyPr>
          <a:lstStyle>
            <a:lvl1pPr algn="ctr">
              <a:lnSpc>
                <a:spcPct val="85000"/>
              </a:lnSpc>
              <a:defRPr sz="5400" spc="-50" baseline="0">
                <a:solidFill>
                  <a:schemeClr val="tx1">
                    <a:lumMod val="85000"/>
                    <a:lumOff val="15000"/>
                  </a:schemeClr>
                </a:solidFill>
              </a:defRPr>
            </a:lvl1pPr>
          </a:lstStyle>
          <a:p>
            <a:r>
              <a:rPr lang="sr-Cyrl-RS" dirty="0" smtClean="0"/>
              <a:t>НАЗИВ ПРЕЗЕНТАЦИЈЕ</a:t>
            </a:r>
            <a:endParaRPr lang="en-US" dirty="0"/>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ctr">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dirty="0" smtClean="0"/>
              <a:t>Име и презиме предавача </a:t>
            </a:r>
            <a:r>
              <a:rPr lang="sr-Latn-RS" dirty="0" smtClean="0"/>
              <a:t>                                      </a:t>
            </a:r>
            <a:r>
              <a:rPr lang="ru-RU" dirty="0" smtClean="0"/>
              <a:t>Позиција/назив радног места </a:t>
            </a:r>
            <a:r>
              <a:rPr lang="sr-Latn-RS" dirty="0" smtClean="0"/>
              <a:t>                                       </a:t>
            </a:r>
            <a:r>
              <a:rPr lang="ru-RU" dirty="0" smtClean="0"/>
              <a:t>Датум (дд/мм/гггг), место одржавања ППТ</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135369"/>
            <a:ext cx="4206605" cy="2133785"/>
          </a:xfrm>
          <a:prstGeom prst="rect">
            <a:avLst/>
          </a:prstGeom>
        </p:spPr>
      </p:pic>
      <p:sp>
        <p:nvSpPr>
          <p:cNvPr id="11" name="Footer Placeholder 5"/>
          <p:cNvSpPr txBox="1">
            <a:spLocks/>
          </p:cNvSpPr>
          <p:nvPr userDrawn="1"/>
        </p:nvSpPr>
        <p:spPr>
          <a:xfrm>
            <a:off x="15" y="6459785"/>
            <a:ext cx="12188825"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
        <p:nvSpPr>
          <p:cNvPr id="4" name="TextBox 3"/>
          <p:cNvSpPr txBox="1"/>
          <p:nvPr userDrawn="1"/>
        </p:nvSpPr>
        <p:spPr>
          <a:xfrm>
            <a:off x="5325530" y="675217"/>
            <a:ext cx="1972734" cy="34624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50" b="1" i="0" u="none" strike="noStrike" kern="1200" cap="none" spc="0" normalizeH="0" baseline="0" noProof="0" dirty="0" smtClean="0">
                <a:ln>
                  <a:noFill/>
                </a:ln>
                <a:solidFill>
                  <a:srgbClr val="2683C6">
                    <a:lumMod val="75000"/>
                  </a:srgbClr>
                </a:solidFill>
                <a:effectLst/>
                <a:uLnTx/>
                <a:uFillTx/>
                <a:latin typeface="Calibri" panose="020F0502020204030204"/>
                <a:ea typeface="+mn-ea"/>
                <a:cs typeface="+mn-cs"/>
              </a:rPr>
              <a:t>ИПАРД АГЕНЦИЈА</a:t>
            </a:r>
            <a:endParaRPr kumimoji="0" lang="en-GB" sz="1650" b="1" i="0" u="none" strike="noStrike" kern="1200" cap="none" spc="0" normalizeH="0" baseline="0" noProof="0" dirty="0">
              <a:ln>
                <a:noFill/>
              </a:ln>
              <a:solidFill>
                <a:srgbClr val="2683C6">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668646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981635" y="1627094"/>
            <a:ext cx="10394577" cy="21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16058846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p:nvPr userDrawn="1"/>
        </p:nvSpPr>
        <p:spPr>
          <a:xfrm>
            <a:off x="820271" y="1532965"/>
            <a:ext cx="10529047" cy="416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139148827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АДРЕСА, Београд,    ime.prezime@minpolj.gov.rs</a:t>
            </a:r>
            <a:r>
              <a:rPr lang="sr-Latn-RS" dirty="0" smtClean="0"/>
              <a:t>                                     </a:t>
            </a:r>
            <a:r>
              <a:rPr lang="ru-RU" dirty="0" smtClean="0"/>
              <a:t> www.minpolj.gov.rs </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userDrawn="1"/>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pic>
        <p:nvPicPr>
          <p:cNvPr id="13" name="Picture 12"/>
          <p:cNvPicPr>
            <a:picLocks noChangeAspect="1"/>
          </p:cNvPicPr>
          <p:nvPr userDrawn="1"/>
        </p:nvPicPr>
        <p:blipFill>
          <a:blip r:embed="rId2"/>
          <a:stretch>
            <a:fillRect/>
          </a:stretch>
        </p:blipFill>
        <p:spPr>
          <a:xfrm>
            <a:off x="3992697" y="202044"/>
            <a:ext cx="4206605" cy="2133785"/>
          </a:xfrm>
          <a:prstGeom prst="rect">
            <a:avLst/>
          </a:prstGeom>
        </p:spPr>
      </p:pic>
      <p:sp>
        <p:nvSpPr>
          <p:cNvPr id="14" name="TextBox 13"/>
          <p:cNvSpPr txBox="1"/>
          <p:nvPr userDrawn="1"/>
        </p:nvSpPr>
        <p:spPr>
          <a:xfrm>
            <a:off x="5325530" y="741892"/>
            <a:ext cx="1972734" cy="34624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50" b="1" i="0" u="none" strike="noStrike" kern="1200" cap="none" spc="0" normalizeH="0" baseline="0" noProof="0" dirty="0" smtClean="0">
                <a:ln>
                  <a:noFill/>
                </a:ln>
                <a:solidFill>
                  <a:srgbClr val="2683C6">
                    <a:lumMod val="75000"/>
                  </a:srgbClr>
                </a:solidFill>
                <a:effectLst/>
                <a:uLnTx/>
                <a:uFillTx/>
                <a:latin typeface="Calibri" panose="020F0502020204030204"/>
                <a:ea typeface="+mn-ea"/>
                <a:cs typeface="+mn-cs"/>
              </a:rPr>
              <a:t>ИПАРД АГЕНЦИЈА</a:t>
            </a:r>
            <a:endParaRPr kumimoji="0" lang="en-GB" sz="1650" b="1" i="0" u="none" strike="noStrike" kern="1200" cap="none" spc="0" normalizeH="0" baseline="0" noProof="0" dirty="0">
              <a:ln>
                <a:noFill/>
              </a:ln>
              <a:solidFill>
                <a:srgbClr val="2683C6">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7261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57496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8FA2C6-8144-472F-9FA4-827FFED11E8D}"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9461347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D31F12-4930-4F9E-B548-66A0054469CF}"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288511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33D7B9-9EDE-4A82-908E-96DF1539DFC3}"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4093644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A244A0-429C-40A3-8EAF-8A27F6B9CA4C}"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4039679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24906734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518B20-08F6-45ED-BCEC-6722E8F229AE}"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503801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2978C0-01D8-4C6E-9DE9-578C04766D05}"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212048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14354-FFC7-4B1C-8433-A0A9ED530C2A}"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865683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04CB3-915B-4A5A-B565-3CBFAC5F24FD}"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3376241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639095-0C36-4920-9C23-4D288871B3BD}"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9494652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7053A7-4C60-4DD4-A51D-9072F42C450E}"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4116944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9E1427-75D6-4B42-87E9-E23338874AA9}"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endParaRPr kumimoji="0" lang="en-US" sz="1800" b="0" i="0" u="none" strike="noStrike" kern="1200" cap="none" spc="0" normalizeH="0" baseline="0" noProof="0" dirty="0">
              <a:ln>
                <a:noFill/>
              </a:ln>
              <a:solidFill>
                <a:srgbClr val="90C22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3377311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F415AA-B3E1-4343-B67B-5B52FAA197DC}"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1274835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267DA9-7675-421E-92D1-D3033DE62C73}"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Tree>
    <p:extLst>
      <p:ext uri="{BB962C8B-B14F-4D97-AF65-F5344CB8AC3E}">
        <p14:creationId xmlns:p14="http://schemas.microsoft.com/office/powerpoint/2010/main" val="39484286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224B2-6A2E-4744-9C4F-4F0F04E605F3}"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71864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5"/>
          <p:cNvSpPr txBox="1">
            <a:spLocks/>
          </p:cNvSpPr>
          <p:nvPr userDrawn="1"/>
        </p:nvSpPr>
        <p:spPr>
          <a:xfrm>
            <a:off x="3248167" y="6446137"/>
            <a:ext cx="615514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90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1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8469619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1F45E9-A719-4B7C-9B73-CD0814D33637}"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320791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4351FA-07EA-49AA-9A35-5F9E1E65CBA4}"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802881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ED8D2F"/>
              </a:solidFill>
              <a:effectLst/>
              <a:uLnTx/>
              <a:uFillTx/>
              <a:latin typeface="Arial"/>
              <a:ea typeface="+mn-ea"/>
              <a:cs typeface="+mn-cs"/>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1" y="5557903"/>
            <a:ext cx="5040313" cy="528998"/>
          </a:xfrm>
        </p:spPr>
        <p:txBody>
          <a:bodyPr>
            <a:noAutofit/>
          </a:bodyPr>
          <a:lstStyle>
            <a:lvl1pPr marL="0" indent="0" algn="r">
              <a:buFontTx/>
              <a:buNone/>
              <a:defRPr sz="165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55332182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90"/>
            <a:ext cx="12192000" cy="5018345"/>
          </a:xfrm>
          <a:prstGeom prst="rect">
            <a:avLst/>
          </a:prstGeom>
        </p:spPr>
      </p:pic>
      <p:sp>
        <p:nvSpPr>
          <p:cNvPr id="4" name="Slide Number Placeholder 3"/>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ED8D2F"/>
              </a:solidFill>
              <a:effectLst/>
              <a:uLnTx/>
              <a:uFillTx/>
              <a:latin typeface="Arial"/>
              <a:ea typeface="+mn-ea"/>
              <a:cs typeface="+mn-cs"/>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6" name="Title 1"/>
          <p:cNvSpPr>
            <a:spLocks noGrp="1"/>
          </p:cNvSpPr>
          <p:nvPr>
            <p:ph type="ctrTitle"/>
          </p:nvPr>
        </p:nvSpPr>
        <p:spPr>
          <a:xfrm>
            <a:off x="1071351" y="1992574"/>
            <a:ext cx="10065224" cy="872647"/>
          </a:xfrm>
        </p:spPr>
        <p:txBody>
          <a:bodyPr anchor="t">
            <a:normAutofit/>
          </a:bodyPr>
          <a:lstStyle>
            <a:lvl1pPr algn="l">
              <a:defRPr sz="45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
        <p:nvSpPr>
          <p:cNvPr id="19" name="Text Placeholder 18"/>
          <p:cNvSpPr>
            <a:spLocks noGrp="1"/>
          </p:cNvSpPr>
          <p:nvPr>
            <p:ph type="body" sz="quarter" idx="13"/>
          </p:nvPr>
        </p:nvSpPr>
        <p:spPr>
          <a:xfrm>
            <a:off x="6096001" y="5783535"/>
            <a:ext cx="5040313" cy="528998"/>
          </a:xfrm>
        </p:spPr>
        <p:txBody>
          <a:bodyPr anchor="b" anchorCtr="0">
            <a:noAutofit/>
          </a:bodyPr>
          <a:lstStyle>
            <a:lvl1pPr marL="0" indent="0" algn="r">
              <a:buFontTx/>
              <a:buNone/>
              <a:defRPr sz="165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30587220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5"/>
            <a:ext cx="12197347"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ED8D2F"/>
              </a:solidFill>
              <a:effectLst/>
              <a:uLnTx/>
              <a:uFillTx/>
              <a:latin typeface="Arial"/>
              <a:ea typeface="+mn-ea"/>
              <a:cs typeface="+mn-cs"/>
            </a:endParaRPr>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smtClean="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16" name="Text Placeholder 18"/>
          <p:cNvSpPr>
            <a:spLocks noGrp="1"/>
          </p:cNvSpPr>
          <p:nvPr>
            <p:ph type="body" sz="quarter" idx="13"/>
          </p:nvPr>
        </p:nvSpPr>
        <p:spPr>
          <a:xfrm>
            <a:off x="6096001" y="5557903"/>
            <a:ext cx="5040313" cy="528998"/>
          </a:xfrm>
        </p:spPr>
        <p:txBody>
          <a:bodyPr wrap="none">
            <a:noAutofit/>
          </a:bodyPr>
          <a:lstStyle>
            <a:lvl1pPr marL="0" indent="0" algn="r">
              <a:buFontTx/>
              <a:buNone/>
              <a:defRPr sz="1650" i="1">
                <a:solidFill>
                  <a:schemeClr val="bg1"/>
                </a:solidFill>
              </a:defRPr>
            </a:lvl1pPr>
          </a:lstStyle>
          <a:p>
            <a:pPr lvl="0"/>
            <a:r>
              <a:rPr lang="en-US" smtClean="0"/>
              <a:t>Edit Master text styles</a:t>
            </a:r>
          </a:p>
        </p:txBody>
      </p:sp>
    </p:spTree>
    <p:extLst>
      <p:ext uri="{BB962C8B-B14F-4D97-AF65-F5344CB8AC3E}">
        <p14:creationId xmlns:p14="http://schemas.microsoft.com/office/powerpoint/2010/main" val="160423551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p:cNvSpPr>
            <a:spLocks noGrp="1"/>
          </p:cNvSpPr>
          <p:nvPr>
            <p:ph type="ctrTitle"/>
          </p:nvPr>
        </p:nvSpPr>
        <p:spPr>
          <a:xfrm>
            <a:off x="1070190" y="1122363"/>
            <a:ext cx="10676039" cy="2387600"/>
          </a:xfrm>
        </p:spPr>
        <p:txBody>
          <a:bodyPr anchor="b">
            <a:noAutofit/>
          </a:bodyPr>
          <a:lstStyle>
            <a:lvl1pPr algn="l">
              <a:defRPr sz="4500">
                <a:solidFill>
                  <a:schemeClr val="accent5"/>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1070190" y="3602038"/>
            <a:ext cx="10676039" cy="1655762"/>
          </a:xfrm>
        </p:spPr>
        <p:txBody>
          <a:bodyPr>
            <a:noAutofit/>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9"/>
            <a:ext cx="1718512" cy="451153"/>
          </a:xfrm>
          <a:prstGeom prst="rect">
            <a:avLst/>
          </a:prstGeom>
        </p:spPr>
      </p:pic>
    </p:spTree>
    <p:extLst>
      <p:ext uri="{BB962C8B-B14F-4D97-AF65-F5344CB8AC3E}">
        <p14:creationId xmlns:p14="http://schemas.microsoft.com/office/powerpoint/2010/main" val="39889444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4" y="1122363"/>
            <a:ext cx="10156297" cy="2387600"/>
          </a:xfrm>
        </p:spPr>
        <p:txBody>
          <a:bodyPr anchor="b">
            <a:noAutofit/>
          </a:bodyPr>
          <a:lstStyle>
            <a:lvl1pPr algn="l">
              <a:defRPr sz="45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90" y="3602038"/>
            <a:ext cx="10156297" cy="1655762"/>
          </a:xfrm>
        </p:spPr>
        <p:txBody>
          <a:bodyPr>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Tree>
    <p:extLst>
      <p:ext uri="{BB962C8B-B14F-4D97-AF65-F5344CB8AC3E}">
        <p14:creationId xmlns:p14="http://schemas.microsoft.com/office/powerpoint/2010/main" val="11846880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tx2"/>
                </a:solidFill>
              </a:defRPr>
            </a:lvl1pPr>
          </a:lstStyle>
          <a:p>
            <a:r>
              <a:rPr lang="en-US" smtClean="0"/>
              <a:t>Click to edit Master title style</a:t>
            </a:r>
            <a:endParaRPr lang="en-GB" dirty="0"/>
          </a:p>
        </p:txBody>
      </p:sp>
      <p:cxnSp>
        <p:nvCxnSpPr>
          <p:cNvPr id="13" name="Straight Connector 12"/>
          <p:cNvCxnSpPr/>
          <p:nvPr userDrawn="1"/>
        </p:nvCxnSpPr>
        <p:spPr>
          <a:xfrm>
            <a:off x="838200" y="2"/>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Tree>
    <p:extLst>
      <p:ext uri="{BB962C8B-B14F-4D97-AF65-F5344CB8AC3E}">
        <p14:creationId xmlns:p14="http://schemas.microsoft.com/office/powerpoint/2010/main" val="12643188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accent5"/>
                </a:solidFill>
              </a:defRPr>
            </a:lvl1pPr>
          </a:lstStyle>
          <a:p>
            <a:r>
              <a:rPr lang="en-US" smtClean="0"/>
              <a:t>Click to edit Master title style</a:t>
            </a:r>
            <a:endParaRPr lang="en-GB" dirty="0"/>
          </a:p>
        </p:txBody>
      </p:sp>
      <p:cxnSp>
        <p:nvCxnSpPr>
          <p:cNvPr id="13" name="Straight Connector 12"/>
          <p:cNvCxnSpPr/>
          <p:nvPr userDrawn="1"/>
        </p:nvCxnSpPr>
        <p:spPr>
          <a:xfrm>
            <a:off x="838200" y="2"/>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spTree>
    <p:extLst>
      <p:ext uri="{BB962C8B-B14F-4D97-AF65-F5344CB8AC3E}">
        <p14:creationId xmlns:p14="http://schemas.microsoft.com/office/powerpoint/2010/main" val="27265844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7" name="Straight Connector 6"/>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797289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hasCustomPrompt="1"/>
          </p:nvPr>
        </p:nvSpPr>
        <p:spPr>
          <a:xfrm>
            <a:off x="1097280" y="4258734"/>
            <a:ext cx="10058400" cy="1955802"/>
          </a:xfrm>
        </p:spPr>
        <p:txBody>
          <a:bodyPr lIns="91440" rIns="91440" anchor="ctr" anchorCtr="0">
            <a:noAutofit/>
          </a:bodyPr>
          <a:lstStyle>
            <a:lvl1pPr marL="0" indent="0" algn="ctr">
              <a:spcBef>
                <a:spcPts val="0"/>
              </a:spcBef>
              <a:buNone/>
              <a:defRPr sz="20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Име и презиме предавача Позиција/назив радног места Министарство пољопривреде, шумарства и водопривреде </a:t>
            </a:r>
            <a:r>
              <a:rPr lang="sr-Latn-RS" dirty="0" smtClean="0"/>
              <a:t>     </a:t>
            </a:r>
            <a:r>
              <a:rPr lang="ru-RU" dirty="0" smtClean="0"/>
              <a:t>Булевар краља Александра 84, Београд </a:t>
            </a:r>
            <a:r>
              <a:rPr lang="sr-Latn-RS" dirty="0" smtClean="0"/>
              <a:t>     </a:t>
            </a:r>
            <a:r>
              <a:rPr lang="ru-RU" dirty="0" smtClean="0"/>
              <a:t>ime.prezime@minpolj.gov.rs</a:t>
            </a:r>
            <a:r>
              <a:rPr lang="sr-Latn-RS" dirty="0" smtClean="0"/>
              <a:t>                                     </a:t>
            </a:r>
            <a:r>
              <a:rPr lang="ru-RU" dirty="0" smtClean="0"/>
              <a:t> www.minpolj.gov.rs </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stretch>
            <a:fillRect/>
          </a:stretch>
        </p:blipFill>
        <p:spPr>
          <a:xfrm>
            <a:off x="3992697" y="279296"/>
            <a:ext cx="4206605" cy="2133785"/>
          </a:xfrm>
          <a:prstGeom prst="rect">
            <a:avLst/>
          </a:prstGeom>
        </p:spPr>
      </p:pic>
      <p:sp>
        <p:nvSpPr>
          <p:cNvPr id="11" name="Title 1"/>
          <p:cNvSpPr txBox="1">
            <a:spLocks/>
          </p:cNvSpPr>
          <p:nvPr userDrawn="1"/>
        </p:nvSpPr>
        <p:spPr>
          <a:xfrm>
            <a:off x="1133856" y="2740231"/>
            <a:ext cx="9936480" cy="997131"/>
          </a:xfrm>
          <a:prstGeom prst="rect">
            <a:avLst/>
          </a:prstGeom>
          <a:solidFill>
            <a:schemeClr val="bg1"/>
          </a:solidFill>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x-none" sz="6000" b="1" i="0" u="none" strike="noStrike" kern="1200" cap="none" spc="0" normalizeH="0" baseline="0" noProof="0" dirty="0" smtClean="0">
                <a:ln w="22225">
                  <a:solidFill>
                    <a:srgbClr val="2683C6"/>
                  </a:solidFill>
                  <a:prstDash val="solid"/>
                </a:ln>
                <a:solidFill>
                  <a:srgbClr val="2683C6">
                    <a:lumMod val="40000"/>
                    <a:lumOff val="60000"/>
                  </a:srgbClr>
                </a:solidFill>
                <a:effectLst/>
                <a:uLnTx/>
                <a:uFillTx/>
                <a:latin typeface="Calibri Light" panose="020F0302020204030204"/>
                <a:ea typeface="+mj-ea"/>
                <a:cs typeface="+mj-cs"/>
              </a:rPr>
              <a:t>ХВАЛА НА ПАЖЊИ!</a:t>
            </a:r>
            <a:endParaRPr kumimoji="0" lang="x-none" sz="60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Light" panose="020F0302020204030204"/>
              <a:ea typeface="+mj-ea"/>
              <a:cs typeface="+mj-cs"/>
            </a:endParaRPr>
          </a:p>
        </p:txBody>
      </p:sp>
      <p:sp>
        <p:nvSpPr>
          <p:cNvPr id="12" name="Footer Placeholder 5"/>
          <p:cNvSpPr txBox="1">
            <a:spLocks/>
          </p:cNvSpPr>
          <p:nvPr userDrawn="1"/>
        </p:nvSpPr>
        <p:spPr>
          <a:xfrm>
            <a:off x="-54593" y="6459785"/>
            <a:ext cx="12310280" cy="365125"/>
          </a:xfrm>
          <a:prstGeom prst="rect">
            <a:avLst/>
          </a:prstGeom>
        </p:spPr>
        <p:txBody>
          <a:bodyPr vert="horz" lIns="91440" tIns="45720" rIns="91440" bIns="45720" rtlCol="0" anchor="ctr"/>
          <a:lstStyle>
            <a:defPPr>
              <a:defRPr lang="en-US"/>
            </a:defPPr>
            <a:lvl1pPr marL="0" marR="0" algn="ctr" defTabSz="914400" rtl="0" eaLnBrk="1" latinLnBrk="0" hangingPunct="1">
              <a:spcBef>
                <a:spcPts val="0"/>
              </a:spcBef>
              <a:spcAft>
                <a:spcPts val="0"/>
              </a:spcAft>
              <a:defRPr sz="800" b="1"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Подршка организацији 7. седнице ИПАРД </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II </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Одбора за праћење пружена је кроз пројекат „Јачање капацитета за усклађивање са правним тековинама ЕУ у области пољопривреде, руралног развоја, безбедности хране, ветеринарске и фитосанитарне политике</a:t>
            </a:r>
            <a:r>
              <a:rPr kumimoji="0" lang="en-U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a:t>
            </a:r>
            <a:r>
              <a:rPr kumimoji="0" lang="sr-Cyrl-RS" sz="1050" b="1" i="0" u="none" strike="noStrike" kern="1200" cap="none" spc="0" normalizeH="0" baseline="0" noProof="0" dirty="0" smtClean="0">
                <a:ln>
                  <a:noFill/>
                </a:ln>
                <a:solidFill>
                  <a:srgbClr val="FFFFFF"/>
                </a:solidFill>
                <a:effectLst/>
                <a:uLnTx/>
                <a:uFillTx/>
                <a:latin typeface="Calibri" panose="020F0502020204030204"/>
                <a:ea typeface="Times New Roman" panose="02020603050405020304" pitchFamily="18" charset="0"/>
                <a:cs typeface="+mn-cs"/>
              </a:rPr>
              <a:t> који финансира Европска унија</a:t>
            </a:r>
            <a:endParaRPr kumimoji="0" lang="en-US" sz="1400" b="1" i="0" u="none" strike="noStrike" kern="1200" cap="none" spc="0" normalizeH="0" baseline="0" noProof="0" dirty="0">
              <a:ln>
                <a:noFill/>
              </a:ln>
              <a:solidFill>
                <a:srgbClr val="FFFFFF"/>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2119718726"/>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1pPr>
              <a:spcAft>
                <a:spcPts val="1350"/>
              </a:spcAft>
              <a:defRPr/>
            </a:lvl1pPr>
            <a:lvl2pPr>
              <a:spcAft>
                <a:spcPts val="1350"/>
              </a:spcAft>
              <a:defRPr/>
            </a:lvl2pPr>
            <a:lvl3pPr>
              <a:spcAft>
                <a:spcPts val="1350"/>
              </a:spcAft>
              <a:defRPr/>
            </a:lvl3pPr>
            <a:lvl4pPr>
              <a:spcAft>
                <a:spcPts val="1350"/>
              </a:spcAft>
              <a:defRPr/>
            </a:lvl4pPr>
            <a:lvl5pPr>
              <a:spcAft>
                <a:spcPts val="1350"/>
              </a:spcAf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1" y="1825626"/>
            <a:ext cx="5328000" cy="3906435"/>
          </a:xfrm>
          <a:noFill/>
        </p:spPr>
        <p:txBody>
          <a:bodyPr>
            <a:noAutofit/>
          </a:bodyPr>
          <a:lstStyle>
            <a:lvl1pPr marL="0" indent="0">
              <a:buNone/>
              <a:defRPr/>
            </a:lvl1pPr>
          </a:lstStyle>
          <a:p>
            <a:pPr lvl="0"/>
            <a:r>
              <a:rPr lang="en-US" smtClean="0"/>
              <a:t>Edit Master text styles</a:t>
            </a:r>
          </a:p>
        </p:txBody>
      </p:sp>
      <p:sp>
        <p:nvSpPr>
          <p:cNvPr id="7" name="Slide Number Placeholder 6"/>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9" name="Straight Connector 8"/>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0832728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3pPr>
              <a:spcBef>
                <a:spcPts val="0"/>
              </a:spcBef>
              <a:defRPr/>
            </a:lvl3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402251" y="1825626"/>
            <a:ext cx="5328000" cy="3906435"/>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10" name="Straight Connector 9"/>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0605370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6"/>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9" name="Content Placeholder 2"/>
          <p:cNvSpPr>
            <a:spLocks noGrp="1"/>
          </p:cNvSpPr>
          <p:nvPr>
            <p:ph sz="half" idx="13"/>
          </p:nvPr>
        </p:nvSpPr>
        <p:spPr>
          <a:xfrm>
            <a:off x="4604981"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Content Placeholder 2"/>
          <p:cNvSpPr>
            <a:spLocks noGrp="1"/>
          </p:cNvSpPr>
          <p:nvPr>
            <p:ph sz="half" idx="14"/>
          </p:nvPr>
        </p:nvSpPr>
        <p:spPr>
          <a:xfrm>
            <a:off x="8371762" y="1825625"/>
            <a:ext cx="3358489" cy="3763134"/>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4850805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1681163"/>
            <a:ext cx="5157787" cy="823912"/>
          </a:xfrm>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839789" y="2505077"/>
            <a:ext cx="5157787"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6172201" y="1681163"/>
            <a:ext cx="5183188" cy="823912"/>
          </a:xfrm>
          <a:noFill/>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6172201" y="2505077"/>
            <a:ext cx="5183188" cy="3097331"/>
          </a:xfrm>
        </p:spPr>
        <p:txBody>
          <a:bodyPr wrap="square">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9" name="Slide Number Placeholder 8"/>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9551278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13771923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smtClean="0"/>
              <a:t>Click icon to add picture</a:t>
            </a:r>
            <a:endParaRPr lang="en-GB" dirty="0"/>
          </a:p>
        </p:txBody>
      </p:sp>
      <p:sp>
        <p:nvSpPr>
          <p:cNvPr id="10" name="Rectangle 9"/>
          <p:cNvSpPr/>
          <p:nvPr userDrawn="1"/>
        </p:nvSpPr>
        <p:spPr>
          <a:xfrm>
            <a:off x="3214048" y="1992575"/>
            <a:ext cx="8550323"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700" b="0" i="0" u="none" strike="noStrike" kern="1200" cap="none" spc="0" normalizeH="0" baseline="0" noProof="0">
              <a:ln>
                <a:noFill/>
              </a:ln>
              <a:solidFill>
                <a:srgbClr val="FFFFFF"/>
              </a:solidFill>
              <a:effectLst/>
              <a:uLnTx/>
              <a:uFillTx/>
              <a:latin typeface="Arial"/>
              <a:ea typeface="+mn-ea"/>
              <a:cs typeface="+mn-cs"/>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8" y="743804"/>
            <a:ext cx="544923" cy="544923"/>
          </a:xfrm>
          <a:prstGeom prst="rect">
            <a:avLst/>
          </a:prstGeom>
        </p:spPr>
      </p:pic>
      <p:sp>
        <p:nvSpPr>
          <p:cNvPr id="3" name="Content Placeholder 2"/>
          <p:cNvSpPr>
            <a:spLocks noGrp="1"/>
          </p:cNvSpPr>
          <p:nvPr>
            <p:ph idx="1"/>
          </p:nvPr>
        </p:nvSpPr>
        <p:spPr>
          <a:xfrm>
            <a:off x="3538331" y="1992574"/>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smtClean="0"/>
              <a:t>Edit Master text styles</a:t>
            </a:r>
          </a:p>
        </p:txBody>
      </p:sp>
    </p:spTree>
    <p:extLst>
      <p:ext uri="{BB962C8B-B14F-4D97-AF65-F5344CB8AC3E}">
        <p14:creationId xmlns:p14="http://schemas.microsoft.com/office/powerpoint/2010/main" val="407428209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7" y="1825627"/>
            <a:ext cx="4926841" cy="3769957"/>
          </a:xfrm>
        </p:spPr>
        <p:txBody>
          <a:bodyPr>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0" name="Title Placeholder 1"/>
          <p:cNvSpPr>
            <a:spLocks noGrp="1"/>
          </p:cNvSpPr>
          <p:nvPr>
            <p:ph type="title"/>
          </p:nvPr>
        </p:nvSpPr>
        <p:spPr>
          <a:xfrm>
            <a:off x="6817056" y="482862"/>
            <a:ext cx="4669267"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7" name="Picture Placeholder 4"/>
          <p:cNvSpPr>
            <a:spLocks noGrp="1"/>
          </p:cNvSpPr>
          <p:nvPr>
            <p:ph type="pic" sz="quarter" idx="13"/>
          </p:nvPr>
        </p:nvSpPr>
        <p:spPr>
          <a:xfrm>
            <a:off x="-46382" y="-46383"/>
            <a:ext cx="6142383" cy="6964017"/>
          </a:xfrm>
          <a:solidFill>
            <a:schemeClr val="bg2"/>
          </a:solidFill>
          <a:ln w="28575">
            <a:solidFill>
              <a:schemeClr val="accent5"/>
            </a:solidFill>
          </a:ln>
        </p:spPr>
        <p:txBody>
          <a:bodyPr/>
          <a:lstStyle/>
          <a:p>
            <a:r>
              <a:rPr lang="en-US" smtClean="0"/>
              <a:t>Click icon to add picture</a:t>
            </a:r>
            <a:endParaRPr lang="en-GB" dirty="0"/>
          </a:p>
        </p:txBody>
      </p:sp>
    </p:spTree>
    <p:extLst>
      <p:ext uri="{BB962C8B-B14F-4D97-AF65-F5344CB8AC3E}">
        <p14:creationId xmlns:p14="http://schemas.microsoft.com/office/powerpoint/2010/main" val="372785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Picture Collage">
    <p:spTree>
      <p:nvGrpSpPr>
        <p:cNvPr id="1" name=""/>
        <p:cNvGrpSpPr/>
        <p:nvPr/>
      </p:nvGrpSpPr>
      <p:grpSpPr>
        <a:xfrm>
          <a:off x="0" y="0"/>
          <a:ext cx="0" cy="0"/>
          <a:chOff x="0" y="0"/>
          <a:chExt cx="0" cy="0"/>
        </a:xfrm>
      </p:grpSpPr>
      <p:sp>
        <p:nvSpPr>
          <p:cNvPr id="10" name="Picture Placeholder 5"/>
          <p:cNvSpPr>
            <a:spLocks noGrp="1"/>
          </p:cNvSpPr>
          <p:nvPr>
            <p:ph type="pic" sz="quarter" idx="15"/>
          </p:nvPr>
        </p:nvSpPr>
        <p:spPr>
          <a:xfrm>
            <a:off x="9478620" y="1913418"/>
            <a:ext cx="1875181" cy="2434309"/>
          </a:xfrm>
          <a:solidFill>
            <a:schemeClr val="bg2"/>
          </a:solidFill>
          <a:ln w="28575">
            <a:solidFill>
              <a:schemeClr val="bg1"/>
            </a:solidFill>
          </a:ln>
        </p:spPr>
        <p:txBody>
          <a:bodyPr/>
          <a:lstStyle/>
          <a:p>
            <a:r>
              <a:rPr lang="en-US" smtClean="0"/>
              <a:t>Click icon to add picture</a:t>
            </a:r>
            <a:endParaRPr lang="en-GB"/>
          </a:p>
        </p:txBody>
      </p:sp>
      <p:sp>
        <p:nvSpPr>
          <p:cNvPr id="9" name="Picture Placeholder 5"/>
          <p:cNvSpPr>
            <a:spLocks noGrp="1"/>
          </p:cNvSpPr>
          <p:nvPr>
            <p:ph type="pic" sz="quarter" idx="14"/>
          </p:nvPr>
        </p:nvSpPr>
        <p:spPr>
          <a:xfrm>
            <a:off x="7051402" y="2898477"/>
            <a:ext cx="2307284" cy="2307284"/>
          </a:xfrm>
          <a:solidFill>
            <a:schemeClr val="bg2"/>
          </a:solidFill>
          <a:ln w="28575">
            <a:solidFill>
              <a:schemeClr val="bg1"/>
            </a:solidFill>
          </a:ln>
        </p:spPr>
        <p:txBody>
          <a:bodyPr/>
          <a:lstStyle/>
          <a:p>
            <a:r>
              <a:rPr lang="en-US" smtClean="0"/>
              <a:t>Click icon to add picture</a:t>
            </a:r>
            <a:endParaRPr lang="en-GB"/>
          </a:p>
        </p:txBody>
      </p:sp>
      <p:sp>
        <p:nvSpPr>
          <p:cNvPr id="8" name="Picture Placeholder 5"/>
          <p:cNvSpPr>
            <a:spLocks noGrp="1"/>
          </p:cNvSpPr>
          <p:nvPr>
            <p:ph type="pic" sz="quarter" idx="13"/>
          </p:nvPr>
        </p:nvSpPr>
        <p:spPr>
          <a:xfrm>
            <a:off x="4081980" y="1913416"/>
            <a:ext cx="3185512" cy="2184030"/>
          </a:xfrm>
          <a:solidFill>
            <a:schemeClr val="bg2"/>
          </a:solidFill>
          <a:ln w="28575">
            <a:solidFill>
              <a:schemeClr val="bg1"/>
            </a:solidFill>
          </a:ln>
        </p:spPr>
        <p:txBody>
          <a:bodyPr/>
          <a:lstStyle/>
          <a:p>
            <a:r>
              <a:rPr lang="en-US" smtClean="0"/>
              <a:t>Click icon to add picture</a:t>
            </a:r>
            <a:endParaRPr lang="en-GB"/>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Picture Placeholder 5"/>
          <p:cNvSpPr>
            <a:spLocks noGrp="1"/>
          </p:cNvSpPr>
          <p:nvPr>
            <p:ph type="pic" sz="quarter" idx="11"/>
          </p:nvPr>
        </p:nvSpPr>
        <p:spPr>
          <a:xfrm>
            <a:off x="938213" y="1748079"/>
            <a:ext cx="2643187" cy="1868487"/>
          </a:xfrm>
          <a:solidFill>
            <a:schemeClr val="bg2"/>
          </a:solidFill>
          <a:ln w="28575">
            <a:solidFill>
              <a:schemeClr val="bg1"/>
            </a:solidFill>
          </a:ln>
        </p:spPr>
        <p:txBody>
          <a:bodyPr/>
          <a:lstStyle/>
          <a:p>
            <a:r>
              <a:rPr lang="en-US" smtClean="0"/>
              <a:t>Click icon to add picture</a:t>
            </a:r>
            <a:endParaRPr lang="en-GB"/>
          </a:p>
        </p:txBody>
      </p:sp>
      <p:sp>
        <p:nvSpPr>
          <p:cNvPr id="7" name="Picture Placeholder 5"/>
          <p:cNvSpPr>
            <a:spLocks noGrp="1"/>
          </p:cNvSpPr>
          <p:nvPr>
            <p:ph type="pic" sz="quarter" idx="12"/>
          </p:nvPr>
        </p:nvSpPr>
        <p:spPr>
          <a:xfrm>
            <a:off x="2840253" y="2860831"/>
            <a:ext cx="1620431" cy="2184030"/>
          </a:xfrm>
          <a:solidFill>
            <a:schemeClr val="bg2"/>
          </a:solidFill>
          <a:ln w="28575">
            <a:solidFill>
              <a:schemeClr val="bg1"/>
            </a:solidFill>
          </a:ln>
        </p:spPr>
        <p:txBody>
          <a:bodyPr/>
          <a:lstStyle/>
          <a:p>
            <a:r>
              <a:rPr lang="en-US" smtClean="0"/>
              <a:t>Click icon to add picture</a:t>
            </a:r>
            <a:endParaRPr lang="en-GB"/>
          </a:p>
        </p:txBody>
      </p:sp>
      <p:sp>
        <p:nvSpPr>
          <p:cNvPr id="12" name="Picture Placeholder 11"/>
          <p:cNvSpPr>
            <a:spLocks noGrp="1"/>
          </p:cNvSpPr>
          <p:nvPr>
            <p:ph type="pic" sz="quarter" idx="16"/>
          </p:nvPr>
        </p:nvSpPr>
        <p:spPr>
          <a:xfrm>
            <a:off x="4919098" y="3790927"/>
            <a:ext cx="1987551" cy="1987550"/>
          </a:xfrm>
          <a:solidFill>
            <a:schemeClr val="bg2"/>
          </a:solidFill>
          <a:ln w="28575">
            <a:solidFill>
              <a:schemeClr val="bg1"/>
            </a:solidFill>
          </a:ln>
        </p:spPr>
        <p:txBody>
          <a:bodyPr vert="horz" lIns="91440" tIns="45720" rIns="91440" bIns="45720" rtlCol="0">
            <a:noAutofit/>
          </a:bodyPr>
          <a:lstStyle>
            <a:lvl1pPr>
              <a:defRPr lang="en-GB"/>
            </a:lvl1pPr>
          </a:lstStyle>
          <a:p>
            <a:pPr lvl="0"/>
            <a:r>
              <a:rPr lang="en-US" smtClean="0"/>
              <a:t>Click icon to add picture</a:t>
            </a:r>
            <a:endParaRPr lang="en-GB"/>
          </a:p>
        </p:txBody>
      </p:sp>
      <p:sp>
        <p:nvSpPr>
          <p:cNvPr id="13" name="Picture Placeholder 11"/>
          <p:cNvSpPr>
            <a:spLocks noGrp="1"/>
          </p:cNvSpPr>
          <p:nvPr>
            <p:ph type="pic" sz="quarter" idx="17"/>
          </p:nvPr>
        </p:nvSpPr>
        <p:spPr>
          <a:xfrm>
            <a:off x="938214" y="3908959"/>
            <a:ext cx="1751487" cy="1751486"/>
          </a:xfrm>
          <a:solidFill>
            <a:schemeClr val="bg2"/>
          </a:solidFill>
          <a:ln w="28575">
            <a:solidFill>
              <a:schemeClr val="bg1"/>
            </a:solidFill>
          </a:ln>
        </p:spPr>
        <p:txBody>
          <a:bodyPr vert="horz" lIns="91440" tIns="45720" rIns="91440" bIns="45720" rtlCol="0">
            <a:noAutofit/>
          </a:bodyPr>
          <a:lstStyle>
            <a:lvl1pPr>
              <a:defRPr lang="en-GB"/>
            </a:lvl1pPr>
          </a:lstStyle>
          <a:p>
            <a:pPr lvl="0"/>
            <a:r>
              <a:rPr lang="en-US" smtClean="0"/>
              <a:t>Click icon to add picture</a:t>
            </a:r>
            <a:endParaRPr lang="en-GB"/>
          </a:p>
        </p:txBody>
      </p:sp>
      <p:sp>
        <p:nvSpPr>
          <p:cNvPr id="14"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28237167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Photo galler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Picture Placeholder 5"/>
          <p:cNvSpPr>
            <a:spLocks noGrp="1"/>
          </p:cNvSpPr>
          <p:nvPr>
            <p:ph type="pic" sz="quarter" idx="11"/>
          </p:nvPr>
        </p:nvSpPr>
        <p:spPr>
          <a:xfrm>
            <a:off x="838201" y="1748081"/>
            <a:ext cx="1896289" cy="1896289"/>
          </a:xfrm>
          <a:solidFill>
            <a:schemeClr val="bg2"/>
          </a:solidFill>
        </p:spPr>
        <p:txBody>
          <a:bodyPr/>
          <a:lstStyle/>
          <a:p>
            <a:r>
              <a:rPr lang="en-US" smtClean="0"/>
              <a:t>Click icon to add picture</a:t>
            </a:r>
            <a:endParaRPr lang="en-GB"/>
          </a:p>
        </p:txBody>
      </p:sp>
      <p:sp>
        <p:nvSpPr>
          <p:cNvPr id="7" name="Picture Placeholder 5"/>
          <p:cNvSpPr>
            <a:spLocks noGrp="1"/>
          </p:cNvSpPr>
          <p:nvPr>
            <p:ph type="pic" sz="quarter" idx="12"/>
          </p:nvPr>
        </p:nvSpPr>
        <p:spPr>
          <a:xfrm>
            <a:off x="2993029" y="1748081"/>
            <a:ext cx="1896289" cy="1896289"/>
          </a:xfrm>
          <a:solidFill>
            <a:schemeClr val="bg2"/>
          </a:solidFill>
        </p:spPr>
        <p:txBody>
          <a:bodyPr/>
          <a:lstStyle/>
          <a:p>
            <a:r>
              <a:rPr lang="en-US" smtClean="0"/>
              <a:t>Click icon to add picture</a:t>
            </a:r>
            <a:endParaRPr lang="en-GB"/>
          </a:p>
        </p:txBody>
      </p:sp>
      <p:sp>
        <p:nvSpPr>
          <p:cNvPr id="8" name="Picture Placeholder 5"/>
          <p:cNvSpPr>
            <a:spLocks noGrp="1"/>
          </p:cNvSpPr>
          <p:nvPr>
            <p:ph type="pic" sz="quarter" idx="13"/>
          </p:nvPr>
        </p:nvSpPr>
        <p:spPr>
          <a:xfrm>
            <a:off x="5147857" y="1748080"/>
            <a:ext cx="1896289" cy="1896289"/>
          </a:xfrm>
          <a:solidFill>
            <a:schemeClr val="bg2"/>
          </a:solidFill>
        </p:spPr>
        <p:txBody>
          <a:bodyPr/>
          <a:lstStyle/>
          <a:p>
            <a:r>
              <a:rPr lang="en-US" smtClean="0"/>
              <a:t>Click icon to add picture</a:t>
            </a:r>
            <a:endParaRPr lang="en-GB"/>
          </a:p>
        </p:txBody>
      </p:sp>
      <p:sp>
        <p:nvSpPr>
          <p:cNvPr id="9" name="Picture Placeholder 5"/>
          <p:cNvSpPr>
            <a:spLocks noGrp="1"/>
          </p:cNvSpPr>
          <p:nvPr>
            <p:ph type="pic" sz="quarter" idx="14"/>
          </p:nvPr>
        </p:nvSpPr>
        <p:spPr>
          <a:xfrm>
            <a:off x="7302685" y="1748079"/>
            <a:ext cx="1896289" cy="1896289"/>
          </a:xfrm>
          <a:solidFill>
            <a:schemeClr val="bg2"/>
          </a:solidFill>
        </p:spPr>
        <p:txBody>
          <a:bodyPr/>
          <a:lstStyle/>
          <a:p>
            <a:r>
              <a:rPr lang="en-US" smtClean="0"/>
              <a:t>Click icon to add picture</a:t>
            </a:r>
            <a:endParaRPr lang="en-GB"/>
          </a:p>
        </p:txBody>
      </p:sp>
      <p:sp>
        <p:nvSpPr>
          <p:cNvPr id="10" name="Picture Placeholder 5"/>
          <p:cNvSpPr>
            <a:spLocks noGrp="1"/>
          </p:cNvSpPr>
          <p:nvPr>
            <p:ph type="pic" sz="quarter" idx="15"/>
          </p:nvPr>
        </p:nvSpPr>
        <p:spPr>
          <a:xfrm>
            <a:off x="9457513" y="1748079"/>
            <a:ext cx="1896289" cy="1896289"/>
          </a:xfrm>
          <a:solidFill>
            <a:schemeClr val="bg2"/>
          </a:solidFill>
        </p:spPr>
        <p:txBody>
          <a:bodyPr/>
          <a:lstStyle/>
          <a:p>
            <a:r>
              <a:rPr lang="en-US" smtClean="0"/>
              <a:t>Click icon to add picture</a:t>
            </a:r>
            <a:endParaRPr lang="en-GB"/>
          </a:p>
        </p:txBody>
      </p:sp>
      <p:sp>
        <p:nvSpPr>
          <p:cNvPr id="11" name="Picture Placeholder 5"/>
          <p:cNvSpPr>
            <a:spLocks noGrp="1"/>
          </p:cNvSpPr>
          <p:nvPr>
            <p:ph type="pic" sz="quarter" idx="16"/>
          </p:nvPr>
        </p:nvSpPr>
        <p:spPr>
          <a:xfrm>
            <a:off x="838201" y="3934113"/>
            <a:ext cx="1896289" cy="1896289"/>
          </a:xfrm>
          <a:solidFill>
            <a:schemeClr val="bg2"/>
          </a:solidFill>
        </p:spPr>
        <p:txBody>
          <a:bodyPr/>
          <a:lstStyle/>
          <a:p>
            <a:r>
              <a:rPr lang="en-US" smtClean="0"/>
              <a:t>Click icon to add picture</a:t>
            </a:r>
            <a:endParaRPr lang="en-GB"/>
          </a:p>
        </p:txBody>
      </p:sp>
      <p:sp>
        <p:nvSpPr>
          <p:cNvPr id="12" name="Picture Placeholder 5"/>
          <p:cNvSpPr>
            <a:spLocks noGrp="1"/>
          </p:cNvSpPr>
          <p:nvPr>
            <p:ph type="pic" sz="quarter" idx="17"/>
          </p:nvPr>
        </p:nvSpPr>
        <p:spPr>
          <a:xfrm>
            <a:off x="2993029" y="3934113"/>
            <a:ext cx="1896289" cy="1896289"/>
          </a:xfrm>
          <a:solidFill>
            <a:schemeClr val="bg2"/>
          </a:solidFill>
        </p:spPr>
        <p:txBody>
          <a:bodyPr/>
          <a:lstStyle/>
          <a:p>
            <a:r>
              <a:rPr lang="en-US" smtClean="0"/>
              <a:t>Click icon to add picture</a:t>
            </a:r>
            <a:endParaRPr lang="en-GB"/>
          </a:p>
        </p:txBody>
      </p:sp>
      <p:sp>
        <p:nvSpPr>
          <p:cNvPr id="13" name="Picture Placeholder 5"/>
          <p:cNvSpPr>
            <a:spLocks noGrp="1"/>
          </p:cNvSpPr>
          <p:nvPr>
            <p:ph type="pic" sz="quarter" idx="18"/>
          </p:nvPr>
        </p:nvSpPr>
        <p:spPr>
          <a:xfrm>
            <a:off x="5147857" y="3934112"/>
            <a:ext cx="1896289" cy="1896289"/>
          </a:xfrm>
          <a:solidFill>
            <a:schemeClr val="bg2"/>
          </a:solidFill>
        </p:spPr>
        <p:txBody>
          <a:bodyPr/>
          <a:lstStyle/>
          <a:p>
            <a:r>
              <a:rPr lang="en-US" smtClean="0"/>
              <a:t>Click icon to add picture</a:t>
            </a:r>
            <a:endParaRPr lang="en-GB"/>
          </a:p>
        </p:txBody>
      </p:sp>
      <p:sp>
        <p:nvSpPr>
          <p:cNvPr id="14" name="Picture Placeholder 5"/>
          <p:cNvSpPr>
            <a:spLocks noGrp="1"/>
          </p:cNvSpPr>
          <p:nvPr>
            <p:ph type="pic" sz="quarter" idx="19"/>
          </p:nvPr>
        </p:nvSpPr>
        <p:spPr>
          <a:xfrm>
            <a:off x="7302685" y="3934111"/>
            <a:ext cx="1896289" cy="1896289"/>
          </a:xfrm>
          <a:solidFill>
            <a:schemeClr val="bg2"/>
          </a:solidFill>
        </p:spPr>
        <p:txBody>
          <a:bodyPr/>
          <a:lstStyle/>
          <a:p>
            <a:r>
              <a:rPr lang="en-US" smtClean="0"/>
              <a:t>Click icon to add picture</a:t>
            </a:r>
            <a:endParaRPr lang="en-GB"/>
          </a:p>
        </p:txBody>
      </p:sp>
      <p:sp>
        <p:nvSpPr>
          <p:cNvPr id="15" name="Picture Placeholder 5"/>
          <p:cNvSpPr>
            <a:spLocks noGrp="1"/>
          </p:cNvSpPr>
          <p:nvPr>
            <p:ph type="pic" sz="quarter" idx="20"/>
          </p:nvPr>
        </p:nvSpPr>
        <p:spPr>
          <a:xfrm>
            <a:off x="9457513" y="3934111"/>
            <a:ext cx="1896289" cy="1896289"/>
          </a:xfrm>
          <a:solidFill>
            <a:schemeClr val="bg2"/>
          </a:solidFill>
        </p:spPr>
        <p:txBody>
          <a:bodyPr/>
          <a:lstStyle/>
          <a:p>
            <a:r>
              <a:rPr lang="en-US" smtClean="0"/>
              <a:t>Click icon to add picture</a:t>
            </a:r>
            <a:endParaRPr lang="en-GB"/>
          </a:p>
        </p:txBody>
      </p:sp>
      <p:sp>
        <p:nvSpPr>
          <p:cNvPr id="16"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Tree>
    <p:extLst>
      <p:ext uri="{BB962C8B-B14F-4D97-AF65-F5344CB8AC3E}">
        <p14:creationId xmlns:p14="http://schemas.microsoft.com/office/powerpoint/2010/main" val="42947504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970723" y="2284669"/>
            <a:ext cx="3141663" cy="2090737"/>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7901453" y="2284670"/>
            <a:ext cx="3141663" cy="2090737"/>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4436087" y="2284669"/>
            <a:ext cx="3141663" cy="2090737"/>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1206774" y="4038686"/>
            <a:ext cx="2669559" cy="1524235"/>
          </a:xfrm>
          <a:solidFill>
            <a:schemeClr val="bg1"/>
          </a:solidFill>
        </p:spPr>
        <p:txBody>
          <a:bodyPr tIns="90000"/>
          <a:lstStyle>
            <a:lvl1pPr marL="0" indent="0" algn="ctr">
              <a:buNone/>
              <a:defRPr sz="1500"/>
            </a:lvl1pPr>
          </a:lstStyle>
          <a:p>
            <a:pPr lvl="0"/>
            <a:r>
              <a:rPr lang="en-US" smtClean="0"/>
              <a:t>Edit Master text styles</a:t>
            </a:r>
          </a:p>
        </p:txBody>
      </p:sp>
      <p:sp>
        <p:nvSpPr>
          <p:cNvPr id="15" name="Text Placeholder 12"/>
          <p:cNvSpPr>
            <a:spLocks noGrp="1"/>
          </p:cNvSpPr>
          <p:nvPr>
            <p:ph type="body" sz="quarter" idx="17"/>
          </p:nvPr>
        </p:nvSpPr>
        <p:spPr>
          <a:xfrm>
            <a:off x="4672139" y="4041946"/>
            <a:ext cx="2669559" cy="1524235"/>
          </a:xfrm>
          <a:solidFill>
            <a:schemeClr val="bg1"/>
          </a:solidFill>
        </p:spPr>
        <p:txBody>
          <a:bodyPr tIns="90000"/>
          <a:lstStyle>
            <a:lvl1pPr marL="0" indent="0" algn="ctr">
              <a:buNone/>
              <a:defRPr sz="1500"/>
            </a:lvl1pPr>
          </a:lstStyle>
          <a:p>
            <a:pPr lvl="0"/>
            <a:r>
              <a:rPr lang="en-US" smtClean="0"/>
              <a:t>Edit Master text styles</a:t>
            </a:r>
          </a:p>
        </p:txBody>
      </p:sp>
      <p:sp>
        <p:nvSpPr>
          <p:cNvPr id="16" name="Text Placeholder 12"/>
          <p:cNvSpPr>
            <a:spLocks noGrp="1"/>
          </p:cNvSpPr>
          <p:nvPr>
            <p:ph type="body" sz="quarter" idx="18"/>
          </p:nvPr>
        </p:nvSpPr>
        <p:spPr>
          <a:xfrm>
            <a:off x="8137503" y="4037439"/>
            <a:ext cx="2669559" cy="1524235"/>
          </a:xfrm>
          <a:solidFill>
            <a:schemeClr val="bg1"/>
          </a:solidFill>
        </p:spPr>
        <p:txBody>
          <a:bodyPr tIns="90000"/>
          <a:lstStyle>
            <a:lvl1pPr marL="0" indent="0" algn="ctr">
              <a:buNone/>
              <a:defRPr sz="1500"/>
            </a:lvl1pPr>
          </a:lstStyle>
          <a:p>
            <a:pPr lvl="0"/>
            <a:r>
              <a:rPr lang="en-US" smtClean="0"/>
              <a:t>Edit Master text styles</a:t>
            </a:r>
          </a:p>
        </p:txBody>
      </p:sp>
    </p:spTree>
    <p:extLst>
      <p:ext uri="{BB962C8B-B14F-4D97-AF65-F5344CB8AC3E}">
        <p14:creationId xmlns:p14="http://schemas.microsoft.com/office/powerpoint/2010/main" val="236924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srgbClr val="FFFFFF">
                    <a:alpha val="80000"/>
                  </a:srgb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srgbClr val="FFFFFF">
                  <a:alpha val="80000"/>
                </a:srgbClr>
              </a:solidFill>
              <a:effectLst/>
              <a:uLnTx/>
              <a:uFillTx/>
              <a:latin typeface="Calibri Light" panose="020F0302020204030204"/>
              <a:ea typeface="+mn-ea"/>
              <a:cs typeface="+mn-cs"/>
            </a:endParaRPr>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srgbClr val="FFFFFF">
                  <a:alpha val="80000"/>
                </a:srgbClr>
              </a:solidFill>
              <a:effectLst/>
              <a:uLnTx/>
              <a:uFillTx/>
              <a:latin typeface="Calibri Light" panose="020F0302020204030204"/>
              <a:ea typeface="+mn-ea"/>
              <a:cs typeface="+mn-cs"/>
            </a:endParaRPr>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FFFFFF">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FFFFFF">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6211785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Picture Placeholder 2"/>
          <p:cNvSpPr>
            <a:spLocks noGrp="1"/>
          </p:cNvSpPr>
          <p:nvPr>
            <p:ph type="pic" sz="quarter" idx="13"/>
          </p:nvPr>
        </p:nvSpPr>
        <p:spPr>
          <a:xfrm>
            <a:off x="3713870" y="2159957"/>
            <a:ext cx="2461591" cy="1638158"/>
          </a:xfrm>
          <a:solidFill>
            <a:schemeClr val="bg2"/>
          </a:solidFill>
        </p:spPr>
        <p:txBody>
          <a:bodyPr/>
          <a:lstStyle/>
          <a:p>
            <a:r>
              <a:rPr lang="en-US" smtClean="0"/>
              <a:t>Click icon to add picture</a:t>
            </a:r>
            <a:endParaRPr lang="en-GB"/>
          </a:p>
        </p:txBody>
      </p:sp>
      <p:sp>
        <p:nvSpPr>
          <p:cNvPr id="11" name="Picture Placeholder 2"/>
          <p:cNvSpPr>
            <a:spLocks noGrp="1"/>
          </p:cNvSpPr>
          <p:nvPr>
            <p:ph type="pic" sz="quarter" idx="14"/>
          </p:nvPr>
        </p:nvSpPr>
        <p:spPr>
          <a:xfrm>
            <a:off x="3713870" y="3968881"/>
            <a:ext cx="2461591" cy="1638158"/>
          </a:xfrm>
          <a:solidFill>
            <a:schemeClr val="bg2"/>
          </a:solidFill>
        </p:spPr>
        <p:txBody>
          <a:bodyPr/>
          <a:lstStyle/>
          <a:p>
            <a:r>
              <a:rPr lang="en-US" smtClean="0"/>
              <a:t>Click icon to add picture</a:t>
            </a:r>
            <a:endParaRPr lang="en-GB"/>
          </a:p>
        </p:txBody>
      </p:sp>
      <p:sp>
        <p:nvSpPr>
          <p:cNvPr id="12" name="Picture Placeholder 2"/>
          <p:cNvSpPr>
            <a:spLocks noGrp="1"/>
          </p:cNvSpPr>
          <p:nvPr>
            <p:ph type="pic" sz="quarter" idx="15"/>
          </p:nvPr>
        </p:nvSpPr>
        <p:spPr>
          <a:xfrm>
            <a:off x="6324549" y="2159958"/>
            <a:ext cx="2461593" cy="1638159"/>
          </a:xfrm>
          <a:solidFill>
            <a:schemeClr val="bg2"/>
          </a:solidFill>
        </p:spPr>
        <p:txBody>
          <a:bodyPr/>
          <a:lstStyle/>
          <a:p>
            <a:r>
              <a:rPr lang="en-US" smtClean="0"/>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1500"/>
            </a:lvl1pPr>
          </a:lstStyle>
          <a:p>
            <a:pPr lvl="0"/>
            <a:r>
              <a:rPr lang="en-US" smtClean="0"/>
              <a:t>Edit Master text styles</a:t>
            </a:r>
          </a:p>
        </p:txBody>
      </p:sp>
      <p:sp>
        <p:nvSpPr>
          <p:cNvPr id="16" name="Text Placeholder 12"/>
          <p:cNvSpPr>
            <a:spLocks noGrp="1"/>
          </p:cNvSpPr>
          <p:nvPr>
            <p:ph type="body" sz="quarter" idx="18"/>
          </p:nvPr>
        </p:nvSpPr>
        <p:spPr>
          <a:xfrm>
            <a:off x="1033617" y="2159959"/>
            <a:ext cx="2520000" cy="1638159"/>
          </a:xfrm>
          <a:noFill/>
        </p:spPr>
        <p:txBody>
          <a:bodyPr tIns="90000"/>
          <a:lstStyle>
            <a:lvl1pPr marL="0" indent="0" algn="r">
              <a:buNone/>
              <a:defRPr sz="1500"/>
            </a:lvl1pPr>
          </a:lstStyle>
          <a:p>
            <a:pPr lvl="0"/>
            <a:r>
              <a:rPr lang="en-US" smtClean="0"/>
              <a:t>Edit Master text styles</a:t>
            </a:r>
          </a:p>
        </p:txBody>
      </p:sp>
      <p:sp>
        <p:nvSpPr>
          <p:cNvPr id="14" name="Picture Placeholder 2"/>
          <p:cNvSpPr>
            <a:spLocks noGrp="1"/>
          </p:cNvSpPr>
          <p:nvPr>
            <p:ph type="pic" sz="quarter" idx="19"/>
          </p:nvPr>
        </p:nvSpPr>
        <p:spPr>
          <a:xfrm>
            <a:off x="6324550" y="3968880"/>
            <a:ext cx="2461591" cy="1638158"/>
          </a:xfrm>
          <a:solidFill>
            <a:schemeClr val="bg2"/>
          </a:solidFill>
        </p:spPr>
        <p:txBody>
          <a:bodyPr/>
          <a:lstStyle/>
          <a:p>
            <a:r>
              <a:rPr lang="en-US" smtClean="0"/>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1500"/>
            </a:lvl1pPr>
          </a:lstStyle>
          <a:p>
            <a:pPr lvl="0"/>
            <a:r>
              <a:rPr lang="en-US" smtClean="0"/>
              <a:t>Edit Master text styles</a:t>
            </a:r>
          </a:p>
        </p:txBody>
      </p:sp>
      <p:sp>
        <p:nvSpPr>
          <p:cNvPr id="18" name="Text Placeholder 12"/>
          <p:cNvSpPr>
            <a:spLocks noGrp="1"/>
          </p:cNvSpPr>
          <p:nvPr>
            <p:ph type="body" sz="quarter" idx="21"/>
          </p:nvPr>
        </p:nvSpPr>
        <p:spPr>
          <a:xfrm>
            <a:off x="8966323" y="2159958"/>
            <a:ext cx="2520000" cy="1638159"/>
          </a:xfrm>
          <a:noFill/>
        </p:spPr>
        <p:txBody>
          <a:bodyPr tIns="90000"/>
          <a:lstStyle>
            <a:lvl1pPr marL="0" indent="0" algn="l">
              <a:buNone/>
              <a:defRPr sz="1500"/>
            </a:lvl1pPr>
          </a:lstStyle>
          <a:p>
            <a:pPr lvl="0"/>
            <a:r>
              <a:rPr lang="en-US" smtClean="0"/>
              <a:t>Edit Master text styles</a:t>
            </a:r>
          </a:p>
        </p:txBody>
      </p:sp>
    </p:spTree>
    <p:extLst>
      <p:ext uri="{BB962C8B-B14F-4D97-AF65-F5344CB8AC3E}">
        <p14:creationId xmlns:p14="http://schemas.microsoft.com/office/powerpoint/2010/main" val="13334752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Round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12" name="Picture Placeholder 11"/>
          <p:cNvSpPr>
            <a:spLocks noGrp="1"/>
          </p:cNvSpPr>
          <p:nvPr>
            <p:ph type="pic" sz="quarter" idx="11"/>
          </p:nvPr>
        </p:nvSpPr>
        <p:spPr>
          <a:xfrm>
            <a:off x="969964" y="1843397"/>
            <a:ext cx="2138669" cy="2138669"/>
          </a:xfrm>
          <a:prstGeom prst="ellipse">
            <a:avLst/>
          </a:prstGeom>
          <a:solidFill>
            <a:schemeClr val="bg2"/>
          </a:solidFill>
        </p:spPr>
        <p:txBody>
          <a:bodyPr/>
          <a:lstStyle/>
          <a:p>
            <a:r>
              <a:rPr lang="en-US" smtClean="0"/>
              <a:t>Click icon to add picture</a:t>
            </a:r>
            <a:endParaRPr lang="en-GB"/>
          </a:p>
        </p:txBody>
      </p:sp>
      <p:sp>
        <p:nvSpPr>
          <p:cNvPr id="13" name="Picture Placeholder 11"/>
          <p:cNvSpPr>
            <a:spLocks noGrp="1"/>
          </p:cNvSpPr>
          <p:nvPr>
            <p:ph type="pic" sz="quarter" idx="12"/>
          </p:nvPr>
        </p:nvSpPr>
        <p:spPr>
          <a:xfrm>
            <a:off x="3581400" y="1843396"/>
            <a:ext cx="2138669" cy="2138669"/>
          </a:xfrm>
          <a:prstGeom prst="ellipse">
            <a:avLst/>
          </a:prstGeom>
          <a:solidFill>
            <a:schemeClr val="bg2"/>
          </a:solidFill>
        </p:spPr>
        <p:txBody>
          <a:bodyPr/>
          <a:lstStyle/>
          <a:p>
            <a:r>
              <a:rPr lang="en-US" smtClean="0"/>
              <a:t>Click icon to add picture</a:t>
            </a:r>
            <a:endParaRPr lang="en-GB"/>
          </a:p>
        </p:txBody>
      </p:sp>
      <p:sp>
        <p:nvSpPr>
          <p:cNvPr id="14" name="Picture Placeholder 11"/>
          <p:cNvSpPr>
            <a:spLocks noGrp="1"/>
          </p:cNvSpPr>
          <p:nvPr>
            <p:ph type="pic" sz="quarter" idx="13"/>
          </p:nvPr>
        </p:nvSpPr>
        <p:spPr>
          <a:xfrm>
            <a:off x="6192838" y="1843395"/>
            <a:ext cx="2138669" cy="2138669"/>
          </a:xfrm>
          <a:prstGeom prst="ellipse">
            <a:avLst/>
          </a:prstGeom>
          <a:solidFill>
            <a:schemeClr val="bg2"/>
          </a:solidFill>
        </p:spPr>
        <p:txBody>
          <a:bodyPr/>
          <a:lstStyle/>
          <a:p>
            <a:r>
              <a:rPr lang="en-US" smtClean="0"/>
              <a:t>Click icon to add picture</a:t>
            </a:r>
            <a:endParaRPr lang="en-GB"/>
          </a:p>
        </p:txBody>
      </p:sp>
      <p:sp>
        <p:nvSpPr>
          <p:cNvPr id="15" name="Picture Placeholder 11"/>
          <p:cNvSpPr>
            <a:spLocks noGrp="1"/>
          </p:cNvSpPr>
          <p:nvPr>
            <p:ph type="pic" sz="quarter" idx="14"/>
          </p:nvPr>
        </p:nvSpPr>
        <p:spPr>
          <a:xfrm>
            <a:off x="8804275" y="1843394"/>
            <a:ext cx="2138669" cy="2138669"/>
          </a:xfrm>
          <a:prstGeom prst="ellipse">
            <a:avLst/>
          </a:prstGeom>
          <a:solidFill>
            <a:schemeClr val="bg2"/>
          </a:solidFill>
        </p:spPr>
        <p:txBody>
          <a:bodyPr/>
          <a:lstStyle/>
          <a:p>
            <a:r>
              <a:rPr lang="en-US" smtClean="0"/>
              <a:t>Click icon to add picture</a:t>
            </a:r>
            <a:endParaRPr lang="en-GB"/>
          </a:p>
        </p:txBody>
      </p:sp>
      <p:cxnSp>
        <p:nvCxnSpPr>
          <p:cNvPr id="9" name="Straight Connector 8"/>
          <p:cNvCxnSpPr/>
          <p:nvPr userDrawn="1"/>
        </p:nvCxnSpPr>
        <p:spPr bwMode="auto">
          <a:xfrm>
            <a:off x="3349671"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userDrawn="1"/>
        </p:nvCxnSpPr>
        <p:spPr bwMode="auto">
          <a:xfrm>
            <a:off x="5970419"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userDrawn="1"/>
        </p:nvCxnSpPr>
        <p:spPr bwMode="auto">
          <a:xfrm>
            <a:off x="8591167"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Content Placeholder 7"/>
          <p:cNvSpPr>
            <a:spLocks noGrp="1"/>
          </p:cNvSpPr>
          <p:nvPr>
            <p:ph sz="quarter" idx="15"/>
          </p:nvPr>
        </p:nvSpPr>
        <p:spPr>
          <a:xfrm>
            <a:off x="997897" y="4260556"/>
            <a:ext cx="2082800" cy="1249363"/>
          </a:xfrm>
        </p:spPr>
        <p:txBody>
          <a:bodyPr/>
          <a:lstStyle>
            <a:lvl1pPr marL="0" indent="0" algn="ctr">
              <a:buNone/>
              <a:defRPr sz="1500"/>
            </a:lvl1pPr>
          </a:lstStyle>
          <a:p>
            <a:pPr lvl="0"/>
            <a:r>
              <a:rPr lang="en-US" smtClean="0"/>
              <a:t>Edit Master text styles</a:t>
            </a:r>
          </a:p>
        </p:txBody>
      </p:sp>
      <p:sp>
        <p:nvSpPr>
          <p:cNvPr id="16" name="Content Placeholder 7"/>
          <p:cNvSpPr>
            <a:spLocks noGrp="1"/>
          </p:cNvSpPr>
          <p:nvPr>
            <p:ph sz="quarter" idx="16"/>
          </p:nvPr>
        </p:nvSpPr>
        <p:spPr>
          <a:xfrm>
            <a:off x="3618645" y="4260556"/>
            <a:ext cx="2082800" cy="1249363"/>
          </a:xfrm>
        </p:spPr>
        <p:txBody>
          <a:bodyPr/>
          <a:lstStyle>
            <a:lvl1pPr marL="0" indent="0" algn="ctr">
              <a:buNone/>
              <a:defRPr sz="1500"/>
            </a:lvl1pPr>
          </a:lstStyle>
          <a:p>
            <a:pPr lvl="0"/>
            <a:r>
              <a:rPr lang="en-US" smtClean="0"/>
              <a:t>Edit Master text styles</a:t>
            </a:r>
          </a:p>
        </p:txBody>
      </p:sp>
      <p:sp>
        <p:nvSpPr>
          <p:cNvPr id="17" name="Content Placeholder 7"/>
          <p:cNvSpPr>
            <a:spLocks noGrp="1"/>
          </p:cNvSpPr>
          <p:nvPr>
            <p:ph sz="quarter" idx="17"/>
          </p:nvPr>
        </p:nvSpPr>
        <p:spPr>
          <a:xfrm>
            <a:off x="6239393" y="4260556"/>
            <a:ext cx="2082800" cy="1249363"/>
          </a:xfrm>
        </p:spPr>
        <p:txBody>
          <a:bodyPr/>
          <a:lstStyle>
            <a:lvl1pPr marL="0" indent="0" algn="ctr">
              <a:buNone/>
              <a:defRPr sz="1500"/>
            </a:lvl1pPr>
          </a:lstStyle>
          <a:p>
            <a:pPr lvl="0"/>
            <a:r>
              <a:rPr lang="en-US" smtClean="0"/>
              <a:t>Edit Master text styles</a:t>
            </a:r>
          </a:p>
        </p:txBody>
      </p:sp>
      <p:sp>
        <p:nvSpPr>
          <p:cNvPr id="18" name="Content Placeholder 7"/>
          <p:cNvSpPr>
            <a:spLocks noGrp="1"/>
          </p:cNvSpPr>
          <p:nvPr>
            <p:ph sz="quarter" idx="18"/>
          </p:nvPr>
        </p:nvSpPr>
        <p:spPr>
          <a:xfrm>
            <a:off x="8860143" y="4260556"/>
            <a:ext cx="2082800" cy="1249363"/>
          </a:xfrm>
        </p:spPr>
        <p:txBody>
          <a:bodyPr/>
          <a:lstStyle>
            <a:lvl1pPr marL="0" indent="0" algn="ctr">
              <a:buNone/>
              <a:defRPr sz="1500"/>
            </a:lvl1pPr>
          </a:lstStyle>
          <a:p>
            <a:pPr lvl="0"/>
            <a:r>
              <a:rPr lang="en-US" smtClean="0"/>
              <a:t>Edit Master text styles</a:t>
            </a:r>
          </a:p>
        </p:txBody>
      </p:sp>
    </p:spTree>
    <p:extLst>
      <p:ext uri="{BB962C8B-B14F-4D97-AF65-F5344CB8AC3E}">
        <p14:creationId xmlns:p14="http://schemas.microsoft.com/office/powerpoint/2010/main" val="39602424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smtClean="0"/>
              <a:t>Click icon to add picture</a:t>
            </a:r>
            <a:endParaRPr lang="en-GB"/>
          </a:p>
        </p:txBody>
      </p:sp>
      <p:sp>
        <p:nvSpPr>
          <p:cNvPr id="2" name="Title 1"/>
          <p:cNvSpPr>
            <a:spLocks noGrp="1"/>
          </p:cNvSpPr>
          <p:nvPr>
            <p:ph type="title"/>
          </p:nvPr>
        </p:nvSpPr>
        <p:spPr>
          <a:xfrm>
            <a:off x="838200" y="2646645"/>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sp>
        <p:nvSpPr>
          <p:cNvPr id="6" name="Text Placeholder 5"/>
          <p:cNvSpPr>
            <a:spLocks noGrp="1"/>
          </p:cNvSpPr>
          <p:nvPr>
            <p:ph type="body" sz="quarter" idx="14"/>
          </p:nvPr>
        </p:nvSpPr>
        <p:spPr>
          <a:xfrm>
            <a:off x="838200" y="3630615"/>
            <a:ext cx="10515600" cy="2035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5071093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a:ln>
                <a:noFill/>
              </a:ln>
              <a:solidFill>
                <a:srgbClr val="4D4D4D">
                  <a:tint val="75000"/>
                </a:srgbClr>
              </a:solidFill>
              <a:effectLst/>
              <a:uLnTx/>
              <a:uFillTx/>
              <a:latin typeface="Arial"/>
              <a:ea typeface="+mn-ea"/>
              <a:cs typeface="+mn-cs"/>
            </a:endParaRPr>
          </a:p>
        </p:txBody>
      </p:sp>
    </p:spTree>
    <p:extLst>
      <p:ext uri="{BB962C8B-B14F-4D97-AF65-F5344CB8AC3E}">
        <p14:creationId xmlns:p14="http://schemas.microsoft.com/office/powerpoint/2010/main" val="6914865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grpSp>
        <p:nvGrpSpPr>
          <p:cNvPr id="7" name="Group 6"/>
          <p:cNvGrpSpPr/>
          <p:nvPr userDrawn="1"/>
        </p:nvGrpSpPr>
        <p:grpSpPr>
          <a:xfrm>
            <a:off x="9177373" y="6193990"/>
            <a:ext cx="2592742" cy="493977"/>
            <a:chOff x="9177373" y="6193990"/>
            <a:chExt cx="2592742" cy="493977"/>
          </a:xfrm>
        </p:grpSpPr>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TextBox 5"/>
            <p:cNvSpPr txBox="1"/>
            <p:nvPr userDrawn="1"/>
          </p:nvSpPr>
          <p:spPr>
            <a:xfrm>
              <a:off x="9177373" y="6256312"/>
              <a:ext cx="1851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err="1" smtClean="0">
                  <a:ln>
                    <a:noFill/>
                  </a:ln>
                  <a:solidFill>
                    <a:srgbClr val="FFFFFF"/>
                  </a:solidFill>
                  <a:effectLst/>
                  <a:uLnTx/>
                  <a:uFillTx/>
                  <a:latin typeface="Arial"/>
                  <a:ea typeface="+mn-ea"/>
                  <a:cs typeface="+mn-cs"/>
                </a:rPr>
                <a:t>European</a:t>
              </a:r>
              <a:r>
                <a:rPr kumimoji="0" lang="fr-BE" sz="1800" b="0" i="0" u="none" strike="noStrike" kern="1200" cap="none" spc="0" normalizeH="0" baseline="0" noProof="0" dirty="0" smtClean="0">
                  <a:ln>
                    <a:noFill/>
                  </a:ln>
                  <a:solidFill>
                    <a:srgbClr val="FFFFFF"/>
                  </a:solidFill>
                  <a:effectLst/>
                  <a:uLnTx/>
                  <a:uFillTx/>
                  <a:latin typeface="Arial"/>
                  <a:ea typeface="+mn-ea"/>
                  <a:cs typeface="+mn-cs"/>
                </a:rPr>
                <a:t> Union</a:t>
              </a:r>
              <a:endParaRPr kumimoji="0" lang="fr-BE" sz="1800" b="0" i="0" u="none" strike="noStrike" kern="1200" cap="none" spc="0" normalizeH="0" baseline="0" noProof="0" dirty="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228755492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24775974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latin typeface="EC Square Sans Pro" panose="020B0506040000020004" pitchFamily="34" charset="0"/>
              </a:defRPr>
            </a:lvl1pPr>
          </a:lstStyle>
          <a:p>
            <a:r>
              <a:rPr lang="en-US" dirty="0"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latin typeface="EC Square Sans Pro" panose="020B050604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23870235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limate pact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pic>
        <p:nvPicPr>
          <p:cNvPr id="8" name="Picture 7"/>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3718" y="588274"/>
            <a:ext cx="828000" cy="828000"/>
          </a:xfrm>
          <a:prstGeom prst="rect">
            <a:avLst/>
          </a:prstGeom>
        </p:spPr>
      </p:pic>
      <p:sp>
        <p:nvSpPr>
          <p:cNvPr id="11"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Climate Pact and Climate Law</a:t>
            </a:r>
            <a:endParaRPr kumimoji="0" lang="en-GB"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317169"/>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Green Industr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Striving for Greener Industry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cxnSp>
        <p:nvCxnSpPr>
          <p:cNvPr id="14" name="Straight Connector 13"/>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9149412"/>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ustainable transport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Investing in Smarter, More Sustainable Transport</a:t>
            </a: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5670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8625573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ollutio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Eliminating Pollution</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5390"/>
            <a:ext cx="828000" cy="828000"/>
          </a:xfrm>
          <a:prstGeom prst="rect">
            <a:avLst/>
          </a:prstGeom>
        </p:spPr>
      </p:pic>
    </p:spTree>
    <p:extLst>
      <p:ext uri="{BB962C8B-B14F-4D97-AF65-F5344CB8AC3E}">
        <p14:creationId xmlns:p14="http://schemas.microsoft.com/office/powerpoint/2010/main" val="325260056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Just transition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26400"/>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Ensuring a Just Transition For All</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984"/>
            <a:ext cx="828000" cy="828000"/>
          </a:xfrm>
          <a:prstGeom prst="rect">
            <a:avLst/>
          </a:prstGeom>
        </p:spPr>
      </p:pic>
      <p:cxnSp>
        <p:nvCxnSpPr>
          <p:cNvPr id="9" name="Straight Connector 8"/>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0874720"/>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inancing gree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Financing Green Projects</a:t>
            </a:r>
            <a:endParaRPr kumimoji="0" lang="en-GB"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1200878150"/>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Home &amp;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Making Homes Energy Efficient</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304075541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Green Chang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1" y="626400"/>
            <a:ext cx="12372745"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Leading The Green Change Globally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cxnSp>
        <p:nvCxnSpPr>
          <p:cNvPr id="10" name="Straight Connector 9"/>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456943"/>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arm to Fork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From Farm To Fork</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4031266710"/>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rotecting natur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Protecting Nature</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1904179617"/>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ean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Promoting Clean Energy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680546725"/>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80114153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Tree>
    <p:extLst>
      <p:ext uri="{BB962C8B-B14F-4D97-AF65-F5344CB8AC3E}">
        <p14:creationId xmlns:p14="http://schemas.microsoft.com/office/powerpoint/2010/main" val="6179776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8807804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17253"/>
            <a:ext cx="12197752" cy="6875253"/>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1271345491"/>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Tree>
    <p:extLst>
      <p:ext uri="{BB962C8B-B14F-4D97-AF65-F5344CB8AC3E}">
        <p14:creationId xmlns:p14="http://schemas.microsoft.com/office/powerpoint/2010/main" val="291800036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021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042641"/>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87059540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Content Placeholder 2"/>
          <p:cNvSpPr>
            <a:spLocks noGrp="1"/>
          </p:cNvSpPr>
          <p:nvPr>
            <p:ph sz="half" idx="1"/>
          </p:nvPr>
        </p:nvSpPr>
        <p:spPr>
          <a:xfrm>
            <a:off x="943128" y="1825625"/>
            <a:ext cx="4168517"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5397908" y="1825625"/>
            <a:ext cx="4210786"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141431556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smtClean="0"/>
              <a:t>Edit Master text styles</a:t>
            </a:r>
          </a:p>
        </p:txBody>
      </p:sp>
    </p:spTree>
    <p:extLst>
      <p:ext uri="{BB962C8B-B14F-4D97-AF65-F5344CB8AC3E}">
        <p14:creationId xmlns:p14="http://schemas.microsoft.com/office/powerpoint/2010/main" val="351534004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dirty="0"/>
          </a:p>
        </p:txBody>
      </p:sp>
    </p:spTree>
    <p:extLst>
      <p:ext uri="{BB962C8B-B14F-4D97-AF65-F5344CB8AC3E}">
        <p14:creationId xmlns:p14="http://schemas.microsoft.com/office/powerpoint/2010/main" val="9443444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Tree>
    <p:extLst>
      <p:ext uri="{BB962C8B-B14F-4D97-AF65-F5344CB8AC3E}">
        <p14:creationId xmlns:p14="http://schemas.microsoft.com/office/powerpoint/2010/main" val="40810658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smtClean="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smtClean="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smtClean="0"/>
              <a:t>Edit Master text styles</a:t>
            </a:r>
          </a:p>
        </p:txBody>
      </p:sp>
    </p:spTree>
    <p:extLst>
      <p:ext uri="{BB962C8B-B14F-4D97-AF65-F5344CB8AC3E}">
        <p14:creationId xmlns:p14="http://schemas.microsoft.com/office/powerpoint/2010/main" val="28879681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53880193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sp>
        <p:nvSpPr>
          <p:cNvPr id="6" name="Text Placeholder 5"/>
          <p:cNvSpPr>
            <a:spLocks noGrp="1"/>
          </p:cNvSpPr>
          <p:nvPr>
            <p:ph type="body" sz="quarter" idx="14"/>
          </p:nvPr>
        </p:nvSpPr>
        <p:spPr>
          <a:xfrm>
            <a:off x="838200" y="3630613"/>
            <a:ext cx="10515600" cy="2035175"/>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83900191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Rectangle 1"/>
          <p:cNvSpPr>
            <a:spLocks noChangeArrowheads="1"/>
          </p:cNvSpPr>
          <p:nvPr/>
        </p:nvSpPr>
        <p:spPr bwMode="auto">
          <a:xfrm>
            <a:off x="1" y="981075"/>
            <a:ext cx="12240684"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smtClean="0">
              <a:ln>
                <a:noFill/>
              </a:ln>
              <a:solidFill>
                <a:srgbClr val="FFFFFF"/>
              </a:solidFill>
              <a:effectLst/>
              <a:uLnTx/>
              <a:uFillTx/>
              <a:latin typeface="Verdana" pitchFamily="34" charset="0"/>
              <a:ea typeface="+mn-ea"/>
              <a:cs typeface="+mn-cs"/>
            </a:endParaRPr>
          </a:p>
        </p:txBody>
      </p:sp>
      <p:pic>
        <p:nvPicPr>
          <p:cNvPr id="3" name="Picture 6" descr="LOGO CE-EN-quadri.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noChangeArrowheads="1"/>
          </p:cNvSpPr>
          <p:nvPr>
            <p:ph type="dt" sz="half" idx="10"/>
          </p:nvPr>
        </p:nvSpPr>
        <p:spPr>
          <a:xfrm>
            <a:off x="609600" y="6245225"/>
            <a:ext cx="2844800" cy="476250"/>
          </a:xfrm>
          <a:prstGeom prst="rect">
            <a:avLst/>
          </a:prstGeom>
        </p:spPr>
        <p:txBody>
          <a:bodyPr/>
          <a:lstStyle>
            <a:lvl1pPr eaLnBrk="1" hangingPunct="1">
              <a:defRPr sz="1200" b="1">
                <a:solidFill>
                  <a:schemeClr val="bg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FFFFFF"/>
              </a:solidFill>
              <a:effectLst/>
              <a:uLnTx/>
              <a:uFillTx/>
              <a:latin typeface="Verdana"/>
              <a:ea typeface="+mn-ea"/>
              <a:cs typeface="+mn-cs"/>
            </a:endParaRPr>
          </a:p>
        </p:txBody>
      </p:sp>
      <p:sp>
        <p:nvSpPr>
          <p:cNvPr id="5" name="Footer Placeholder 4"/>
          <p:cNvSpPr>
            <a:spLocks noGrp="1" noChangeArrowheads="1"/>
          </p:cNvSpPr>
          <p:nvPr>
            <p:ph type="ftr" sz="quarter" idx="11"/>
          </p:nvPr>
        </p:nvSpPr>
        <p:spPr>
          <a:xfrm>
            <a:off x="4165600" y="6245225"/>
            <a:ext cx="3860800" cy="476250"/>
          </a:xfrm>
          <a:prstGeom prst="rect">
            <a:avLst/>
          </a:prstGeom>
        </p:spPr>
        <p:txBody>
          <a:bodyPr/>
          <a:lstStyle>
            <a:lvl1pPr eaLnBrk="1" hangingPunct="1">
              <a:defRPr>
                <a:solidFill>
                  <a:schemeClr val="bg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Verdana"/>
              <a:ea typeface="+mn-ea"/>
              <a:cs typeface="+mn-cs"/>
            </a:endParaRPr>
          </a:p>
        </p:txBody>
      </p:sp>
      <p:sp>
        <p:nvSpPr>
          <p:cNvPr id="6" name="Slide Number Placeholder 5"/>
          <p:cNvSpPr>
            <a:spLocks noGrp="1" noChangeArrowheads="1"/>
          </p:cNvSpPr>
          <p:nvPr>
            <p:ph type="sldNum" sz="quarter" idx="12"/>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DBF0598-B91B-4A01-9239-D9C98F72FC12}" type="slidenum">
              <a:rPr kumimoji="0" lang="en-GB" altLang="en-US" sz="1800" b="0" i="0" u="none" strike="noStrike" kern="1200" cap="none" spc="0" normalizeH="0" baseline="0" noProof="0">
                <a:ln>
                  <a:noFill/>
                </a:ln>
                <a:solidFill>
                  <a:srgbClr val="FFFFFF"/>
                </a:solidFill>
                <a:effectLst/>
                <a:uLnTx/>
                <a:uFillTx/>
                <a:latin typeface="Verdan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altLang="en-US" sz="1800" b="0" i="0" u="none" strike="noStrike" kern="1200" cap="none" spc="0" normalizeH="0" baseline="0" noProof="0">
              <a:ln>
                <a:noFill/>
              </a:ln>
              <a:solidFill>
                <a:srgbClr val="FFFFFF"/>
              </a:solidFill>
              <a:effectLst/>
              <a:uLnTx/>
              <a:uFillTx/>
              <a:latin typeface="Verdana"/>
              <a:ea typeface="+mn-ea"/>
              <a:cs typeface="+mn-cs"/>
            </a:endParaRPr>
          </a:p>
        </p:txBody>
      </p:sp>
    </p:spTree>
    <p:extLst>
      <p:ext uri="{BB962C8B-B14F-4D97-AF65-F5344CB8AC3E}">
        <p14:creationId xmlns:p14="http://schemas.microsoft.com/office/powerpoint/2010/main" val="27891738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lvl5pPr marL="574675" indent="-342900">
              <a:buClr>
                <a:srgbClr val="0099FF"/>
              </a:buClr>
              <a:buFont typeface="Verdana" panose="020B0604030504040204" pitchFamily="34" charset="0"/>
              <a:buChar char="»"/>
              <a:defRPr/>
            </a:lvl5pPr>
          </a:lstStyle>
          <a:p>
            <a:pPr lvl="0"/>
            <a:r>
              <a:rPr lang="en-US" dirty="0" smtClean="0"/>
              <a:t>Click to edit Master text styles</a:t>
            </a:r>
          </a:p>
          <a:p>
            <a:pPr lvl="4"/>
            <a:r>
              <a:rPr lang="en-US" dirty="0" smtClean="0"/>
              <a:t>Fifth level</a:t>
            </a:r>
            <a:endParaRPr lang="en-GB" dirty="0"/>
          </a:p>
        </p:txBody>
      </p:sp>
    </p:spTree>
    <p:extLst>
      <p:ext uri="{BB962C8B-B14F-4D97-AF65-F5344CB8AC3E}">
        <p14:creationId xmlns:p14="http://schemas.microsoft.com/office/powerpoint/2010/main" val="360613301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grpSp>
        <p:nvGrpSpPr>
          <p:cNvPr id="7" name="Group 6"/>
          <p:cNvGrpSpPr/>
          <p:nvPr userDrawn="1"/>
        </p:nvGrpSpPr>
        <p:grpSpPr>
          <a:xfrm>
            <a:off x="9177373" y="6193990"/>
            <a:ext cx="2592742" cy="493977"/>
            <a:chOff x="9177373" y="6193990"/>
            <a:chExt cx="2592742" cy="493977"/>
          </a:xfrm>
        </p:grpSpPr>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TextBox 5"/>
            <p:cNvSpPr txBox="1"/>
            <p:nvPr userDrawn="1"/>
          </p:nvSpPr>
          <p:spPr>
            <a:xfrm>
              <a:off x="9177373" y="6256312"/>
              <a:ext cx="1851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err="1" smtClean="0">
                  <a:ln>
                    <a:noFill/>
                  </a:ln>
                  <a:solidFill>
                    <a:srgbClr val="FFFFFF"/>
                  </a:solidFill>
                  <a:effectLst/>
                  <a:uLnTx/>
                  <a:uFillTx/>
                  <a:latin typeface="Arial"/>
                  <a:ea typeface="+mn-ea"/>
                  <a:cs typeface="+mn-cs"/>
                </a:rPr>
                <a:t>European</a:t>
              </a:r>
              <a:r>
                <a:rPr kumimoji="0" lang="fr-BE" sz="1800" b="0" i="0" u="none" strike="noStrike" kern="1200" cap="none" spc="0" normalizeH="0" baseline="0" noProof="0" dirty="0" smtClean="0">
                  <a:ln>
                    <a:noFill/>
                  </a:ln>
                  <a:solidFill>
                    <a:srgbClr val="FFFFFF"/>
                  </a:solidFill>
                  <a:effectLst/>
                  <a:uLnTx/>
                  <a:uFillTx/>
                  <a:latin typeface="Arial"/>
                  <a:ea typeface="+mn-ea"/>
                  <a:cs typeface="+mn-cs"/>
                </a:rPr>
                <a:t> Union</a:t>
              </a:r>
              <a:endParaRPr kumimoji="0" lang="fr-BE" sz="1800" b="0" i="0" u="none" strike="noStrike" kern="1200" cap="none" spc="0" normalizeH="0" baseline="0" noProof="0" dirty="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24054800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327430373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latin typeface="EC Square Sans Pro" panose="020B0506040000020004" pitchFamily="34" charset="0"/>
              </a:defRPr>
            </a:lvl1pPr>
          </a:lstStyle>
          <a:p>
            <a:r>
              <a:rPr lang="en-US" dirty="0"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latin typeface="EC Square Sans Pro" panose="020B050604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35472575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limate pact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pic>
        <p:nvPicPr>
          <p:cNvPr id="8" name="Picture 7"/>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3718" y="588274"/>
            <a:ext cx="828000" cy="828000"/>
          </a:xfrm>
          <a:prstGeom prst="rect">
            <a:avLst/>
          </a:prstGeom>
        </p:spPr>
      </p:pic>
      <p:sp>
        <p:nvSpPr>
          <p:cNvPr id="11"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Climate Pact and Climate Law</a:t>
            </a:r>
            <a:endParaRPr kumimoji="0" lang="en-GB"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8466357"/>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Green Industr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Striving for Greener Industry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cxnSp>
        <p:nvCxnSpPr>
          <p:cNvPr id="14" name="Straight Connector 13"/>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874031"/>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ustainable transport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Investing in Smarter, More Sustainable Transport</a:t>
            </a: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841685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ollutio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Eliminating Pollution</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5390"/>
            <a:ext cx="828000" cy="828000"/>
          </a:xfrm>
          <a:prstGeom prst="rect">
            <a:avLst/>
          </a:prstGeom>
        </p:spPr>
      </p:pic>
    </p:spTree>
    <p:extLst>
      <p:ext uri="{BB962C8B-B14F-4D97-AF65-F5344CB8AC3E}">
        <p14:creationId xmlns:p14="http://schemas.microsoft.com/office/powerpoint/2010/main" val="15158540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4731475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Just transition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26400"/>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Ensuring a Just Transition For All</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984"/>
            <a:ext cx="828000" cy="828000"/>
          </a:xfrm>
          <a:prstGeom prst="rect">
            <a:avLst/>
          </a:prstGeom>
        </p:spPr>
      </p:pic>
      <p:cxnSp>
        <p:nvCxnSpPr>
          <p:cNvPr id="9" name="Straight Connector 8"/>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5696938"/>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inancing gree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Financing Green Projects</a:t>
            </a:r>
            <a:endParaRPr kumimoji="0" lang="en-GB"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742782963"/>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Home &amp;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Making Homes Energy Efficient</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1256661268"/>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Green Chang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1" y="626400"/>
            <a:ext cx="12372745"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Leading The Green Change Globally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cxnSp>
        <p:nvCxnSpPr>
          <p:cNvPr id="10" name="Straight Connector 9"/>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86456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Farm to Fork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From Farm To Fork</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429787536"/>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rotecting natur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Protecting Nature</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632246696"/>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lean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34EA2"/>
                </a:solidFill>
                <a:effectLst/>
                <a:uLnTx/>
                <a:uFillTx/>
                <a:latin typeface="EC Square Sans Pro" panose="020B0506040000020004" pitchFamily="34" charset="0"/>
                <a:ea typeface="+mj-ea"/>
                <a:cs typeface="+mj-cs"/>
              </a:rPr>
              <a:t>Promoting Clean Energy</a:t>
            </a:r>
            <a:endParaRPr kumimoji="0" lang="en-US" sz="4000" b="0" i="0" u="none" strike="noStrike" kern="1200" cap="none" spc="0" normalizeH="0" baseline="0" noProof="0" dirty="0">
              <a:ln>
                <a:noFill/>
              </a:ln>
              <a:solidFill>
                <a:srgbClr val="034EA2"/>
              </a:solidFill>
              <a:effectLst/>
              <a:uLnTx/>
              <a:uFillTx/>
              <a:latin typeface="EC Square Sans Pro" panose="020B0506040000020004" pitchFamily="34" charset="0"/>
              <a:ea typeface="+mj-ea"/>
              <a:cs typeface="+mj-cs"/>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3317658958"/>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214876123"/>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Tree>
    <p:extLst>
      <p:ext uri="{BB962C8B-B14F-4D97-AF65-F5344CB8AC3E}">
        <p14:creationId xmlns:p14="http://schemas.microsoft.com/office/powerpoint/2010/main" val="3484205967"/>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17253"/>
            <a:ext cx="12197752" cy="6875253"/>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srgbClr val="4D4D4D">
                  <a:tint val="75000"/>
                </a:srgbClr>
              </a:solidFill>
              <a:effectLst/>
              <a:uLnTx/>
              <a:uFillTx/>
              <a:latin typeface="Arial"/>
              <a:ea typeface="+mn-ea"/>
              <a:cs typeface="+mn-cs"/>
            </a:endParaRPr>
          </a:p>
        </p:txBody>
      </p: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146566248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29.xml"/><Relationship Id="rId7" Type="http://schemas.openxmlformats.org/officeDocument/2006/relationships/image" Target="../media/image2.png"/><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image" Target="../media/image1.png"/><Relationship Id="rId5" Type="http://schemas.openxmlformats.org/officeDocument/2006/relationships/theme" Target="../theme/theme10.xml"/><Relationship Id="rId4" Type="http://schemas.openxmlformats.org/officeDocument/2006/relationships/slideLayout" Target="../slideLayouts/slideLayout130.xml"/></Relationships>
</file>

<file path=ppt/slideMasters/_rels/slideMaster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33.xml"/><Relationship Id="rId7" Type="http://schemas.openxmlformats.org/officeDocument/2006/relationships/image" Target="../media/image1.png"/><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theme" Target="../theme/theme11.xml"/><Relationship Id="rId5" Type="http://schemas.openxmlformats.org/officeDocument/2006/relationships/slideLayout" Target="../slideLayouts/slideLayout135.xml"/><Relationship Id="rId10" Type="http://schemas.openxmlformats.org/officeDocument/2006/relationships/image" Target="../media/image3.png"/><Relationship Id="rId4" Type="http://schemas.openxmlformats.org/officeDocument/2006/relationships/slideLayout" Target="../slideLayouts/slideLayout134.xml"/><Relationship Id="rId9"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38.xml"/><Relationship Id="rId7" Type="http://schemas.openxmlformats.org/officeDocument/2006/relationships/image" Target="../media/image1.png"/><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theme" Target="../theme/theme12.xml"/><Relationship Id="rId5" Type="http://schemas.openxmlformats.org/officeDocument/2006/relationships/slideLayout" Target="../slideLayouts/slideLayout140.xml"/><Relationship Id="rId10" Type="http://schemas.openxmlformats.org/officeDocument/2006/relationships/image" Target="../media/image3.png"/><Relationship Id="rId4" Type="http://schemas.openxmlformats.org/officeDocument/2006/relationships/slideLayout" Target="../slideLayouts/slideLayout139.xml"/><Relationship Id="rId9" Type="http://schemas.openxmlformats.org/officeDocument/2006/relationships/image" Target="../media/image2.png"/></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3.xml"/><Relationship Id="rId7" Type="http://schemas.microsoft.com/office/2007/relationships/hdphoto" Target="../media/hdphoto1.wdp"/><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image" Target="../media/image1.png"/><Relationship Id="rId5" Type="http://schemas.openxmlformats.org/officeDocument/2006/relationships/theme" Target="../theme/theme13.xml"/><Relationship Id="rId4" Type="http://schemas.openxmlformats.org/officeDocument/2006/relationships/slideLayout" Target="../slideLayouts/slideLayout14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3.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image" Target="../media/image6.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image" Target="../media/image12.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theme" Target="../theme/theme5.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82.xml"/><Relationship Id="rId1" Type="http://schemas.openxmlformats.org/officeDocument/2006/relationships/slideLayout" Target="../slideLayouts/slideLayout81.xml"/><Relationship Id="rId4" Type="http://schemas.openxmlformats.org/officeDocument/2006/relationships/image" Target="../media/image30.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 Type="http://schemas.openxmlformats.org/officeDocument/2006/relationships/slideLayout" Target="../slideLayouts/slideLayout85.xml"/><Relationship Id="rId21" Type="http://schemas.openxmlformats.org/officeDocument/2006/relationships/slideLayout" Target="../slideLayouts/slideLayout103.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slideLayout" Target="../slideLayouts/slideLayout102.xml"/><Relationship Id="rId29" Type="http://schemas.openxmlformats.org/officeDocument/2006/relationships/slideLayout" Target="../slideLayouts/slideLayout111.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31" Type="http://schemas.openxmlformats.org/officeDocument/2006/relationships/image" Target="../media/image12.png"/><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14.xml"/><Relationship Id="rId7" Type="http://schemas.microsoft.com/office/2007/relationships/hdphoto" Target="../media/hdphoto1.wdp"/><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image" Target="../media/image1.png"/><Relationship Id="rId5" Type="http://schemas.openxmlformats.org/officeDocument/2006/relationships/theme" Target="../theme/theme8.xml"/><Relationship Id="rId4" Type="http://schemas.openxmlformats.org/officeDocument/2006/relationships/slideLayout" Target="../slideLayouts/slideLayout115.xml"/><Relationship Id="rId9"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9.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6" cstate="print">
            <a:extLst>
              <a:ext uri="{BEBA8EAE-BF5A-486C-A8C5-ECC9F3942E4B}">
                <a14:imgProps xmlns:a14="http://schemas.microsoft.com/office/drawing/2010/main">
                  <a14:imgLayer r:embed="rId7">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9"/>
          <a:stretch>
            <a:fillRect/>
          </a:stretch>
        </p:blipFill>
        <p:spPr>
          <a:xfrm>
            <a:off x="64117" y="6459785"/>
            <a:ext cx="2926334" cy="390178"/>
          </a:xfrm>
          <a:prstGeom prst="rect">
            <a:avLst/>
          </a:prstGeom>
        </p:spPr>
      </p:pic>
    </p:spTree>
    <p:extLst>
      <p:ext uri="{BB962C8B-B14F-4D97-AF65-F5344CB8AC3E}">
        <p14:creationId xmlns:p14="http://schemas.microsoft.com/office/powerpoint/2010/main" val="16081476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8"/>
          <a:stretch>
            <a:fillRect/>
          </a:stretch>
        </p:blipFill>
        <p:spPr>
          <a:xfrm>
            <a:off x="64117" y="6459785"/>
            <a:ext cx="2926334" cy="390178"/>
          </a:xfrm>
          <a:prstGeom prst="rect">
            <a:avLst/>
          </a:prstGeom>
        </p:spPr>
      </p:pic>
    </p:spTree>
    <p:extLst>
      <p:ext uri="{BB962C8B-B14F-4D97-AF65-F5344CB8AC3E}">
        <p14:creationId xmlns:p14="http://schemas.microsoft.com/office/powerpoint/2010/main" val="354454470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7" cstate="print">
            <a:extLst>
              <a:ext uri="{BEBA8EAE-BF5A-486C-A8C5-ECC9F3942E4B}">
                <a14:imgProps xmlns:a14="http://schemas.microsoft.com/office/drawing/2010/main">
                  <a14:imgLayer r:embed="rId8">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10"/>
          <a:stretch>
            <a:fillRect/>
          </a:stretch>
        </p:blipFill>
        <p:spPr>
          <a:xfrm>
            <a:off x="64117" y="6459785"/>
            <a:ext cx="2926334" cy="390178"/>
          </a:xfrm>
          <a:prstGeom prst="rect">
            <a:avLst/>
          </a:prstGeom>
        </p:spPr>
      </p:pic>
    </p:spTree>
    <p:extLst>
      <p:ext uri="{BB962C8B-B14F-4D97-AF65-F5344CB8AC3E}">
        <p14:creationId xmlns:p14="http://schemas.microsoft.com/office/powerpoint/2010/main" val="84641083"/>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7" cstate="print">
            <a:extLst>
              <a:ext uri="{BEBA8EAE-BF5A-486C-A8C5-ECC9F3942E4B}">
                <a14:imgProps xmlns:a14="http://schemas.microsoft.com/office/drawing/2010/main">
                  <a14:imgLayer r:embed="rId8">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10"/>
          <a:stretch>
            <a:fillRect/>
          </a:stretch>
        </p:blipFill>
        <p:spPr>
          <a:xfrm>
            <a:off x="64117" y="6459785"/>
            <a:ext cx="2926334" cy="390178"/>
          </a:xfrm>
          <a:prstGeom prst="rect">
            <a:avLst/>
          </a:prstGeom>
        </p:spPr>
      </p:pic>
      <p:pic>
        <p:nvPicPr>
          <p:cNvPr id="14" name="Picture 13"/>
          <p:cNvPicPr>
            <a:picLocks noChangeAspect="1"/>
          </p:cNvPicPr>
          <p:nvPr userDrawn="1"/>
        </p:nvPicPr>
        <p:blipFill>
          <a:blip r:embed="rId7" cstate="print">
            <a:extLst>
              <a:ext uri="{BEBA8EAE-BF5A-486C-A8C5-ECC9F3942E4B}">
                <a14:imgProps xmlns:a14="http://schemas.microsoft.com/office/drawing/2010/main">
                  <a14:imgLayer r:embed="rId8">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5" name="Picture 2" descr="C:\Users\Ministarstvo\Desktop\Dokumenti\Promotivni materijal\Logo\IPARD + RS.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userDrawn="1"/>
        </p:nvPicPr>
        <p:blipFill>
          <a:blip r:embed="rId10"/>
          <a:stretch>
            <a:fillRect/>
          </a:stretch>
        </p:blipFill>
        <p:spPr>
          <a:xfrm>
            <a:off x="64117" y="6459785"/>
            <a:ext cx="2926334" cy="390178"/>
          </a:xfrm>
          <a:prstGeom prst="rect">
            <a:avLst/>
          </a:prstGeom>
        </p:spPr>
      </p:pic>
    </p:spTree>
    <p:extLst>
      <p:ext uri="{BB962C8B-B14F-4D97-AF65-F5344CB8AC3E}">
        <p14:creationId xmlns:p14="http://schemas.microsoft.com/office/powerpoint/2010/main" val="1618070089"/>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6" cstate="print">
            <a:extLst>
              <a:ext uri="{BEBA8EAE-BF5A-486C-A8C5-ECC9F3942E4B}">
                <a14:imgProps xmlns:a14="http://schemas.microsoft.com/office/drawing/2010/main">
                  <a14:imgLayer r:embed="rId7">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9"/>
          <a:stretch>
            <a:fillRect/>
          </a:stretch>
        </p:blipFill>
        <p:spPr>
          <a:xfrm>
            <a:off x="64117" y="6459785"/>
            <a:ext cx="2926334" cy="390178"/>
          </a:xfrm>
          <a:prstGeom prst="rect">
            <a:avLst/>
          </a:prstGeom>
        </p:spPr>
      </p:pic>
    </p:spTree>
    <p:extLst>
      <p:ext uri="{BB962C8B-B14F-4D97-AF65-F5344CB8AC3E}">
        <p14:creationId xmlns:p14="http://schemas.microsoft.com/office/powerpoint/2010/main" val="2452335331"/>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A8FBF03-EF1D-4745-BD6E-2BA66C641A5E}" type="datetimeFigureOut">
              <a:rPr kumimoji="0" lang="en-US" sz="950" b="0" i="0" u="none" strike="noStrike" kern="1200" cap="none" spc="0" normalizeH="0" baseline="0" noProof="0" smtClean="0">
                <a:ln>
                  <a:noFill/>
                </a:ln>
                <a:solidFill>
                  <a:prstClr val="black">
                    <a:alpha val="80000"/>
                  </a:prstClr>
                </a:solidFill>
                <a:effectLst/>
                <a:uLnTx/>
                <a:uFillTx/>
                <a:latin typeface="Calibri Light" panose="020F03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950" b="0" i="0" u="none" strike="noStrike" kern="1200" cap="none"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50" b="0" i="0" u="none" strike="noStrike" kern="1200" cap="all" spc="0" normalizeH="0" baseline="0" noProof="0">
              <a:ln>
                <a:noFill/>
              </a:ln>
              <a:solidFill>
                <a:prstClr val="black">
                  <a:alpha val="80000"/>
                </a:prstClr>
              </a:solidFill>
              <a:effectLst/>
              <a:uLnTx/>
              <a:uFillTx/>
              <a:latin typeface="Calibri Light" panose="020F0302020204030204"/>
              <a:ea typeface="+mn-ea"/>
              <a:cs typeface="+mn-cs"/>
            </a:endParaRPr>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CD4CB1-3EF0-45D7-9625-43D8E1DB39FC}" type="slidenum">
              <a:rPr kumimoji="0" lang="en-US" sz="10300" b="0" i="0" u="none" strike="noStrike" kern="1200" cap="none" spc="0" normalizeH="0" baseline="0" noProof="0" smtClean="0">
                <a:ln>
                  <a:noFill/>
                </a:ln>
                <a:solidFill>
                  <a:srgbClr val="DDDDDD">
                    <a:alpha val="2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300" b="0" i="0" u="none" strike="noStrike" kern="1200" cap="none" spc="0" normalizeH="0" baseline="0" noProof="0">
              <a:ln>
                <a:noFill/>
              </a:ln>
              <a:solidFill>
                <a:srgbClr val="DDDDDD">
                  <a:alpha val="25000"/>
                </a:srgbClr>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36295327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2EFEA7B-DAA7-497E-9626-106ADA4494E1}" type="datetime1">
              <a:rPr kumimoji="0" lang="en-US" sz="900" b="0" i="0" u="none" strike="noStrike" kern="1200" cap="none" spc="0" normalizeH="0" baseline="0" noProof="0" smtClean="0">
                <a:ln>
                  <a:noFill/>
                </a:ln>
                <a:solidFill>
                  <a:prstClr val="black">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10/29/2020</a:t>
            </a:fld>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900" b="0" i="0" u="none" strike="noStrike" kern="1200" cap="none" spc="0" normalizeH="0" baseline="0" noProof="0" smtClean="0">
                <a:ln>
                  <a:noFill/>
                </a:ln>
                <a:solidFill>
                  <a:srgbClr val="90C226"/>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90C226"/>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11416808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hf hd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2"/>
            <a:ext cx="10515600" cy="782357"/>
          </a:xfrm>
          <a:prstGeom prst="rect">
            <a:avLst/>
          </a:prstGeom>
        </p:spPr>
        <p:txBody>
          <a:bodyPr vert="horz" lIns="91440" tIns="45720" rIns="9144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8200" y="6131288"/>
            <a:ext cx="2743200" cy="365125"/>
          </a:xfrm>
          <a:prstGeom prst="rect">
            <a:avLst/>
          </a:prstGeom>
        </p:spPr>
        <p:txBody>
          <a:bodyPr vert="horz" lIns="91440" tIns="45720" rIns="91440" bIns="45720" rtlCol="0" anchor="ctr">
            <a:noAutofit/>
          </a:bodyP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9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9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7" name="Picture 6"/>
          <p:cNvPicPr>
            <a:picLocks noChangeAspect="1"/>
          </p:cNvPicPr>
          <p:nvPr userDrawn="1"/>
        </p:nvPicPr>
        <p:blipFill>
          <a:blip r:embed="rId24" cstate="print">
            <a:extLst>
              <a:ext uri="{28A0092B-C50C-407E-A947-70E740481C1C}">
                <a14:useLocalDpi xmlns:a14="http://schemas.microsoft.com/office/drawing/2010/main"/>
              </a:ext>
            </a:extLst>
          </a:blip>
          <a:stretch>
            <a:fillRect/>
          </a:stretch>
        </p:blipFill>
        <p:spPr>
          <a:xfrm>
            <a:off x="10033852" y="6045990"/>
            <a:ext cx="1715733" cy="450423"/>
          </a:xfrm>
          <a:prstGeom prst="rect">
            <a:avLst/>
          </a:prstGeom>
        </p:spPr>
      </p:pic>
    </p:spTree>
    <p:extLst>
      <p:ext uri="{BB962C8B-B14F-4D97-AF65-F5344CB8AC3E}">
        <p14:creationId xmlns:p14="http://schemas.microsoft.com/office/powerpoint/2010/main" val="324243442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Lst>
  <p:hf sldNum="0" hdr="0" ftr="0" dt="0"/>
  <p:txStyles>
    <p:titleStyle>
      <a:lvl1pPr algn="l" defTabSz="685800" rtl="0" eaLnBrk="1" latinLnBrk="0" hangingPunct="1">
        <a:lnSpc>
          <a:spcPct val="90000"/>
        </a:lnSpc>
        <a:spcBef>
          <a:spcPct val="0"/>
        </a:spcBef>
        <a:buNone/>
        <a:defRPr sz="3000"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a:blip r:embed="rId29"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78777116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000" kern="1200">
          <a:solidFill>
            <a:schemeClr val="tx2"/>
          </a:solidFill>
          <a:latin typeface="EC Square Sans Pro" panose="020B0506040000020004" pitchFamily="34" charset="0"/>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EC Square Sans Pro" panose="020B0506040000020004" pitchFamily="34" charset="0"/>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EC Square Sans Pro" panose="020B0506040000020004" pitchFamily="34" charset="0"/>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EC Square Sans Pro" panose="020B0506040000020004" pitchFamily="34" charset="0"/>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7051" y="1339850"/>
            <a:ext cx="109728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609600" y="2492376"/>
            <a:ext cx="109728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fr-FR" smtClean="0"/>
              <a:t>Second level</a:t>
            </a:r>
          </a:p>
          <a:p>
            <a:pPr lvl="1"/>
            <a:r>
              <a:rPr lang="fr-BE" altLang="fr-FR" smtClean="0"/>
              <a:t>Cccc</a:t>
            </a:r>
          </a:p>
          <a:p>
            <a:pPr lvl="2"/>
            <a:r>
              <a:rPr lang="fr-BE" altLang="fr-FR" smtClean="0"/>
              <a:t>ggg</a:t>
            </a:r>
            <a:endParaRPr lang="en-GB" altLang="fr-FR" smtClean="0"/>
          </a:p>
        </p:txBody>
      </p:sp>
      <p:sp>
        <p:nvSpPr>
          <p:cNvPr id="1029" name="Rectangle 9"/>
          <p:cNvSpPr>
            <a:spLocks noChangeArrowheads="1"/>
          </p:cNvSpPr>
          <p:nvPr userDrawn="1"/>
        </p:nvSpPr>
        <p:spPr bwMode="auto">
          <a:xfrm>
            <a:off x="0" y="1"/>
            <a:ext cx="12192000" cy="989013"/>
          </a:xfrm>
          <a:prstGeom prst="rect">
            <a:avLst/>
          </a:prstGeom>
          <a:solidFill>
            <a:srgbClr val="09064A"/>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smtClean="0">
              <a:ln>
                <a:noFill/>
              </a:ln>
              <a:solidFill>
                <a:srgbClr val="FFFFFF"/>
              </a:solidFill>
              <a:effectLst/>
              <a:uLnTx/>
              <a:uFillTx/>
              <a:latin typeface="Calibri" pitchFamily="34" charset="0"/>
              <a:ea typeface="+mn-ea"/>
              <a:cs typeface="+mn-cs"/>
            </a:endParaRPr>
          </a:p>
        </p:txBody>
      </p:sp>
      <p:pic>
        <p:nvPicPr>
          <p:cNvPr id="2" name="Picture 7"/>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5918" y="306388"/>
            <a:ext cx="2161116"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9825516"/>
      </p:ext>
    </p:extLst>
  </p:cSld>
  <p:clrMap bg1="lt1" tx1="dk1" bg2="lt2" tx2="dk2" accent1="accent1" accent2="accent2" accent3="accent3" accent4="accent4" accent5="accent5" accent6="accent6" hlink="hlink" folHlink="folHlink"/>
  <p:sldLayoutIdLst>
    <p:sldLayoutId id="2147483759" r:id="rId1"/>
    <p:sldLayoutId id="2147483760" r:id="rId2"/>
  </p:sldLayoutIdLst>
  <p:timing>
    <p:tnLst>
      <p:par>
        <p:cTn id="1" dur="indefinite" restart="never" nodeType="tmRoot"/>
      </p:par>
    </p:tnLst>
  </p:timing>
  <p:txStyles>
    <p:titleStyle>
      <a:lvl1pPr marL="358775" indent="-358775" algn="ctr" rtl="0" eaLnBrk="0" fontAlgn="base" hangingPunct="0">
        <a:spcBef>
          <a:spcPct val="0"/>
        </a:spcBef>
        <a:spcAft>
          <a:spcPct val="0"/>
        </a:spcAft>
        <a:defRPr sz="2600">
          <a:solidFill>
            <a:srgbClr val="000099"/>
          </a:solidFill>
          <a:latin typeface="+mj-lt"/>
          <a:ea typeface="+mj-ea"/>
          <a:cs typeface="+mj-cs"/>
        </a:defRPr>
      </a:lvl1pPr>
      <a:lvl2pPr marL="358775" indent="-358775" algn="ctr" rtl="0" eaLnBrk="0" fontAlgn="base" hangingPunct="0">
        <a:spcBef>
          <a:spcPct val="0"/>
        </a:spcBef>
        <a:spcAft>
          <a:spcPct val="0"/>
        </a:spcAft>
        <a:defRPr sz="2600">
          <a:solidFill>
            <a:srgbClr val="000099"/>
          </a:solidFill>
          <a:latin typeface="Verdana" pitchFamily="34" charset="0"/>
        </a:defRPr>
      </a:lvl2pPr>
      <a:lvl3pPr marL="358775" indent="-358775" algn="ctr" rtl="0" eaLnBrk="0" fontAlgn="base" hangingPunct="0">
        <a:spcBef>
          <a:spcPct val="0"/>
        </a:spcBef>
        <a:spcAft>
          <a:spcPct val="0"/>
        </a:spcAft>
        <a:defRPr sz="2600">
          <a:solidFill>
            <a:srgbClr val="000099"/>
          </a:solidFill>
          <a:latin typeface="Verdana" pitchFamily="34" charset="0"/>
        </a:defRPr>
      </a:lvl3pPr>
      <a:lvl4pPr marL="358775" indent="-358775" algn="ctr" rtl="0" eaLnBrk="0" fontAlgn="base" hangingPunct="0">
        <a:spcBef>
          <a:spcPct val="0"/>
        </a:spcBef>
        <a:spcAft>
          <a:spcPct val="0"/>
        </a:spcAft>
        <a:defRPr sz="2600">
          <a:solidFill>
            <a:srgbClr val="000099"/>
          </a:solidFill>
          <a:latin typeface="Verdana" pitchFamily="34" charset="0"/>
        </a:defRPr>
      </a:lvl4pPr>
      <a:lvl5pPr marL="358775" indent="-358775" algn="ctr" rtl="0" eaLnBrk="0" fontAlgn="base" hangingPunct="0">
        <a:spcBef>
          <a:spcPct val="0"/>
        </a:spcBef>
        <a:spcAft>
          <a:spcPct val="0"/>
        </a:spcAft>
        <a:defRPr sz="2600">
          <a:solidFill>
            <a:srgbClr val="000099"/>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rgbClr val="100167"/>
        </a:buClr>
        <a:buChar char="•"/>
        <a:defRPr sz="2000" i="1">
          <a:solidFill>
            <a:srgbClr val="0066FF"/>
          </a:solidFill>
          <a:latin typeface="+mn-lt"/>
          <a:ea typeface="+mn-ea"/>
          <a:cs typeface="+mn-cs"/>
        </a:defRPr>
      </a:lvl1pPr>
      <a:lvl2pPr marL="800100" indent="-342900" algn="l" rtl="0" eaLnBrk="0" fontAlgn="base" hangingPunct="0">
        <a:spcBef>
          <a:spcPct val="20000"/>
        </a:spcBef>
        <a:spcAft>
          <a:spcPct val="0"/>
        </a:spcAft>
        <a:buClr>
          <a:srgbClr val="009FBA"/>
        </a:buClr>
        <a:buFont typeface="Verdana" panose="020B0604030504040204" pitchFamily="34" charset="0"/>
        <a:buChar char="»"/>
        <a:defRPr>
          <a:solidFill>
            <a:srgbClr val="0099FF"/>
          </a:solidFill>
          <a:latin typeface="+mn-lt"/>
        </a:defRPr>
      </a:lvl2pPr>
      <a:lvl3pPr marL="1200150" indent="-285750" algn="l" rtl="0" eaLnBrk="0" fontAlgn="base" hangingPunct="0">
        <a:spcBef>
          <a:spcPct val="20000"/>
        </a:spcBef>
        <a:spcAft>
          <a:spcPct val="0"/>
        </a:spcAft>
        <a:buClr>
          <a:srgbClr val="72BFC5"/>
        </a:buClr>
        <a:buFont typeface="Verdana" panose="020B0604030504040204" pitchFamily="34" charset="0"/>
        <a:buChar char="−"/>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574675" indent="-342900" algn="l" rtl="0" eaLnBrk="0" fontAlgn="base" hangingPunct="0">
        <a:spcBef>
          <a:spcPct val="20000"/>
        </a:spcBef>
        <a:spcAft>
          <a:spcPct val="0"/>
        </a:spcAft>
        <a:buClr>
          <a:srgbClr val="0099FF"/>
        </a:buClr>
        <a:buFont typeface="Verdana" panose="020B0604030504040204" pitchFamily="34" charset="0"/>
        <a:buChar char="»"/>
        <a:defRPr sz="1600">
          <a:solidFill>
            <a:srgbClr val="0099FF"/>
          </a:solidFill>
          <a:latin typeface="+mj-lt"/>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4D4D4D">
                    <a:tint val="75000"/>
                  </a:srgbClr>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srgbClr val="4D4D4D">
                  <a:tint val="75000"/>
                </a:srgbClr>
              </a:solidFill>
              <a:effectLst/>
              <a:uLnTx/>
              <a:uFillTx/>
              <a:latin typeface="Arial"/>
              <a:ea typeface="+mn-ea"/>
              <a:cs typeface="+mn-cs"/>
            </a:endParaRPr>
          </a:p>
        </p:txBody>
      </p:sp>
      <p:pic>
        <p:nvPicPr>
          <p:cNvPr id="8" name="Picture 7"/>
          <p:cNvPicPr>
            <a:picLocks noChangeAspect="1"/>
          </p:cNvPicPr>
          <p:nvPr userDrawn="1"/>
        </p:nvPicPr>
        <p:blipFill>
          <a:blip r:embed="rId31"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1980252898"/>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 id="2147483779" r:id="rId18"/>
    <p:sldLayoutId id="2147483780" r:id="rId19"/>
    <p:sldLayoutId id="2147483781" r:id="rId20"/>
    <p:sldLayoutId id="2147483782" r:id="rId21"/>
    <p:sldLayoutId id="2147483783" r:id="rId22"/>
    <p:sldLayoutId id="2147483784" r:id="rId23"/>
    <p:sldLayoutId id="2147483785" r:id="rId24"/>
    <p:sldLayoutId id="2147483786" r:id="rId25"/>
    <p:sldLayoutId id="2147483787" r:id="rId26"/>
    <p:sldLayoutId id="2147483788" r:id="rId27"/>
    <p:sldLayoutId id="2147483789" r:id="rId28"/>
    <p:sldLayoutId id="2147483790" r:id="rId29"/>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000" kern="1200">
          <a:solidFill>
            <a:schemeClr val="tx2"/>
          </a:solidFill>
          <a:latin typeface="EC Square Sans Pro" panose="020B0506040000020004" pitchFamily="34" charset="0"/>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EC Square Sans Pro" panose="020B0506040000020004" pitchFamily="34" charset="0"/>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EC Square Sans Pro" panose="020B0506040000020004" pitchFamily="34" charset="0"/>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EC Square Sans Pro" panose="020B0506040000020004" pitchFamily="34" charset="0"/>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627BFC2-5FE5-4589-B02E-84719917DE18}" type="datetimeFigureOut">
              <a:rPr kumimoji="0" lang="en-GB"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29/10/2020</a:t>
            </a:fld>
            <a:endParaRPr kumimoji="0" lang="en-GB"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00" b="0" i="0" u="none" strike="noStrike" kern="1200" cap="all" spc="0" normalizeH="0" baseline="0" noProof="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C6E0BF9-2ADD-415B-825B-58FF340E9B83}" type="slidenum">
              <a:rPr kumimoji="0" lang="en-GB"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6" cstate="print">
            <a:extLst>
              <a:ext uri="{BEBA8EAE-BF5A-486C-A8C5-ECC9F3942E4B}">
                <a14:imgProps xmlns:a14="http://schemas.microsoft.com/office/drawing/2010/main">
                  <a14:imgLayer r:embed="rId7">
                    <a14:imgEffect>
                      <a14:backgroundRemoval t="938" b="95813" l="9226" r="89935"/>
                    </a14:imgEffect>
                  </a14:imgLayer>
                </a14:imgProps>
              </a:ext>
              <a:ext uri="{28A0092B-C50C-407E-A947-70E740481C1C}">
                <a14:useLocalDpi xmlns:a14="http://schemas.microsoft.com/office/drawing/2010/main" val="0"/>
              </a:ext>
            </a:extLst>
          </a:blip>
          <a:stretch>
            <a:fillRect/>
          </a:stretch>
        </p:blipFill>
        <p:spPr>
          <a:xfrm>
            <a:off x="152400" y="6365784"/>
            <a:ext cx="421614" cy="486674"/>
          </a:xfrm>
          <a:prstGeom prst="rect">
            <a:avLst/>
          </a:prstGeom>
        </p:spPr>
      </p:pic>
      <p:pic>
        <p:nvPicPr>
          <p:cNvPr id="12" name="Picture 2" descr="C:\Users\Ministarstvo\Desktop\Dokumenti\Promotivni materijal\Logo\IPARD + RS.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r="39059"/>
          <a:stretch/>
        </p:blipFill>
        <p:spPr bwMode="auto">
          <a:xfrm>
            <a:off x="10650169" y="6380521"/>
            <a:ext cx="136598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a:blip r:embed="rId9"/>
          <a:stretch>
            <a:fillRect/>
          </a:stretch>
        </p:blipFill>
        <p:spPr>
          <a:xfrm>
            <a:off x="64117" y="6459785"/>
            <a:ext cx="2926334" cy="390178"/>
          </a:xfrm>
          <a:prstGeom prst="rect">
            <a:avLst/>
          </a:prstGeom>
        </p:spPr>
      </p:pic>
    </p:spTree>
    <p:extLst>
      <p:ext uri="{BB962C8B-B14F-4D97-AF65-F5344CB8AC3E}">
        <p14:creationId xmlns:p14="http://schemas.microsoft.com/office/powerpoint/2010/main" val="728470201"/>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BFFD21-CEE6-407B-8C6A-685AF40918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783CD4-550E-45E4-97D8-B88C435E5A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DAE53F-DA5B-425F-A4A0-2D227A20F2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DC176EF-66C4-4BCB-8F58-A88CB7AB1E5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10/29/2020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87B7A5C-4D12-4208-BAE0-206B5EE3AF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C083AEC-4E95-4D83-A493-C3A355F720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C4C5013-F054-443A-A38F-E155E734AE5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3527506"/>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pardnadlanu@minpolj.gov.rs" TargetMode="External"/><Relationship Id="rId2" Type="http://schemas.openxmlformats.org/officeDocument/2006/relationships/hyperlink" Target="http://www.minpolj.gov.rs/" TargetMode="Externa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0.xml.rels><?xml version="1.0" encoding="UTF-8" standalone="yes"?>
<Relationships xmlns="http://schemas.openxmlformats.org/package/2006/relationships"><Relationship Id="rId3" Type="http://schemas.openxmlformats.org/officeDocument/2006/relationships/hyperlink" Target="http://www.minpolj.gov.rs/" TargetMode="External"/><Relationship Id="rId2" Type="http://schemas.openxmlformats.org/officeDocument/2006/relationships/hyperlink" Target="mailto:slobodan.zivanovic@minpolj.gov.rs" TargetMode="External"/><Relationship Id="rId1" Type="http://schemas.openxmlformats.org/officeDocument/2006/relationships/slideLayout" Target="../slideLayouts/slideLayout115.xml"/><Relationship Id="rId5" Type="http://schemas.openxmlformats.org/officeDocument/2006/relationships/image" Target="../media/image43.png"/><Relationship Id="rId4" Type="http://schemas.openxmlformats.org/officeDocument/2006/relationships/image" Target="../media/image42.png"/></Relationships>
</file>

<file path=ppt/slides/_rels/slide10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10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s>
</file>

<file path=ppt/slides/_rels/slide108.xml.rels><?xml version="1.0" encoding="UTF-8" standalone="yes"?>
<Relationships xmlns="http://schemas.openxmlformats.org/package/2006/relationships"><Relationship Id="rId3" Type="http://schemas.openxmlformats.org/officeDocument/2006/relationships/hyperlink" Target="http://www.ipardnadlanu@minpolj.gov.rs" TargetMode="External"/><Relationship Id="rId2" Type="http://schemas.openxmlformats.org/officeDocument/2006/relationships/hyperlink" Target="http://www.minpolj.gov.rs/" TargetMode="Externa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5.png"/><Relationship Id="rId1" Type="http://schemas.openxmlformats.org/officeDocument/2006/relationships/slideLayout" Target="../slideLayouts/slideLayout23.xml"/><Relationship Id="rId5" Type="http://schemas.openxmlformats.org/officeDocument/2006/relationships/chart" Target="../charts/chart3.xml"/><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png"/><Relationship Id="rId1" Type="http://schemas.openxmlformats.org/officeDocument/2006/relationships/slideLayout" Target="../slideLayouts/slideLayout113.xml"/><Relationship Id="rId5" Type="http://schemas.microsoft.com/office/2007/relationships/hdphoto" Target="../media/hdphoto3.wdp"/><Relationship Id="rId4" Type="http://schemas.openxmlformats.org/officeDocument/2006/relationships/image" Target="../media/image3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8" Type="http://schemas.openxmlformats.org/officeDocument/2006/relationships/chart" Target="../charts/chart10.xml"/><Relationship Id="rId13" Type="http://schemas.openxmlformats.org/officeDocument/2006/relationships/chart" Target="../charts/chart15.xml"/><Relationship Id="rId18" Type="http://schemas.openxmlformats.org/officeDocument/2006/relationships/image" Target="../media/image58.png"/><Relationship Id="rId3" Type="http://schemas.openxmlformats.org/officeDocument/2006/relationships/chart" Target="../charts/chart5.xml"/><Relationship Id="rId7" Type="http://schemas.openxmlformats.org/officeDocument/2006/relationships/chart" Target="../charts/chart9.xml"/><Relationship Id="rId12" Type="http://schemas.openxmlformats.org/officeDocument/2006/relationships/chart" Target="../charts/chart14.xml"/><Relationship Id="rId17" Type="http://schemas.openxmlformats.org/officeDocument/2006/relationships/chart" Target="../charts/chart19.xml"/><Relationship Id="rId2" Type="http://schemas.openxmlformats.org/officeDocument/2006/relationships/chart" Target="../charts/chart4.xml"/><Relationship Id="rId16" Type="http://schemas.openxmlformats.org/officeDocument/2006/relationships/chart" Target="../charts/chart18.xml"/><Relationship Id="rId1" Type="http://schemas.openxmlformats.org/officeDocument/2006/relationships/slideLayout" Target="../slideLayouts/slideLayout137.xml"/><Relationship Id="rId6" Type="http://schemas.openxmlformats.org/officeDocument/2006/relationships/chart" Target="../charts/chart8.xml"/><Relationship Id="rId11" Type="http://schemas.openxmlformats.org/officeDocument/2006/relationships/chart" Target="../charts/chart13.xml"/><Relationship Id="rId5" Type="http://schemas.openxmlformats.org/officeDocument/2006/relationships/chart" Target="../charts/chart7.xml"/><Relationship Id="rId15" Type="http://schemas.openxmlformats.org/officeDocument/2006/relationships/chart" Target="../charts/chart17.xml"/><Relationship Id="rId10" Type="http://schemas.openxmlformats.org/officeDocument/2006/relationships/chart" Target="../charts/chart12.xml"/><Relationship Id="rId19" Type="http://schemas.microsoft.com/office/2007/relationships/hdphoto" Target="../media/hdphoto10.wdp"/><Relationship Id="rId4" Type="http://schemas.openxmlformats.org/officeDocument/2006/relationships/chart" Target="../charts/chart6.xml"/><Relationship Id="rId9" Type="http://schemas.openxmlformats.org/officeDocument/2006/relationships/chart" Target="../charts/chart11.xml"/><Relationship Id="rId14" Type="http://schemas.openxmlformats.org/officeDocument/2006/relationships/chart" Target="../charts/char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137.xml"/><Relationship Id="rId5" Type="http://schemas.openxmlformats.org/officeDocument/2006/relationships/image" Target="../media/image9.emf"/><Relationship Id="rId4" Type="http://schemas.openxmlformats.org/officeDocument/2006/relationships/customXml" Target="../ink/ink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3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61.png"/><Relationship Id="rId1" Type="http://schemas.openxmlformats.org/officeDocument/2006/relationships/slideLayout" Target="../slideLayouts/slideLayout137.xml"/></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image" Target="../media/image62.png"/><Relationship Id="rId1" Type="http://schemas.openxmlformats.org/officeDocument/2006/relationships/slideLayout" Target="../slideLayouts/slideLayout137.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7.xml"/><Relationship Id="rId5" Type="http://schemas.openxmlformats.org/officeDocument/2006/relationships/image" Target="../media/image71.jpeg"/><Relationship Id="rId4" Type="http://schemas.openxmlformats.org/officeDocument/2006/relationships/image" Target="../media/image7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44.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2.png"/><Relationship Id="rId3" Type="http://schemas.microsoft.com/office/2007/relationships/hdphoto" Target="../media/hdphoto12.wdp"/><Relationship Id="rId7" Type="http://schemas.openxmlformats.org/officeDocument/2006/relationships/image" Target="../media/image77.png"/><Relationship Id="rId12" Type="http://schemas.openxmlformats.org/officeDocument/2006/relationships/image" Target="../media/image81.png"/><Relationship Id="rId2" Type="http://schemas.openxmlformats.org/officeDocument/2006/relationships/image" Target="../media/image74.png"/><Relationship Id="rId1" Type="http://schemas.openxmlformats.org/officeDocument/2006/relationships/slideLayout" Target="../slideLayouts/slideLayout137.xml"/><Relationship Id="rId6" Type="http://schemas.openxmlformats.org/officeDocument/2006/relationships/image" Target="../media/image76.png"/><Relationship Id="rId11" Type="http://schemas.microsoft.com/office/2007/relationships/hdphoto" Target="../media/hdphoto14.wdp"/><Relationship Id="rId5" Type="http://schemas.microsoft.com/office/2007/relationships/hdphoto" Target="../media/hdphoto13.wdp"/><Relationship Id="rId15" Type="http://schemas.openxmlformats.org/officeDocument/2006/relationships/image" Target="../media/image83.png"/><Relationship Id="rId10" Type="http://schemas.openxmlformats.org/officeDocument/2006/relationships/image" Target="../media/image80.png"/><Relationship Id="rId4" Type="http://schemas.openxmlformats.org/officeDocument/2006/relationships/image" Target="../media/image75.png"/><Relationship Id="rId9" Type="http://schemas.openxmlformats.org/officeDocument/2006/relationships/image" Target="../media/image79.png"/><Relationship Id="rId14" Type="http://schemas.microsoft.com/office/2007/relationships/hdphoto" Target="../media/hdphoto15.wdp"/></Relationships>
</file>

<file path=ppt/slides/_rels/slide45.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82.png"/><Relationship Id="rId3" Type="http://schemas.microsoft.com/office/2007/relationships/hdphoto" Target="../media/hdphoto16.wdp"/><Relationship Id="rId7" Type="http://schemas.microsoft.com/office/2007/relationships/hdphoto" Target="../media/hdphoto17.wdp"/><Relationship Id="rId12" Type="http://schemas.microsoft.com/office/2007/relationships/hdphoto" Target="../media/hdphoto19.wdp"/><Relationship Id="rId2" Type="http://schemas.openxmlformats.org/officeDocument/2006/relationships/image" Target="../media/image84.png"/><Relationship Id="rId1" Type="http://schemas.openxmlformats.org/officeDocument/2006/relationships/slideLayout" Target="../slideLayouts/slideLayout137.xml"/><Relationship Id="rId6" Type="http://schemas.openxmlformats.org/officeDocument/2006/relationships/image" Target="../media/image86.png"/><Relationship Id="rId11" Type="http://schemas.openxmlformats.org/officeDocument/2006/relationships/image" Target="../media/image89.png"/><Relationship Id="rId5" Type="http://schemas.openxmlformats.org/officeDocument/2006/relationships/image" Target="../media/image77.png"/><Relationship Id="rId15" Type="http://schemas.openxmlformats.org/officeDocument/2006/relationships/image" Target="../media/image90.jpeg"/><Relationship Id="rId10" Type="http://schemas.microsoft.com/office/2007/relationships/hdphoto" Target="../media/hdphoto18.wdp"/><Relationship Id="rId4" Type="http://schemas.openxmlformats.org/officeDocument/2006/relationships/image" Target="../media/image85.png"/><Relationship Id="rId9" Type="http://schemas.openxmlformats.org/officeDocument/2006/relationships/image" Target="../media/image88.png"/><Relationship Id="rId14" Type="http://schemas.microsoft.com/office/2007/relationships/hdphoto" Target="../media/hdphoto15.wdp"/></Relationships>
</file>

<file path=ppt/slides/_rels/slide46.xml.rels><?xml version="1.0" encoding="UTF-8" standalone="yes"?>
<Relationships xmlns="http://schemas.openxmlformats.org/package/2006/relationships"><Relationship Id="rId3" Type="http://schemas.microsoft.com/office/2007/relationships/hdphoto" Target="../media/hdphoto20.wdp"/><Relationship Id="rId7" Type="http://schemas.openxmlformats.org/officeDocument/2006/relationships/image" Target="../media/image94.png"/><Relationship Id="rId2" Type="http://schemas.openxmlformats.org/officeDocument/2006/relationships/image" Target="../media/image91.png"/><Relationship Id="rId1" Type="http://schemas.openxmlformats.org/officeDocument/2006/relationships/slideLayout" Target="../slideLayouts/slideLayout137.xml"/><Relationship Id="rId6" Type="http://schemas.microsoft.com/office/2007/relationships/hdphoto" Target="../media/hdphoto21.wdp"/><Relationship Id="rId5" Type="http://schemas.openxmlformats.org/officeDocument/2006/relationships/image" Target="../media/image93.png"/><Relationship Id="rId4" Type="http://schemas.openxmlformats.org/officeDocument/2006/relationships/image" Target="../media/image92.png"/></Relationships>
</file>

<file path=ppt/slides/_rels/slide47.xml.rels><?xml version="1.0" encoding="UTF-8" standalone="yes"?>
<Relationships xmlns="http://schemas.openxmlformats.org/package/2006/relationships"><Relationship Id="rId3" Type="http://schemas.openxmlformats.org/officeDocument/2006/relationships/hyperlink" Target="http://www.minpolj.gov.rs/" TargetMode="External"/><Relationship Id="rId2" Type="http://schemas.openxmlformats.org/officeDocument/2006/relationships/hyperlink" Target="mailto:jasmina.miljkovic@minpolj.gov.rs" TargetMode="External"/><Relationship Id="rId1" Type="http://schemas.openxmlformats.org/officeDocument/2006/relationships/slideLayout" Target="../slideLayouts/slideLayout13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mailto:ipardnadlanu@minpolj.gov.rs"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49.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24.svg"/><Relationship Id="rId12" Type="http://schemas.openxmlformats.org/officeDocument/2006/relationships/image" Target="../media/image88.svg"/><Relationship Id="rId2" Type="http://schemas.openxmlformats.org/officeDocument/2006/relationships/notesSlide" Target="../notesSlides/notesSlide4.xml"/><Relationship Id="rId1" Type="http://schemas.openxmlformats.org/officeDocument/2006/relationships/slideLayout" Target="../slideLayouts/slideLayout142.xml"/><Relationship Id="rId15" Type="http://schemas.openxmlformats.org/officeDocument/2006/relationships/image" Target="../media/image99.jpeg"/><Relationship Id="rId4" Type="http://schemas.openxmlformats.org/officeDocument/2006/relationships/image" Target="../media/image56.svg"/><Relationship Id="rId9" Type="http://schemas.openxmlformats.org/officeDocument/2006/relationships/image" Target="../media/image97.png"/><Relationship Id="rId14" Type="http://schemas.openxmlformats.org/officeDocument/2006/relationships/image" Target="../media/image90.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5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42.xml"/></Relationships>
</file>

<file path=ppt/slides/_rels/slide5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42.xml"/></Relationships>
</file>

<file path=ppt/slides/_rels/slide5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5.xml"/><Relationship Id="rId1" Type="http://schemas.openxmlformats.org/officeDocument/2006/relationships/slideLayout" Target="../slideLayouts/slideLayout142.xml"/></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xml"/><Relationship Id="rId1" Type="http://schemas.openxmlformats.org/officeDocument/2006/relationships/slideLayout" Target="../slideLayouts/slideLayout142.xml"/><Relationship Id="rId5" Type="http://schemas.openxmlformats.org/officeDocument/2006/relationships/image" Target="../media/image104.jpg"/><Relationship Id="rId4" Type="http://schemas.openxmlformats.org/officeDocument/2006/relationships/image" Target="../media/image103.jpg"/></Relationships>
</file>

<file path=ppt/slides/_rels/slide5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42.xml"/></Relationships>
</file>

<file path=ppt/slides/_rels/slide5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jpeg"/><Relationship Id="rId1" Type="http://schemas.openxmlformats.org/officeDocument/2006/relationships/slideLayout" Target="../slideLayouts/slideLayout143.xml"/><Relationship Id="rId4" Type="http://schemas.openxmlformats.org/officeDocument/2006/relationships/image" Target="../media/image108.png"/></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7.xml.rels><?xml version="1.0" encoding="UTF-8" standalone="yes"?>
<Relationships xmlns="http://schemas.openxmlformats.org/package/2006/relationships"><Relationship Id="rId2" Type="http://schemas.openxmlformats.org/officeDocument/2006/relationships/hyperlink" Target="http://www.uap.gov.rs/" TargetMode="External"/><Relationship Id="rId1" Type="http://schemas.openxmlformats.org/officeDocument/2006/relationships/slideLayout" Target="../slideLayouts/slideLayout144.xml"/></Relationships>
</file>

<file path=ppt/slides/_rels/slide5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60.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1.xml"/></Relationships>
</file>

<file path=ppt/slides/_rels/slide6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1.xml"/></Relationships>
</file>

<file path=ppt/slides/_rels/slide6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8.xml"/><Relationship Id="rId1" Type="http://schemas.openxmlformats.org/officeDocument/2006/relationships/slideLayout" Target="../slideLayouts/slideLayout82.xml"/><Relationship Id="rId5" Type="http://schemas.openxmlformats.org/officeDocument/2006/relationships/image" Target="../media/image114.jpeg"/><Relationship Id="rId4" Type="http://schemas.openxmlformats.org/officeDocument/2006/relationships/image" Target="../media/image113.png"/></Relationships>
</file>

<file path=ppt/slides/_rels/slide6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xml"/><Relationship Id="rId1" Type="http://schemas.openxmlformats.org/officeDocument/2006/relationships/slideLayout" Target="../slideLayouts/slideLayout68.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png"/></Relationships>
</file>

<file path=ppt/slides/_rels/slide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1.xml"/></Relationships>
</file>

<file path=ppt/slides/_rels/slide6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8.xml"/></Relationships>
</file>

<file path=ppt/slides/_rels/slide6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68.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1.xml"/><Relationship Id="rId1" Type="http://schemas.openxmlformats.org/officeDocument/2006/relationships/slideLayout" Target="../slideLayouts/slideLayout111.xml"/><Relationship Id="rId4" Type="http://schemas.openxmlformats.org/officeDocument/2006/relationships/image" Target="../media/image12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36.png"/><Relationship Id="rId1" Type="http://schemas.openxmlformats.org/officeDocument/2006/relationships/slideLayout" Target="../slideLayouts/slideLayout113.xml"/><Relationship Id="rId6" Type="http://schemas.openxmlformats.org/officeDocument/2006/relationships/image" Target="../media/image38.png"/><Relationship Id="rId5" Type="http://schemas.microsoft.com/office/2007/relationships/hdphoto" Target="../media/hdphoto5.wdp"/><Relationship Id="rId4" Type="http://schemas.openxmlformats.org/officeDocument/2006/relationships/image" Target="../media/image37.png"/><Relationship Id="rId9" Type="http://schemas.microsoft.com/office/2007/relationships/hdphoto" Target="../media/hdphoto7.wdp"/></Relationships>
</file>

<file path=ppt/slides/_rels/slide70.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32.xml"/></Relationships>
</file>

<file path=ppt/slides/_rels/slide7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13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7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image" Target="../media/image123.png"/><Relationship Id="rId1" Type="http://schemas.openxmlformats.org/officeDocument/2006/relationships/slideLayout" Target="../slideLayouts/slideLayout132.xml"/></Relationships>
</file>

<file path=ppt/slides/_rels/slide73.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24.png"/><Relationship Id="rId1" Type="http://schemas.openxmlformats.org/officeDocument/2006/relationships/slideLayout" Target="../slideLayouts/slideLayout132.xml"/><Relationship Id="rId4" Type="http://schemas.openxmlformats.org/officeDocument/2006/relationships/chart" Target="../charts/chart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7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32.xml"/></Relationships>
</file>

<file path=ppt/slides/_rels/slide76.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24.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132.xml"/><Relationship Id="rId6" Type="http://schemas.openxmlformats.org/officeDocument/2006/relationships/diagramLayout" Target="../diagrams/layout6.xml"/><Relationship Id="rId5" Type="http://schemas.openxmlformats.org/officeDocument/2006/relationships/diagramData" Target="../diagrams/data6.xml"/><Relationship Id="rId4" Type="http://schemas.microsoft.com/office/2007/relationships/hdphoto" Target="../media/hdphoto22.wdp"/><Relationship Id="rId9" Type="http://schemas.microsoft.com/office/2007/relationships/diagramDrawing" Target="../diagrams/drawing6.xml"/></Relationships>
</file>

<file path=ppt/slides/_rels/slide7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chart" Target="../charts/chart22.xml"/><Relationship Id="rId1" Type="http://schemas.openxmlformats.org/officeDocument/2006/relationships/slideLayout" Target="../slideLayouts/slideLayout132.xml"/><Relationship Id="rId4" Type="http://schemas.microsoft.com/office/2007/relationships/hdphoto" Target="../media/hdphoto22.wdp"/></Relationships>
</file>

<file path=ppt/slides/_rels/slide78.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24.png"/><Relationship Id="rId1" Type="http://schemas.openxmlformats.org/officeDocument/2006/relationships/slideLayout" Target="../slideLayouts/slideLayout132.xml"/><Relationship Id="rId4" Type="http://schemas.openxmlformats.org/officeDocument/2006/relationships/image" Target="../media/image127.png"/></Relationships>
</file>

<file path=ppt/slides/_rels/slide7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3.xml"/><Relationship Id="rId1" Type="http://schemas.openxmlformats.org/officeDocument/2006/relationships/slideLayout" Target="../slideLayouts/slideLayout132.xml"/><Relationship Id="rId4" Type="http://schemas.microsoft.com/office/2007/relationships/hdphoto" Target="../media/hdphoto22.wdp"/></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png"/><Relationship Id="rId1" Type="http://schemas.openxmlformats.org/officeDocument/2006/relationships/slideLayout" Target="../slideLayouts/slideLayout113.xml"/><Relationship Id="rId5" Type="http://schemas.microsoft.com/office/2007/relationships/hdphoto" Target="../media/hdphoto3.wdp"/><Relationship Id="rId4" Type="http://schemas.openxmlformats.org/officeDocument/2006/relationships/image" Target="../media/image40.png"/></Relationships>
</file>

<file path=ppt/slides/_rels/slide80.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24.png"/><Relationship Id="rId1" Type="http://schemas.openxmlformats.org/officeDocument/2006/relationships/slideLayout" Target="../slideLayouts/slideLayout132.xml"/><Relationship Id="rId4" Type="http://schemas.openxmlformats.org/officeDocument/2006/relationships/image" Target="../media/image128.png"/></Relationships>
</file>

<file path=ppt/slides/_rels/slide8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9.png"/><Relationship Id="rId1" Type="http://schemas.openxmlformats.org/officeDocument/2006/relationships/slideLayout" Target="../slideLayouts/slideLayout132.xml"/></Relationships>
</file>

<file path=ppt/slides/_rels/slide82.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124.png"/><Relationship Id="rId1" Type="http://schemas.openxmlformats.org/officeDocument/2006/relationships/slideLayout" Target="../slideLayouts/slideLayout132.xml"/><Relationship Id="rId5" Type="http://schemas.microsoft.com/office/2007/relationships/hdphoto" Target="../media/hdphoto23.wdp"/><Relationship Id="rId4" Type="http://schemas.openxmlformats.org/officeDocument/2006/relationships/image" Target="../media/image130.png"/></Relationships>
</file>

<file path=ppt/slides/_rels/slide83.xml.rels><?xml version="1.0" encoding="UTF-8" standalone="yes"?>
<Relationships xmlns="http://schemas.openxmlformats.org/package/2006/relationships"><Relationship Id="rId3" Type="http://schemas.openxmlformats.org/officeDocument/2006/relationships/hyperlink" Target="http://www.minpolj.gov.rs/" TargetMode="External"/><Relationship Id="rId2" Type="http://schemas.openxmlformats.org/officeDocument/2006/relationships/hyperlink" Target="mailto:sanja.prodanovic@minpolj.gov.rs" TargetMode="External"/><Relationship Id="rId1" Type="http://schemas.openxmlformats.org/officeDocument/2006/relationships/slideLayout" Target="../slideLayouts/slideLayout13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www.ipardnadlanu@minpolj.gov.rs"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s>
</file>

<file path=ppt/slides/_rels/slide8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4.svg"/><Relationship Id="rId4" Type="http://schemas.openxmlformats.org/officeDocument/2006/relationships/image" Target="../media/image133.png"/></Relationships>
</file>

<file path=ppt/slides/_rels/slide8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4.svg"/><Relationship Id="rId4" Type="http://schemas.openxmlformats.org/officeDocument/2006/relationships/image" Target="../media/image133.png"/></Relationships>
</file>

<file path=ppt/slides/_rels/slide8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4.svg"/><Relationship Id="rId4" Type="http://schemas.openxmlformats.org/officeDocument/2006/relationships/image" Target="../media/image133.png"/></Relationships>
</file>

<file path=ppt/slides/_rels/slide8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4" Type="http://schemas.openxmlformats.org/officeDocument/2006/relationships/image" Target="../media/image134.jpeg"/></Relationships>
</file>

<file path=ppt/slides/_rels/slide8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4" Type="http://schemas.openxmlformats.org/officeDocument/2006/relationships/image" Target="../media/image135.png"/></Relationships>
</file>

<file path=ppt/slides/_rels/slide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1.png"/><Relationship Id="rId1" Type="http://schemas.openxmlformats.org/officeDocument/2006/relationships/slideLayout" Target="../slideLayouts/slideLayout113.xml"/></Relationships>
</file>

<file path=ppt/slides/_rels/slide9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6" Type="http://schemas.openxmlformats.org/officeDocument/2006/relationships/image" Target="../media/image137.png"/><Relationship Id="rId5" Type="http://schemas.openxmlformats.org/officeDocument/2006/relationships/image" Target="../media/image13.svg"/><Relationship Id="rId4" Type="http://schemas.openxmlformats.org/officeDocument/2006/relationships/image" Target="../media/image136.png"/></Relationships>
</file>

<file path=ppt/slides/_rels/slide9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8.png"/></Relationships>
</file>

<file path=ppt/slides/_rels/slide9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_rels/slide9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16.xml"/><Relationship Id="rId5" Type="http://schemas.openxmlformats.org/officeDocument/2006/relationships/image" Target="../media/image13.svg"/><Relationship Id="rId4" Type="http://schemas.openxmlformats.org/officeDocument/2006/relationships/image" Target="../media/image1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1473" y="4616181"/>
            <a:ext cx="366542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30</a:t>
            </a:r>
            <a:r>
              <a:rPr kumimoji="0" lang="sr-Latn-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октобар 2020</a:t>
            </a:r>
            <a:r>
              <a:rPr kumimoji="0" lang="sr-Cyrl-RS" sz="2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a:t>
            </a: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Београд</a:t>
            </a:r>
            <a:endParaRPr kumimoji="0" lang="sr-Cyrl-RS" sz="2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itchFamily="34" charset="0"/>
            </a:endParaRPr>
          </a:p>
        </p:txBody>
      </p:sp>
      <p:sp>
        <p:nvSpPr>
          <p:cNvPr id="10" name="Title 1"/>
          <p:cNvSpPr txBox="1">
            <a:spLocks/>
          </p:cNvSpPr>
          <p:nvPr/>
        </p:nvSpPr>
        <p:spPr>
          <a:xfrm>
            <a:off x="1031" y="2070469"/>
            <a:ext cx="12268199" cy="2743200"/>
          </a:xfrm>
          <a:prstGeom prst="rect">
            <a:avLst/>
          </a:prstGeom>
          <a:ln>
            <a:noFill/>
          </a:ln>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СЕДМА СЕДНИЦА </a:t>
            </a:r>
            <a:endParaRPr kumimoji="0" lang="en-U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endParaRPr>
          </a:p>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ИПАРД </a:t>
            </a:r>
            <a:r>
              <a:rPr lang="en-US" sz="5400" b="1" dirty="0" smtClean="0">
                <a:solidFill>
                  <a:srgbClr val="C00000"/>
                </a:solidFill>
                <a:effectLst>
                  <a:outerShdw blurRad="38100" dist="38100" dir="2700000" algn="tl">
                    <a:srgbClr val="000000">
                      <a:alpha val="43137"/>
                    </a:srgbClr>
                  </a:outerShdw>
                </a:effectLst>
                <a:latin typeface="+mn-lt"/>
              </a:rPr>
              <a:t>II </a:t>
            </a: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ОДБОРА ЗА ПРАЋЕЊЕ</a:t>
            </a:r>
          </a:p>
          <a:p>
            <a:pPr marL="0" marR="0" lvl="0" indent="0" algn="ctr" defTabSz="914400" rtl="0" eaLnBrk="1" fontAlgn="auto" latinLnBrk="0" hangingPunct="1">
              <a:lnSpc>
                <a:spcPct val="85000"/>
              </a:lnSpc>
              <a:spcBef>
                <a:spcPct val="0"/>
              </a:spcBef>
              <a:spcAft>
                <a:spcPts val="1200"/>
              </a:spcAft>
              <a:buClrTx/>
              <a:buSzTx/>
              <a:buFontTx/>
              <a:buNone/>
              <a:tabLst/>
              <a:defRPr/>
            </a:pPr>
            <a:endParaRPr kumimoji="0" lang="sr-Cyrl-RS" sz="1800" b="1" i="0" u="none" strike="noStrike" kern="1200" cap="none" spc="-50" normalizeH="0" baseline="0" noProof="0" dirty="0" smtClean="0">
              <a:ln>
                <a:noFill/>
              </a:ln>
              <a:solidFill>
                <a:srgbClr val="2683C6">
                  <a:lumMod val="50000"/>
                </a:srgbClr>
              </a:solidFill>
              <a:effectLst>
                <a:outerShdw blurRad="38100" dist="38100" dir="2700000" algn="tl">
                  <a:srgbClr val="000000">
                    <a:alpha val="43137"/>
                  </a:srgbClr>
                </a:outerShdw>
              </a:effectLst>
              <a:uLnTx/>
              <a:uFillTx/>
              <a:latin typeface="+mn-lt"/>
            </a:endParaRPr>
          </a:p>
        </p:txBody>
      </p:sp>
      <p:sp>
        <p:nvSpPr>
          <p:cNvPr id="2" name="Rectangle 1"/>
          <p:cNvSpPr/>
          <p:nvPr/>
        </p:nvSpPr>
        <p:spPr>
          <a:xfrm>
            <a:off x="3087130" y="5092373"/>
            <a:ext cx="6096000" cy="646331"/>
          </a:xfrm>
          <a:prstGeom prst="rect">
            <a:avLst/>
          </a:prstGeom>
        </p:spPr>
        <p:txBody>
          <a:bodyPr>
            <a:spAutoFit/>
          </a:bodyPr>
          <a:lstStyle/>
          <a:p>
            <a:pPr lvl="0" algn="ctr" eaLnBrk="0" fontAlgn="base" hangingPunct="0">
              <a:lnSpc>
                <a:spcPct val="100000"/>
              </a:lnSpc>
              <a:spcBef>
                <a:spcPct val="0"/>
              </a:spcBef>
              <a:spcAft>
                <a:spcPct val="0"/>
              </a:spcAft>
              <a:buClrTx/>
              <a:buSzTx/>
            </a:pPr>
            <a:r>
              <a:rPr lang="ru-RU" b="1" dirty="0">
                <a:solidFill>
                  <a:prstClr val="black"/>
                </a:solidFill>
                <a:cs typeface="Times New Roman" panose="02020603050405020304" pitchFamily="18" charset="0"/>
                <a:hlinkClick r:id="rId2"/>
              </a:rPr>
              <a:t>www.minpolj.gov.rs</a:t>
            </a:r>
            <a:endParaRPr lang="en-US" b="1" dirty="0">
              <a:solidFill>
                <a:prstClr val="black"/>
              </a:solidFill>
              <a:cs typeface="Times New Roman" panose="02020603050405020304" pitchFamily="18" charset="0"/>
            </a:endParaRPr>
          </a:p>
          <a:p>
            <a:pPr lvl="0" algn="ctr" eaLnBrk="0" fontAlgn="base" hangingPunct="0">
              <a:lnSpc>
                <a:spcPct val="100000"/>
              </a:lnSpc>
              <a:spcBef>
                <a:spcPct val="0"/>
              </a:spcBef>
              <a:spcAft>
                <a:spcPct val="0"/>
              </a:spcAft>
              <a:buClrTx/>
              <a:buSzTx/>
            </a:pPr>
            <a:r>
              <a:rPr lang="en-US" b="1" dirty="0">
                <a:solidFill>
                  <a:srgbClr val="335B74">
                    <a:lumMod val="75000"/>
                  </a:srgbClr>
                </a:solidFill>
                <a:cs typeface="Arial" panose="020B0604020202020204" pitchFamily="34" charset="0"/>
                <a:hlinkClick r:id="rId3"/>
              </a:rPr>
              <a:t>ipardnadlanu@minpolj.gov.rs</a:t>
            </a:r>
            <a:r>
              <a:rPr lang="sr-Latn-RS" b="1" dirty="0">
                <a:solidFill>
                  <a:prstClr val="black"/>
                </a:solidFill>
                <a:cs typeface="Times New Roman" panose="02020603050405020304" pitchFamily="18" charset="0"/>
              </a:rPr>
              <a:t> </a:t>
            </a:r>
            <a:endParaRPr lang="ru-RU" b="1" dirty="0">
              <a:solidFill>
                <a:prstClr val="black"/>
              </a:solidFill>
              <a:cs typeface="Times New Roman" panose="02020603050405020304" pitchFamily="18"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5981455"/>
            <a:ext cx="322355" cy="322355"/>
          </a:xfrm>
          <a:prstGeom prst="rect">
            <a:avLst/>
          </a:prstGeom>
        </p:spPr>
      </p:pic>
      <p:pic>
        <p:nvPicPr>
          <p:cNvPr id="7" name="Picture 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7900" y="5764852"/>
            <a:ext cx="291160" cy="288754"/>
          </a:xfrm>
          <a:prstGeom prst="rect">
            <a:avLst/>
          </a:prstGeom>
        </p:spPr>
      </p:pic>
      <p:sp>
        <p:nvSpPr>
          <p:cNvPr id="8" name="TextBox 7"/>
          <p:cNvSpPr txBox="1"/>
          <p:nvPr/>
        </p:nvSpPr>
        <p:spPr>
          <a:xfrm>
            <a:off x="5588115" y="5750256"/>
            <a:ext cx="133985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@ipardnadlanu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9" name="TextBox 8"/>
          <p:cNvSpPr txBox="1"/>
          <p:nvPr/>
        </p:nvSpPr>
        <p:spPr>
          <a:xfrm>
            <a:off x="5588115" y="5985262"/>
            <a:ext cx="1326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 na 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82218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752600" y="2590800"/>
            <a:ext cx="8839200" cy="1447800"/>
          </a:xfrm>
          <a:solidFill>
            <a:schemeClr val="bg1"/>
          </a:solidFill>
        </p:spPr>
        <p:txBody>
          <a:bodyPr>
            <a:normAutofit/>
          </a:bodyPr>
          <a:lstStyle/>
          <a:p>
            <a:pPr algn="ctr"/>
            <a:r>
              <a:rPr lang="sr-Cyrl-RS" sz="6000" b="1" dirty="0" smtClean="0">
                <a:solidFill>
                  <a:srgbClr val="C00000"/>
                </a:solidFill>
                <a:latin typeface="+mn-lt"/>
              </a:rPr>
              <a:t>ХВАЛА НА ПАЖЊИ!</a:t>
            </a:r>
            <a:endParaRPr lang="en-US" sz="6000" b="1" dirty="0">
              <a:solidFill>
                <a:srgbClr val="C00000"/>
              </a:solidFill>
              <a:latin typeface="+mn-lt"/>
            </a:endParaRPr>
          </a:p>
        </p:txBody>
      </p:sp>
      <p:sp>
        <p:nvSpPr>
          <p:cNvPr id="4" name="Rectangle 3"/>
          <p:cNvSpPr/>
          <p:nvPr/>
        </p:nvSpPr>
        <p:spPr>
          <a:xfrm>
            <a:off x="3124200" y="4294500"/>
            <a:ext cx="6096000" cy="1846659"/>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Слободан Живановић</a:t>
            </a:r>
            <a:endParaRPr kumimoji="0" lang="en-U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Руководилац </a:t>
            </a: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Групе </a:t>
            </a:r>
            <a:r>
              <a:rPr kumimoji="0" lang="sr-Cyrl-RS"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за програмирање мера за унапређење конкурентности и локалног руралног </a:t>
            </a: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развоја</a:t>
            </a:r>
            <a:endParaRPr kumimoji="0" lang="en-U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Министарство пољопривреде, шумарства и водопривреде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Булевар краља Александра 84, Београд</a:t>
            </a:r>
            <a:endParaRPr kumimoji="0" lang="sr-Latn-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2"/>
              </a:rPr>
              <a:t>s</a:t>
            </a: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2"/>
              </a:rPr>
              <a:t>lobodan.zivanovic</a:t>
            </a:r>
            <a:r>
              <a:rPr kumimoji="0" lang="sr-Latn-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2"/>
              </a:rPr>
              <a:t>@minpolj.gov.rs</a:t>
            </a: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3"/>
              </a:rPr>
              <a:t>www.minpolj.gov.rs</a:t>
            </a:r>
            <a:endPar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3908" y="6086567"/>
            <a:ext cx="290261" cy="290261"/>
          </a:xfrm>
          <a:prstGeom prst="rect">
            <a:avLst/>
          </a:prstGeom>
        </p:spPr>
      </p:pic>
      <p:pic>
        <p:nvPicPr>
          <p:cNvPr id="6" name="Picture 5"/>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34702" y="5869964"/>
            <a:ext cx="262172" cy="260006"/>
          </a:xfrm>
          <a:prstGeom prst="rect">
            <a:avLst/>
          </a:prstGeom>
        </p:spPr>
      </p:pic>
      <p:sp>
        <p:nvSpPr>
          <p:cNvPr id="7" name="TextBox 6"/>
          <p:cNvSpPr txBox="1"/>
          <p:nvPr/>
        </p:nvSpPr>
        <p:spPr>
          <a:xfrm>
            <a:off x="5755929" y="5867400"/>
            <a:ext cx="117827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2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mn-cs"/>
              </a:rPr>
              <a:t>@ipardnadlanu</a:t>
            </a:r>
            <a:endParaRPr kumimoji="0" lang="sr-Latn-RS" sz="1200" b="1" i="0" u="none" strike="noStrike" kern="1200" cap="none" spc="0" normalizeH="0" baseline="0" noProof="0" dirty="0">
              <a:ln>
                <a:noFill/>
              </a:ln>
              <a:solidFill>
                <a:srgbClr val="335B74">
                  <a:lumMod val="75000"/>
                </a:srgbClr>
              </a:solidFill>
              <a:effectLst/>
              <a:uLnTx/>
              <a:uFillTx/>
              <a:latin typeface="Calibri" panose="020F0502020204030204"/>
              <a:ea typeface="+mn-ea"/>
              <a:cs typeface="+mn-cs"/>
            </a:endParaRPr>
          </a:p>
        </p:txBody>
      </p:sp>
      <p:sp>
        <p:nvSpPr>
          <p:cNvPr id="8" name="TextBox 7"/>
          <p:cNvSpPr txBox="1"/>
          <p:nvPr/>
        </p:nvSpPr>
        <p:spPr>
          <a:xfrm>
            <a:off x="5755929" y="6090374"/>
            <a:ext cx="116807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2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mn-cs"/>
              </a:rPr>
              <a:t>IPARD na dlanu</a:t>
            </a:r>
            <a:endParaRPr kumimoji="0" lang="sr-Latn-RS" sz="1200" b="1" i="0" u="none" strike="noStrike" kern="1200" cap="none" spc="0" normalizeH="0" baseline="0" noProof="0" dirty="0">
              <a:ln>
                <a:noFill/>
              </a:ln>
              <a:solidFill>
                <a:srgbClr val="335B74">
                  <a:lumMod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11967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123110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техничка тела</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Омогућавање инспекторима ИПАРД техничких тела директан приступ бази РПГ</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Повезивање ИПАРД техничког тела - Пољопривредна инспекција са базом Централног регистра објеката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Повезивање ИПАРД техничког тела - Пољопривредна инспекција са Централном базом података Управе за ветерину</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spTree>
    <p:extLst>
      <p:ext uri="{BB962C8B-B14F-4D97-AF65-F5344CB8AC3E}">
        <p14:creationId xmlns:p14="http://schemas.microsoft.com/office/powerpoint/2010/main" val="421240880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даље унапређење рада ПССС</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Именовање одговорног лица руководиоца ИПАРД II програма у свакој ПССС</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Именовање одговорних лица за сваки од техничких стандарда у свакој ПССС  (једно лице може покривати све или више стандарда). </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Обезбеђење директне везе између ИПАРД техничких тела и лица именованог у ПССС за дати обавезни стандард</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22" name="TextBox 21">
            <a:extLst>
              <a:ext uri="{FF2B5EF4-FFF2-40B4-BE49-F238E27FC236}">
                <a16:creationId xmlns:a16="http://schemas.microsoft.com/office/drawing/2014/main" id="{0B417CE1-130B-4DE2-B7CC-350B7D56657F}"/>
              </a:ext>
            </a:extLst>
          </p:cNvPr>
          <p:cNvSpPr txBox="1"/>
          <p:nvPr/>
        </p:nvSpPr>
        <p:spPr>
          <a:xfrm>
            <a:off x="2362200" y="5476765"/>
            <a:ext cx="8803395" cy="1143001"/>
          </a:xfrm>
          <a:prstGeom prst="rect">
            <a:avLst/>
          </a:prstGeom>
          <a:solidFill>
            <a:srgbClr val="FFD3D3"/>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Израда два формулара чијим попуњавањем корисник захтева подршку на ИПАРД од ПССС</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pic>
        <p:nvPicPr>
          <p:cNvPr id="24" name="Graphic 23" descr="Right pointing backhand index">
            <a:extLst>
              <a:ext uri="{FF2B5EF4-FFF2-40B4-BE49-F238E27FC236}">
                <a16:creationId xmlns:a16="http://schemas.microsoft.com/office/drawing/2014/main" id="{33DED9BC-EBE4-4A21-B70C-DF8D0B387D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608338"/>
            <a:ext cx="914400" cy="914400"/>
          </a:xfrm>
          <a:prstGeom prst="rect">
            <a:avLst/>
          </a:prstGeom>
        </p:spPr>
      </p:pic>
    </p:spTree>
    <p:extLst>
      <p:ext uri="{BB962C8B-B14F-4D97-AF65-F5344CB8AC3E}">
        <p14:creationId xmlns:p14="http://schemas.microsoft.com/office/powerpoint/2010/main" val="50485694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даље унапређење рада ПССС</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Израда контролних листа или софтверског решења за евалуацију ИПАРД потенцијалних корисника од стране пољопривредних саветодаваца</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spTree>
    <p:extLst>
      <p:ext uri="{BB962C8B-B14F-4D97-AF65-F5344CB8AC3E}">
        <p14:creationId xmlns:p14="http://schemas.microsoft.com/office/powerpoint/2010/main" val="170138774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МПШВ</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Даље унапређење евиденције предмета у поступку решавања жалби у другом степену</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Повећање броја чланова Комисије за поступање по жалбама у поступку остваривања права на ИПАРД подстицаје, са садашња три члана Комисије, на не мање од пет чланова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Унапређење услова рада Комисије за поступање по жалбама у поступку остваривања права на ИПАРД подстицаје, у смислу додатног награђивања за рад и/или смањења других обавеза које нису везане за рад Комисије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22" name="TextBox 21">
            <a:extLst>
              <a:ext uri="{FF2B5EF4-FFF2-40B4-BE49-F238E27FC236}">
                <a16:creationId xmlns:a16="http://schemas.microsoft.com/office/drawing/2014/main" id="{0B417CE1-130B-4DE2-B7CC-350B7D56657F}"/>
              </a:ext>
            </a:extLst>
          </p:cNvPr>
          <p:cNvSpPr txBox="1"/>
          <p:nvPr/>
        </p:nvSpPr>
        <p:spPr>
          <a:xfrm>
            <a:off x="2362200" y="5476765"/>
            <a:ext cx="8803395" cy="1143001"/>
          </a:xfrm>
          <a:prstGeom prst="rect">
            <a:avLst/>
          </a:prstGeom>
          <a:solidFill>
            <a:srgbClr val="FFD3D3"/>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Успостављање процедуре приоритетног потписивања припремљених решења Комисије у МПШВ</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pic>
        <p:nvPicPr>
          <p:cNvPr id="24" name="Graphic 23" descr="Right pointing backhand index">
            <a:extLst>
              <a:ext uri="{FF2B5EF4-FFF2-40B4-BE49-F238E27FC236}">
                <a16:creationId xmlns:a16="http://schemas.microsoft.com/office/drawing/2014/main" id="{33DED9BC-EBE4-4A21-B70C-DF8D0B387D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608338"/>
            <a:ext cx="914400" cy="914400"/>
          </a:xfrm>
          <a:prstGeom prst="rect">
            <a:avLst/>
          </a:prstGeom>
        </p:spPr>
      </p:pic>
    </p:spTree>
    <p:extLst>
      <p:ext uri="{BB962C8B-B14F-4D97-AF65-F5344CB8AC3E}">
        <p14:creationId xmlns:p14="http://schemas.microsoft.com/office/powerpoint/2010/main" val="83054829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МПШВ</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Унапређење Централног регистра објеката у који се уписују прерађивачки капацитети</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Објава контролних листа ИПАРД техничких тела – Пољопривредне инспекције, Инспекције за заштиту животне средине и Инспекције заштите на раду на интернет страници ИПАРД</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Tree>
    <p:extLst>
      <p:ext uri="{BB962C8B-B14F-4D97-AF65-F5344CB8AC3E}">
        <p14:creationId xmlns:p14="http://schemas.microsoft.com/office/powerpoint/2010/main" val="410866429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локалне самоуправе и релевантна министарства</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199" y="1227223"/>
            <a:ext cx="8803395" cy="5081859"/>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2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Значајна препрека у спровођењу ИПАРД II програма је у неуједначеним процедурама издавања дозвола и сагласности (пре свега уочен је проблем издавања грађевинских дозвола) од стране локалних самоуправа. У том циљу од значаја би било: (1) спровођење обука запослених на издавању дозвола и сагласности у локалним самоуправама од стране министарства задуженог за послове грађевинарства, чиме би се унапредиле и уједначиле процедуре издавања дозвола и сагласности у пољопривредном сектору; и (2) успостављање информационог центра од стране министарства надлежног за послове локалне самоуправе и грађевинарства који би омогућио брзе одговоре представницима локалне самоуправе, као и корисницима везано за издавање грађевинских дозвола за пољопривредне и објекте руралног туризма. </a:t>
            </a:r>
            <a:endParaRPr kumimoji="0" lang="en-US" sz="22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3480823"/>
            <a:ext cx="914400" cy="914400"/>
          </a:xfrm>
          <a:prstGeom prst="rect">
            <a:avLst/>
          </a:prstGeom>
        </p:spPr>
      </p:pic>
    </p:spTree>
    <p:extLst>
      <p:ext uri="{BB962C8B-B14F-4D97-AF65-F5344CB8AC3E}">
        <p14:creationId xmlns:p14="http://schemas.microsoft.com/office/powerpoint/2010/main" val="195469116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Опште препоруке</a:t>
            </a:r>
            <a:endParaRPr kumimoji="0" lang="en-U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250056" y="1625394"/>
            <a:ext cx="8803395" cy="4318204"/>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3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Унапређење система награђивања запослених у ИПАРД управљачкој структури. Изменама Уредбе  о разврставању радних места и мерилима за опис радних места државних службеника (Сл. гласник РС, бр. 117/05, 108/08, 109/09, 95/10, 117/12, 84/14), чланом 2. би се омогућило изузеће за услове стицања звања запослених. </a:t>
            </a:r>
            <a:endParaRPr kumimoji="0" lang="en-US" sz="3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3" y="3213408"/>
            <a:ext cx="914400" cy="914400"/>
          </a:xfrm>
          <a:prstGeom prst="rect">
            <a:avLst/>
          </a:prstGeom>
        </p:spPr>
      </p:pic>
    </p:spTree>
    <p:extLst>
      <p:ext uri="{BB962C8B-B14F-4D97-AF65-F5344CB8AC3E}">
        <p14:creationId xmlns:p14="http://schemas.microsoft.com/office/powerpoint/2010/main" val="419954171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645660" y="1"/>
            <a:ext cx="54633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600530"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762000" y="2768061"/>
            <a:ext cx="10668000" cy="200054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4400" b="0" i="0" u="none" strike="noStrike" kern="1200" cap="none" spc="0" normalizeH="0" baseline="0" noProof="0" dirty="0">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ХВАЛА НА ПАЖЊИ</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000" b="0" i="0" u="none" strike="noStrike" kern="1200" cap="none" spc="0" normalizeH="0" baseline="0" noProof="0" dirty="0">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За </a:t>
            </a:r>
            <a:r>
              <a:rPr kumimoji="0" lang="sr-Cyrl-RS" sz="3000" b="0" i="0" u="none" strike="noStrike" kern="1200" cap="none" spc="0" normalizeH="0" baseline="0" noProof="0" dirty="0" smtClean="0">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додатна </a:t>
            </a:r>
            <a:r>
              <a:rPr kumimoji="0" lang="sr-Cyrl-RS" sz="3000" b="0" i="0" u="none" strike="noStrike" kern="1200" cap="none" spc="0" normalizeH="0" baseline="0" noProof="0" dirty="0">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питања и сугестије</a:t>
            </a: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Latn-RS" sz="3000" b="0" i="0" u="none" strike="noStrike" kern="1200" cap="none" spc="0" normalizeH="0" baseline="0" noProof="0" dirty="0" err="1">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vlado_k</a:t>
            </a:r>
            <a:r>
              <a:rPr kumimoji="0" lang="en-US" sz="3000" b="0" i="0" u="none" strike="noStrike" kern="1200" cap="none" spc="0" normalizeH="0" baseline="0" noProof="0" dirty="0">
                <a:ln>
                  <a:noFill/>
                </a:ln>
                <a:solidFill>
                  <a:srgbClr val="4472C4">
                    <a:lumMod val="75000"/>
                  </a:srgbClr>
                </a:solidFill>
                <a:effectLst/>
                <a:uLnTx/>
                <a:uFillTx/>
                <a:latin typeface="Calibri" panose="020F0502020204030204"/>
                <a:ea typeface="Calibri" panose="020F0502020204030204" pitchFamily="34" charset="0"/>
                <a:cs typeface="Times New Roman" panose="02020603050405020304" pitchFamily="18" charset="0"/>
              </a:rPr>
              <a:t>@iep.bg.ac.rs</a:t>
            </a:r>
            <a:endParaRPr kumimoji="0" lang="sr-Latn-RS" sz="3000" b="0" i="0" u="none" strike="noStrike" kern="1200" cap="none" spc="0" normalizeH="0" baseline="0" noProof="0" dirty="0">
              <a:ln>
                <a:noFill/>
              </a:ln>
              <a:solidFill>
                <a:srgbClr val="44546A"/>
              </a:solidFill>
              <a:effectLst/>
              <a:uLnTx/>
              <a:uFillTx/>
              <a:latin typeface="Calibri" panose="020F050202020403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9529775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1473" y="4616181"/>
            <a:ext cx="366542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30</a:t>
            </a:r>
            <a:r>
              <a:rPr kumimoji="0" lang="sr-Latn-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октобар 2020</a:t>
            </a:r>
            <a:r>
              <a:rPr kumimoji="0" lang="sr-Cyrl-RS" sz="2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a:t>
            </a: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Београд</a:t>
            </a:r>
            <a:endParaRPr kumimoji="0" lang="sr-Cyrl-RS" sz="2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itchFamily="34" charset="0"/>
            </a:endParaRPr>
          </a:p>
        </p:txBody>
      </p:sp>
      <p:sp>
        <p:nvSpPr>
          <p:cNvPr id="10" name="Title 1"/>
          <p:cNvSpPr txBox="1">
            <a:spLocks/>
          </p:cNvSpPr>
          <p:nvPr/>
        </p:nvSpPr>
        <p:spPr>
          <a:xfrm>
            <a:off x="1031" y="2070469"/>
            <a:ext cx="12268199" cy="2743200"/>
          </a:xfrm>
          <a:prstGeom prst="rect">
            <a:avLst/>
          </a:prstGeom>
          <a:ln>
            <a:noFill/>
          </a:ln>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СЕДМА СЕДНИЦА </a:t>
            </a:r>
            <a:endParaRPr kumimoji="0" lang="en-U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endParaRPr>
          </a:p>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ИПАРД </a:t>
            </a:r>
            <a:r>
              <a:rPr lang="en-US" sz="5400" b="1" dirty="0" smtClean="0">
                <a:solidFill>
                  <a:srgbClr val="C00000"/>
                </a:solidFill>
                <a:effectLst>
                  <a:outerShdw blurRad="38100" dist="38100" dir="2700000" algn="tl">
                    <a:srgbClr val="000000">
                      <a:alpha val="43137"/>
                    </a:srgbClr>
                  </a:outerShdw>
                </a:effectLst>
                <a:latin typeface="+mn-lt"/>
              </a:rPr>
              <a:t>II </a:t>
            </a: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mn-lt"/>
              </a:rPr>
              <a:t>ОДБОРА ЗА ПРАЋЕЊЕ</a:t>
            </a:r>
          </a:p>
          <a:p>
            <a:pPr marL="0" marR="0" lvl="0" indent="0" algn="ctr" defTabSz="914400" rtl="0" eaLnBrk="1" fontAlgn="auto" latinLnBrk="0" hangingPunct="1">
              <a:lnSpc>
                <a:spcPct val="85000"/>
              </a:lnSpc>
              <a:spcBef>
                <a:spcPct val="0"/>
              </a:spcBef>
              <a:spcAft>
                <a:spcPts val="1200"/>
              </a:spcAft>
              <a:buClrTx/>
              <a:buSzTx/>
              <a:buFontTx/>
              <a:buNone/>
              <a:tabLst/>
              <a:defRPr/>
            </a:pPr>
            <a:endParaRPr kumimoji="0" lang="sr-Cyrl-RS" sz="1800" b="1" i="0" u="none" strike="noStrike" kern="1200" cap="none" spc="-50" normalizeH="0" baseline="0" noProof="0" dirty="0" smtClean="0">
              <a:ln>
                <a:noFill/>
              </a:ln>
              <a:solidFill>
                <a:srgbClr val="2683C6">
                  <a:lumMod val="50000"/>
                </a:srgbClr>
              </a:solidFill>
              <a:effectLst>
                <a:outerShdw blurRad="38100" dist="38100" dir="2700000" algn="tl">
                  <a:srgbClr val="000000">
                    <a:alpha val="43137"/>
                  </a:srgbClr>
                </a:outerShdw>
              </a:effectLst>
              <a:uLnTx/>
              <a:uFillTx/>
              <a:latin typeface="+mn-lt"/>
            </a:endParaRPr>
          </a:p>
        </p:txBody>
      </p:sp>
      <p:sp>
        <p:nvSpPr>
          <p:cNvPr id="2" name="Rectangle 1"/>
          <p:cNvSpPr/>
          <p:nvPr/>
        </p:nvSpPr>
        <p:spPr>
          <a:xfrm>
            <a:off x="3087130" y="5092373"/>
            <a:ext cx="6096000" cy="646331"/>
          </a:xfrm>
          <a:prstGeom prst="rect">
            <a:avLst/>
          </a:prstGeom>
        </p:spPr>
        <p:txBody>
          <a:bodyPr>
            <a:spAutoFit/>
          </a:bodyPr>
          <a:lstStyle/>
          <a:p>
            <a:pPr lvl="0" algn="ctr" eaLnBrk="0" fontAlgn="base" hangingPunct="0">
              <a:lnSpc>
                <a:spcPct val="100000"/>
              </a:lnSpc>
              <a:spcBef>
                <a:spcPct val="0"/>
              </a:spcBef>
              <a:spcAft>
                <a:spcPct val="0"/>
              </a:spcAft>
              <a:buClrTx/>
              <a:buSzTx/>
            </a:pPr>
            <a:r>
              <a:rPr lang="ru-RU" b="1" dirty="0">
                <a:solidFill>
                  <a:prstClr val="black"/>
                </a:solidFill>
                <a:cs typeface="Times New Roman" panose="02020603050405020304" pitchFamily="18" charset="0"/>
                <a:hlinkClick r:id="rId2"/>
              </a:rPr>
              <a:t>www.minpolj.gov.rs</a:t>
            </a:r>
            <a:endParaRPr lang="en-US" b="1" dirty="0">
              <a:solidFill>
                <a:prstClr val="black"/>
              </a:solidFill>
              <a:cs typeface="Times New Roman" panose="02020603050405020304" pitchFamily="18" charset="0"/>
            </a:endParaRPr>
          </a:p>
          <a:p>
            <a:pPr lvl="0" algn="ctr" eaLnBrk="0" fontAlgn="base" hangingPunct="0">
              <a:lnSpc>
                <a:spcPct val="100000"/>
              </a:lnSpc>
              <a:spcBef>
                <a:spcPct val="0"/>
              </a:spcBef>
              <a:spcAft>
                <a:spcPct val="0"/>
              </a:spcAft>
              <a:buClrTx/>
              <a:buSzTx/>
            </a:pPr>
            <a:r>
              <a:rPr lang="en-US" b="1" dirty="0">
                <a:solidFill>
                  <a:srgbClr val="335B74">
                    <a:lumMod val="75000"/>
                  </a:srgbClr>
                </a:solidFill>
                <a:cs typeface="Arial" panose="020B0604020202020204" pitchFamily="34" charset="0"/>
                <a:hlinkClick r:id="rId3"/>
              </a:rPr>
              <a:t>ipardnadlanu@minpolj.gov.rs</a:t>
            </a:r>
            <a:r>
              <a:rPr lang="sr-Latn-RS" b="1" dirty="0">
                <a:solidFill>
                  <a:prstClr val="black"/>
                </a:solidFill>
                <a:cs typeface="Times New Roman" panose="02020603050405020304" pitchFamily="18" charset="0"/>
              </a:rPr>
              <a:t> </a:t>
            </a:r>
            <a:endParaRPr lang="ru-RU" b="1" dirty="0">
              <a:solidFill>
                <a:prstClr val="black"/>
              </a:solidFill>
              <a:cs typeface="Times New Roman" panose="02020603050405020304" pitchFamily="18"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5981455"/>
            <a:ext cx="322355" cy="322355"/>
          </a:xfrm>
          <a:prstGeom prst="rect">
            <a:avLst/>
          </a:prstGeom>
        </p:spPr>
      </p:pic>
      <p:pic>
        <p:nvPicPr>
          <p:cNvPr id="7" name="Picture 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7900" y="5764852"/>
            <a:ext cx="291160" cy="288754"/>
          </a:xfrm>
          <a:prstGeom prst="rect">
            <a:avLst/>
          </a:prstGeom>
        </p:spPr>
      </p:pic>
      <p:sp>
        <p:nvSpPr>
          <p:cNvPr id="8" name="TextBox 7"/>
          <p:cNvSpPr txBox="1"/>
          <p:nvPr/>
        </p:nvSpPr>
        <p:spPr>
          <a:xfrm>
            <a:off x="5588115" y="5750256"/>
            <a:ext cx="133985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@ipardnadlanu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9" name="TextBox 8"/>
          <p:cNvSpPr txBox="1"/>
          <p:nvPr/>
        </p:nvSpPr>
        <p:spPr>
          <a:xfrm>
            <a:off x="5588115" y="5985262"/>
            <a:ext cx="1326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 na 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871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66006"/>
            <a:ext cx="9144000" cy="3092335"/>
          </a:xfrm>
        </p:spPr>
        <p:txBody>
          <a:bodyPr>
            <a:normAutofit/>
          </a:bodyPr>
          <a:lstStyle/>
          <a:p>
            <a:pPr algn="ctr"/>
            <a:r>
              <a:rPr lang="sr-Latn-RS" sz="4400" i="1" dirty="0" smtClean="0">
                <a:solidFill>
                  <a:schemeClr val="tx1"/>
                </a:solidFill>
              </a:rPr>
              <a:t>Kancelarija za reviziju </a:t>
            </a:r>
            <a:br>
              <a:rPr lang="sr-Latn-RS" sz="4400" i="1" dirty="0" smtClean="0">
                <a:solidFill>
                  <a:schemeClr val="tx1"/>
                </a:solidFill>
              </a:rPr>
            </a:br>
            <a:r>
              <a:rPr lang="sr-Latn-RS" sz="4400" i="1" dirty="0" smtClean="0">
                <a:solidFill>
                  <a:schemeClr val="tx1"/>
                </a:solidFill>
              </a:rPr>
              <a:t>sistema upravljanja sredstvima EU</a:t>
            </a:r>
            <a:endParaRPr lang="en-US" sz="4400" i="1" dirty="0">
              <a:solidFill>
                <a:schemeClr val="tx1"/>
              </a:solidFill>
            </a:endParaRPr>
          </a:p>
        </p:txBody>
      </p:sp>
      <p:sp>
        <p:nvSpPr>
          <p:cNvPr id="3" name="Subtitle 2"/>
          <p:cNvSpPr>
            <a:spLocks noGrp="1"/>
          </p:cNvSpPr>
          <p:nvPr>
            <p:ph type="subTitle" idx="1"/>
          </p:nvPr>
        </p:nvSpPr>
        <p:spPr/>
        <p:txBody>
          <a:bodyPr>
            <a:normAutofit/>
          </a:bodyPr>
          <a:lstStyle/>
          <a:p>
            <a:pPr algn="ctr"/>
            <a:r>
              <a:rPr lang="sr-Latn-RS" sz="4000" b="1" dirty="0" smtClean="0">
                <a:solidFill>
                  <a:schemeClr val="tx1"/>
                </a:solidFill>
              </a:rPr>
              <a:t>Izveštaj revizije sistema IPARD II Programa </a:t>
            </a:r>
          </a:p>
          <a:p>
            <a:pPr algn="ctr"/>
            <a:r>
              <a:rPr lang="sr-Latn-RS" sz="4000" b="1" dirty="0" smtClean="0">
                <a:solidFill>
                  <a:schemeClr val="tx1"/>
                </a:solidFill>
              </a:rPr>
              <a:t>za 2020 godinu</a:t>
            </a:r>
            <a:endParaRPr lang="en-US" sz="4000" b="1"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7725" y="266007"/>
            <a:ext cx="2200275" cy="14668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266007"/>
            <a:ext cx="2276475" cy="1514475"/>
          </a:xfrm>
          <a:prstGeom prst="rect">
            <a:avLst/>
          </a:prstGeom>
        </p:spPr>
      </p:pic>
    </p:spTree>
    <p:extLst>
      <p:ext uri="{BB962C8B-B14F-4D97-AF65-F5344CB8AC3E}">
        <p14:creationId xmlns:p14="http://schemas.microsoft.com/office/powerpoint/2010/main" val="321555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dirty="0" smtClean="0">
                <a:solidFill>
                  <a:schemeClr val="tx1"/>
                </a:solidFill>
              </a:rPr>
              <a:t>Kancelarija za reviziju </a:t>
            </a:r>
            <a:br>
              <a:rPr lang="sr-Latn-RS" dirty="0" smtClean="0">
                <a:solidFill>
                  <a:schemeClr val="tx1"/>
                </a:solidFill>
              </a:rPr>
            </a:br>
            <a:r>
              <a:rPr lang="sr-Latn-RS" dirty="0" smtClean="0">
                <a:solidFill>
                  <a:schemeClr val="tx1"/>
                </a:solidFill>
              </a:rPr>
              <a:t>sistema upravljanja sredstvima EU</a:t>
            </a:r>
            <a:endParaRPr lang="en-US" dirty="0">
              <a:solidFill>
                <a:schemeClr val="tx1"/>
              </a:solidFill>
            </a:endParaRPr>
          </a:p>
        </p:txBody>
      </p:sp>
      <p:sp>
        <p:nvSpPr>
          <p:cNvPr id="3" name="Content Placeholder 2"/>
          <p:cNvSpPr>
            <a:spLocks noGrp="1"/>
          </p:cNvSpPr>
          <p:nvPr>
            <p:ph idx="1"/>
          </p:nvPr>
        </p:nvSpPr>
        <p:spPr>
          <a:xfrm>
            <a:off x="676656" y="2011680"/>
            <a:ext cx="10753343" cy="4489328"/>
          </a:xfrm>
        </p:spPr>
        <p:txBody>
          <a:bodyPr/>
          <a:lstStyle/>
          <a:p>
            <a:pPr algn="just">
              <a:buFont typeface="Arial" panose="020B0604020202020204" pitchFamily="34" charset="0"/>
              <a:buChar char="•"/>
            </a:pPr>
            <a:r>
              <a:rPr lang="sr-Latn-RS" dirty="0" smtClean="0"/>
              <a:t> Kancelarija je Služba Vlade Republike Srbije, osnovana Uredbom Vlade RS 02. juna 2011;</a:t>
            </a:r>
          </a:p>
          <a:p>
            <a:pPr algn="just">
              <a:buFont typeface="Arial" panose="020B0604020202020204" pitchFamily="34" charset="0"/>
              <a:buChar char="•"/>
            </a:pPr>
            <a:r>
              <a:rPr lang="sr-Latn-RS" dirty="0" smtClean="0"/>
              <a:t> Kancelarija je nezavisno revizorsko telo Instrumenta pretpristupne pomoći EU;</a:t>
            </a:r>
          </a:p>
          <a:p>
            <a:pPr algn="just">
              <a:buFont typeface="Arial" panose="020B0604020202020204" pitchFamily="34" charset="0"/>
              <a:buChar char="•"/>
            </a:pPr>
            <a:r>
              <a:rPr lang="sr-Latn-RS" dirty="0" smtClean="0"/>
              <a:t> Nadležnosti kancelarije odnose se na reviziju i potvrđivanje usklađenosti sistema upravljanja programima EU u kojima je odgovornost za upravljanje preneta na Republiku Srbiju (verifikacija efikasnog i dobrog funkcionisanja sistema upravljanja i kontrole sredstvima EU, revizija transakcija u vezi sa sredstvima EU, verifikacija pouzdanosti relevantnih računovodstvenih informacija u vezi sa sredstvima EU);</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9201" y="4999671"/>
            <a:ext cx="2768252" cy="1276336"/>
          </a:xfrm>
          <a:prstGeom prst="rect">
            <a:avLst/>
          </a:prstGeom>
        </p:spPr>
      </p:pic>
    </p:spTree>
    <p:extLst>
      <p:ext uri="{BB962C8B-B14F-4D97-AF65-F5344CB8AC3E}">
        <p14:creationId xmlns:p14="http://schemas.microsoft.com/office/powerpoint/2010/main" val="3711932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207819"/>
            <a:ext cx="11166763" cy="1163782"/>
          </a:xfrm>
        </p:spPr>
        <p:txBody>
          <a:bodyPr>
            <a:normAutofit fontScale="90000"/>
          </a:bodyPr>
          <a:lstStyle/>
          <a:p>
            <a:pPr algn="ctr"/>
            <a:r>
              <a:rPr lang="sr-Latn-RS" dirty="0" smtClean="0">
                <a:solidFill>
                  <a:schemeClr val="tx1"/>
                </a:solidFill>
              </a:rPr>
              <a:t>Aktivnosti Kancelarije u oblasti</a:t>
            </a:r>
            <a:br>
              <a:rPr lang="sr-Latn-RS" dirty="0" smtClean="0">
                <a:solidFill>
                  <a:schemeClr val="tx1"/>
                </a:solidFill>
              </a:rPr>
            </a:br>
            <a:r>
              <a:rPr lang="sr-Latn-RS" dirty="0" smtClean="0">
                <a:solidFill>
                  <a:schemeClr val="tx1"/>
                </a:solidFill>
              </a:rPr>
              <a:t> IPARD II Programa </a:t>
            </a:r>
            <a:endParaRPr lang="en-GB" dirty="0">
              <a:solidFill>
                <a:schemeClr val="tx1"/>
              </a:solidFill>
            </a:endParaRPr>
          </a:p>
        </p:txBody>
      </p:sp>
      <p:sp>
        <p:nvSpPr>
          <p:cNvPr id="3" name="Content Placeholder 2"/>
          <p:cNvSpPr>
            <a:spLocks noGrp="1"/>
          </p:cNvSpPr>
          <p:nvPr>
            <p:ph idx="1"/>
          </p:nvPr>
        </p:nvSpPr>
        <p:spPr>
          <a:xfrm>
            <a:off x="498764" y="1496292"/>
            <a:ext cx="11166763" cy="4932218"/>
          </a:xfrm>
        </p:spPr>
        <p:txBody>
          <a:bodyPr/>
          <a:lstStyle/>
          <a:p>
            <a:pPr algn="just">
              <a:buFont typeface="Arial" panose="020B0604020202020204" pitchFamily="34" charset="0"/>
              <a:buChar char="•"/>
            </a:pPr>
            <a:r>
              <a:rPr lang="sr-Latn-RS" dirty="0" smtClean="0"/>
              <a:t>Prisutan trend odliva zaposlenih u organima državne uprave koji sprovode IPA </a:t>
            </a:r>
            <a:r>
              <a:rPr lang="sr-Latn-RS" dirty="0"/>
              <a:t>programe </a:t>
            </a:r>
            <a:r>
              <a:rPr lang="sr-Latn-RS" dirty="0" smtClean="0"/>
              <a:t>odrazio se i na rad Kancelarije za reviziju sistema upravljanja sredstvima EU;</a:t>
            </a:r>
          </a:p>
          <a:p>
            <a:pPr algn="just">
              <a:buFont typeface="Arial" panose="020B0604020202020204" pitchFamily="34" charset="0"/>
              <a:buChar char="•"/>
            </a:pPr>
            <a:r>
              <a:rPr lang="sr-Latn-RS" dirty="0" smtClean="0"/>
              <a:t>Nakon perioda u radu Kancelarije koji je pratilo smanjenje broja revizora, pre svega u organizacionoj jedinici koja revidira IPARD program, formiran je potpuno novi revizorski tim;</a:t>
            </a:r>
          </a:p>
          <a:p>
            <a:pPr algn="just">
              <a:buFont typeface="Arial" panose="020B0604020202020204" pitchFamily="34" charset="0"/>
              <a:buChar char="•"/>
            </a:pPr>
            <a:r>
              <a:rPr lang="sr-Latn-RS" dirty="0" smtClean="0"/>
              <a:t>U cilju pune implementacije nadležnosti Kancelarije i preporuka DG AGRI, novi revizorski tim je okončao reviziju sistema IPARD II Programa za 2019. godinu i započeo reviziju operacija za 2019. godinu. Revizorski tim planira da do izdavanja godišnjeg revizorskog mišljenja (15.03.2021) završi i reviziju operacija za 2020. godinu, o čemu će blagovremeno informisati sva tela IPARD sistema;</a:t>
            </a:r>
          </a:p>
          <a:p>
            <a:pPr algn="just">
              <a:buFont typeface="Arial" panose="020B0604020202020204" pitchFamily="34" charset="0"/>
              <a:buChar char="•"/>
            </a:pPr>
            <a:r>
              <a:rPr lang="sr-Latn-RS" dirty="0" smtClean="0"/>
              <a:t>Istovremeno Kancelarija aktivno radi na podizanju kapaciteta Grupe za reviziju IPARD programa, kroz prijem novih državnih službenika i dalje stručno usavršavanje zaposlenih, u saradnji sa IPARD telima u Republici Srbiji i Nacionalnom akademijom za javnu upravu;</a:t>
            </a:r>
            <a:endParaRPr lang="en-GB" dirty="0"/>
          </a:p>
        </p:txBody>
      </p:sp>
    </p:spTree>
    <p:extLst>
      <p:ext uri="{BB962C8B-B14F-4D97-AF65-F5344CB8AC3E}">
        <p14:creationId xmlns:p14="http://schemas.microsoft.com/office/powerpoint/2010/main" val="38922035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412394"/>
          </a:xfrm>
        </p:spPr>
        <p:txBody>
          <a:bodyPr>
            <a:normAutofit fontScale="90000"/>
          </a:bodyPr>
          <a:lstStyle/>
          <a:p>
            <a:pPr algn="ctr"/>
            <a:r>
              <a:rPr lang="sr-Latn-RS" dirty="0" smtClean="0">
                <a:solidFill>
                  <a:schemeClr val="tx1"/>
                </a:solidFill>
              </a:rPr>
              <a:t>Osnovne informacije o postupku revizije sistema IPARD II Programa</a:t>
            </a:r>
            <a:endParaRPr lang="en-US" dirty="0">
              <a:solidFill>
                <a:schemeClr val="tx1"/>
              </a:solidFill>
            </a:endParaRPr>
          </a:p>
        </p:txBody>
      </p:sp>
      <p:sp>
        <p:nvSpPr>
          <p:cNvPr id="3" name="Content Placeholder 2"/>
          <p:cNvSpPr>
            <a:spLocks noGrp="1"/>
          </p:cNvSpPr>
          <p:nvPr>
            <p:ph idx="1"/>
          </p:nvPr>
        </p:nvSpPr>
        <p:spPr/>
        <p:txBody>
          <a:bodyPr/>
          <a:lstStyle/>
          <a:p>
            <a:pPr>
              <a:buFont typeface="Arial" panose="020B0604020202020204" pitchFamily="34" charset="0"/>
              <a:buChar char="•"/>
            </a:pPr>
            <a:r>
              <a:rPr lang="sr-Latn-RS" dirty="0" smtClean="0"/>
              <a:t> Revizija sistema IPARD II Programa obuhvatila je poslovanja u IPARD telima u periodu od 01.01.2019. godine do 31.03.2020. godine;</a:t>
            </a:r>
          </a:p>
          <a:p>
            <a:pPr>
              <a:buFont typeface="Arial" panose="020B0604020202020204" pitchFamily="34" charset="0"/>
              <a:buChar char="•"/>
            </a:pPr>
            <a:r>
              <a:rPr lang="sr-Latn-RS" dirty="0" smtClean="0"/>
              <a:t> Revidirana su IPARD tela:</a:t>
            </a:r>
          </a:p>
          <a:p>
            <a:pPr marL="457200" indent="-457200">
              <a:buFont typeface="+mj-lt"/>
              <a:buAutoNum type="arabicPeriod"/>
            </a:pPr>
            <a:r>
              <a:rPr lang="sr-Latn-RS" dirty="0" smtClean="0"/>
              <a:t>Uprava za agrarna plaćanja (IPARD Agencija)</a:t>
            </a:r>
          </a:p>
          <a:p>
            <a:pPr marL="457200" indent="-457200">
              <a:buFont typeface="+mj-lt"/>
              <a:buAutoNum type="arabicPeriod"/>
            </a:pPr>
            <a:r>
              <a:rPr lang="sr-Latn-RS" dirty="0" smtClean="0"/>
              <a:t>Sektor za ruralni razvoj – MPŠV (Upravljačko telo)</a:t>
            </a:r>
          </a:p>
          <a:p>
            <a:pPr marL="457200" indent="-457200">
              <a:buFont typeface="+mj-lt"/>
              <a:buAutoNum type="arabicPeriod"/>
            </a:pPr>
            <a:r>
              <a:rPr lang="sr-Latn-RS" dirty="0" smtClean="0"/>
              <a:t>Sektor za upravljanje sredstvima EU – MF (NAO SO i Nacionalni fond)</a:t>
            </a:r>
          </a:p>
          <a:p>
            <a:pPr marL="457200" indent="-457200">
              <a:buFont typeface="+mj-lt"/>
              <a:buAutoNum type="arabicPeriod"/>
            </a:pPr>
            <a:endParaRPr lang="sr-Latn-RS" dirty="0" smtClean="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1056" y="2452255"/>
            <a:ext cx="3236940" cy="1618470"/>
          </a:xfrm>
          <a:prstGeom prst="rect">
            <a:avLst/>
          </a:prstGeom>
        </p:spPr>
      </p:pic>
    </p:spTree>
    <p:extLst>
      <p:ext uri="{BB962C8B-B14F-4D97-AF65-F5344CB8AC3E}">
        <p14:creationId xmlns:p14="http://schemas.microsoft.com/office/powerpoint/2010/main" val="25422956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329267"/>
          </a:xfrm>
        </p:spPr>
        <p:txBody>
          <a:bodyPr>
            <a:normAutofit fontScale="90000"/>
          </a:bodyPr>
          <a:lstStyle/>
          <a:p>
            <a:pPr algn="ctr"/>
            <a:r>
              <a:rPr lang="sr-Latn-RS" dirty="0">
                <a:solidFill>
                  <a:schemeClr val="tx1"/>
                </a:solidFill>
              </a:rPr>
              <a:t>Osnovne informacije o postupku revizije sistema IPARD II Programa</a:t>
            </a:r>
            <a:endParaRPr lang="en-US" dirty="0"/>
          </a:p>
        </p:txBody>
      </p:sp>
      <p:sp>
        <p:nvSpPr>
          <p:cNvPr id="3" name="Content Placeholder 2"/>
          <p:cNvSpPr>
            <a:spLocks noGrp="1"/>
          </p:cNvSpPr>
          <p:nvPr>
            <p:ph idx="1"/>
          </p:nvPr>
        </p:nvSpPr>
        <p:spPr>
          <a:xfrm>
            <a:off x="676656" y="1828801"/>
            <a:ext cx="10753725" cy="4808428"/>
          </a:xfrm>
        </p:spPr>
        <p:txBody>
          <a:bodyPr/>
          <a:lstStyle/>
          <a:p>
            <a:pPr algn="just">
              <a:buFont typeface="Arial" panose="020B0604020202020204" pitchFamily="34" charset="0"/>
              <a:buChar char="•"/>
            </a:pPr>
            <a:r>
              <a:rPr lang="sr-Latn-RS" dirty="0" smtClean="0"/>
              <a:t> Postupak revizije u IPARD telima revizorski tim Kancelarije realizovao je kroz:</a:t>
            </a:r>
            <a:endParaRPr lang="sr-Latn-RS" dirty="0"/>
          </a:p>
          <a:p>
            <a:pPr marL="457200" indent="-457200" algn="just">
              <a:buAutoNum type="arabicPeriod"/>
            </a:pPr>
            <a:r>
              <a:rPr lang="sr-Latn-RS" dirty="0" smtClean="0"/>
              <a:t>Proveru funkcionisanja sistema upravljanja i kontrole u svim institucijama IPARD sistema;</a:t>
            </a:r>
            <a:endParaRPr lang="sr-Latn-RS" dirty="0"/>
          </a:p>
          <a:p>
            <a:pPr marL="457200" indent="-457200" algn="just">
              <a:buAutoNum type="arabicPeriod"/>
            </a:pPr>
            <a:r>
              <a:rPr lang="sr-Latn-RS" dirty="0" smtClean="0"/>
              <a:t>Detaljan test podnetih zahteva aplikanata za Meru 1 i Meru 3 (10 aplikanata za Meru 1 i 10 aplikanata za Meru 3) – od faze podnošenja zahteva do faze isplate/odbijanja podnosioca zahteva, </a:t>
            </a:r>
            <a:r>
              <a:rPr lang="en-US" dirty="0" smtClean="0"/>
              <a:t>prim</a:t>
            </a:r>
            <a:r>
              <a:rPr lang="sr-Latn-RS" dirty="0" smtClean="0"/>
              <a:t>enom revizorskih tehnika (</a:t>
            </a:r>
            <a:r>
              <a:rPr lang="en-US" dirty="0" smtClean="0"/>
              <a:t>test of procedures, walk through tests &amp; test of controls</a:t>
            </a:r>
            <a:r>
              <a:rPr lang="sr-Latn-RS" dirty="0" smtClean="0"/>
              <a:t>)</a:t>
            </a:r>
            <a:r>
              <a:rPr lang="sr-Latn-RS" dirty="0"/>
              <a:t>;</a:t>
            </a:r>
            <a:endParaRPr lang="sr-Latn-RS" dirty="0" smtClean="0"/>
          </a:p>
          <a:p>
            <a:pPr marL="457200" indent="-457200" algn="just">
              <a:buAutoNum type="arabicPeriod"/>
            </a:pPr>
            <a:endParaRPr lang="sr-Latn-R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5326" y="4468175"/>
            <a:ext cx="2717421" cy="1943586"/>
          </a:xfrm>
          <a:prstGeom prst="rect">
            <a:avLst/>
          </a:prstGeom>
        </p:spPr>
      </p:pic>
    </p:spTree>
    <p:extLst>
      <p:ext uri="{BB962C8B-B14F-4D97-AF65-F5344CB8AC3E}">
        <p14:creationId xmlns:p14="http://schemas.microsoft.com/office/powerpoint/2010/main" val="3174104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398540"/>
          </a:xfrm>
        </p:spPr>
        <p:txBody>
          <a:bodyPr>
            <a:normAutofit fontScale="90000"/>
          </a:bodyPr>
          <a:lstStyle/>
          <a:p>
            <a:pPr algn="ctr"/>
            <a:r>
              <a:rPr lang="sr-Latn-RS" dirty="0" smtClean="0">
                <a:solidFill>
                  <a:schemeClr val="tx1"/>
                </a:solidFill>
              </a:rPr>
              <a:t>Nalazi koje je Kancelarija utvrdila u postupku revizije sistema IPARD II Programa</a:t>
            </a:r>
            <a:endParaRPr lang="en-US" strike="sngStrike" dirty="0">
              <a:solidFill>
                <a:schemeClr val="tx1"/>
              </a:solidFill>
            </a:endParaRPr>
          </a:p>
        </p:txBody>
      </p:sp>
      <p:sp>
        <p:nvSpPr>
          <p:cNvPr id="3" name="Content Placeholder 2"/>
          <p:cNvSpPr>
            <a:spLocks noGrp="1"/>
          </p:cNvSpPr>
          <p:nvPr>
            <p:ph idx="1"/>
          </p:nvPr>
        </p:nvSpPr>
        <p:spPr>
          <a:xfrm>
            <a:off x="304800" y="2367418"/>
            <a:ext cx="11596255" cy="4208745"/>
          </a:xfrm>
        </p:spPr>
        <p:txBody>
          <a:bodyPr/>
          <a:lstStyle/>
          <a:p>
            <a:pPr algn="just">
              <a:buFont typeface="Arial" panose="020B0604020202020204" pitchFamily="34" charset="0"/>
              <a:buChar char="•"/>
            </a:pPr>
            <a:r>
              <a:rPr lang="sr-Latn-RS" dirty="0" smtClean="0"/>
              <a:t> Revizorski tim je u postupku revizije sistema IPARD II Programa utvrdio određena postupanja koja nisu u skladu sa okvirnim i sektorskim sporazumom zaključenim sa EU, kao ni sa važećim procedurama potvrđenim od strane DG AGRI;</a:t>
            </a:r>
          </a:p>
          <a:p>
            <a:pPr>
              <a:buFont typeface="Arial" panose="020B0604020202020204" pitchFamily="34" charset="0"/>
              <a:buChar char="•"/>
            </a:pPr>
            <a:r>
              <a:rPr lang="sr-Latn-RS" dirty="0" smtClean="0"/>
              <a:t> Utvrđeno je ukupno </a:t>
            </a:r>
            <a:r>
              <a:rPr lang="sr-Latn-RS" b="1" dirty="0" smtClean="0"/>
              <a:t>35 nalaza </a:t>
            </a:r>
            <a:r>
              <a:rPr lang="sr-Latn-RS" dirty="0" smtClean="0"/>
              <a:t>u postupku revizije IPARD tela: </a:t>
            </a:r>
            <a:endParaRPr lang="sr-Latn-RS" dirty="0"/>
          </a:p>
          <a:p>
            <a:pPr marL="0" indent="0">
              <a:buNone/>
            </a:pPr>
            <a:r>
              <a:rPr lang="sr-Latn-RS" dirty="0" smtClean="0"/>
              <a:t>1. </a:t>
            </a:r>
            <a:r>
              <a:rPr lang="sr-Latn-RS" b="1" dirty="0" smtClean="0"/>
              <a:t>5</a:t>
            </a:r>
            <a:r>
              <a:rPr lang="sr-Latn-RS" dirty="0" smtClean="0"/>
              <a:t> nalaza značajnog nivoa</a:t>
            </a:r>
            <a:r>
              <a:rPr lang="sr-Latn-RS" dirty="0"/>
              <a:t> </a:t>
            </a:r>
            <a:r>
              <a:rPr lang="sr-Latn-RS" dirty="0" smtClean="0"/>
              <a:t>– </a:t>
            </a:r>
            <a:r>
              <a:rPr lang="sr-Latn-RS" dirty="0"/>
              <a:t>major </a:t>
            </a:r>
            <a:r>
              <a:rPr lang="sr-Latn-RS" dirty="0" smtClean="0"/>
              <a:t>findings;</a:t>
            </a:r>
          </a:p>
          <a:p>
            <a:pPr marL="0" indent="0">
              <a:buNone/>
            </a:pPr>
            <a:r>
              <a:rPr lang="sr-Latn-RS" dirty="0" smtClean="0"/>
              <a:t>2. </a:t>
            </a:r>
            <a:r>
              <a:rPr lang="sr-Latn-RS" b="1" dirty="0" smtClean="0"/>
              <a:t>22</a:t>
            </a:r>
            <a:r>
              <a:rPr lang="sr-Latn-RS" dirty="0" smtClean="0"/>
              <a:t> nalaza srednjeg nivoa – </a:t>
            </a:r>
            <a:r>
              <a:rPr lang="sr-Latn-RS" dirty="0"/>
              <a:t>intermediate </a:t>
            </a:r>
            <a:r>
              <a:rPr lang="sr-Latn-RS" dirty="0" smtClean="0"/>
              <a:t>findings;</a:t>
            </a:r>
            <a:endParaRPr lang="sr-Latn-RS" dirty="0"/>
          </a:p>
          <a:p>
            <a:pPr marL="0" indent="0">
              <a:buNone/>
            </a:pPr>
            <a:r>
              <a:rPr lang="sr-Latn-RS" dirty="0" smtClean="0"/>
              <a:t>3. </a:t>
            </a:r>
            <a:r>
              <a:rPr lang="sr-Latn-RS" b="1" dirty="0" smtClean="0"/>
              <a:t>8 </a:t>
            </a:r>
            <a:r>
              <a:rPr lang="sr-Latn-RS" dirty="0" smtClean="0"/>
              <a:t>nalaza nižeg </a:t>
            </a:r>
            <a:r>
              <a:rPr lang="sr-Latn-RS" dirty="0"/>
              <a:t>nivoa – minor </a:t>
            </a:r>
            <a:r>
              <a:rPr lang="sr-Latn-RS" dirty="0" smtClean="0"/>
              <a:t>findings;</a:t>
            </a:r>
          </a:p>
          <a:p>
            <a:pPr algn="just">
              <a:buFont typeface="Arial" panose="020B0604020202020204" pitchFamily="34" charset="0"/>
              <a:buChar char="•"/>
            </a:pPr>
            <a:r>
              <a:rPr lang="sr-Latn-RS" dirty="0" smtClean="0"/>
              <a:t> Nalazi, uz opštu ocenu funkcionisanja IPARD sistema, nakon postupka usaglašavanja sa subjektima revizije pretočeni su u </a:t>
            </a:r>
            <a:r>
              <a:rPr lang="sr-Latn-RS" b="1" i="1" dirty="0" smtClean="0"/>
              <a:t>Izveštaj revizije sistema IPARD II Programa za 2020. godinu</a:t>
            </a:r>
            <a:r>
              <a:rPr lang="sr-Latn-RS" dirty="0"/>
              <a:t>.</a:t>
            </a:r>
            <a:endParaRPr lang="sr-Latn-RS" dirty="0" smtClean="0"/>
          </a:p>
          <a:p>
            <a:pPr marL="0"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09711" y="3187938"/>
            <a:ext cx="2715488" cy="1810326"/>
          </a:xfrm>
          <a:prstGeom prst="rect">
            <a:avLst/>
          </a:prstGeom>
        </p:spPr>
      </p:pic>
    </p:spTree>
    <p:extLst>
      <p:ext uri="{BB962C8B-B14F-4D97-AF65-F5344CB8AC3E}">
        <p14:creationId xmlns:p14="http://schemas.microsoft.com/office/powerpoint/2010/main" val="24665608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301558"/>
          </a:xfrm>
        </p:spPr>
        <p:txBody>
          <a:bodyPr>
            <a:normAutofit fontScale="90000"/>
          </a:bodyPr>
          <a:lstStyle/>
          <a:p>
            <a:pPr algn="ctr"/>
            <a:r>
              <a:rPr lang="sr-Latn-RS" sz="4400" dirty="0" smtClean="0">
                <a:solidFill>
                  <a:schemeClr val="tx1"/>
                </a:solidFill>
              </a:rPr>
              <a:t>Pregled najznačajnijih nalaza </a:t>
            </a:r>
            <a:r>
              <a:rPr lang="sr-Latn-RS" sz="4400" dirty="0">
                <a:solidFill>
                  <a:schemeClr val="tx1"/>
                </a:solidFill>
              </a:rPr>
              <a:t>koje je Kancelarija utvrdila u postupku </a:t>
            </a:r>
            <a:r>
              <a:rPr lang="sr-Latn-RS" sz="4400" dirty="0" smtClean="0">
                <a:solidFill>
                  <a:schemeClr val="tx1"/>
                </a:solidFill>
              </a:rPr>
              <a:t>revizije sistema IPARD II Programa:</a:t>
            </a:r>
            <a:endParaRPr lang="en-GB" sz="4400" dirty="0"/>
          </a:p>
        </p:txBody>
      </p:sp>
      <p:sp>
        <p:nvSpPr>
          <p:cNvPr id="3" name="Content Placeholder 2"/>
          <p:cNvSpPr>
            <a:spLocks noGrp="1"/>
          </p:cNvSpPr>
          <p:nvPr>
            <p:ph sz="half" idx="1"/>
          </p:nvPr>
        </p:nvSpPr>
        <p:spPr>
          <a:xfrm>
            <a:off x="235526" y="1998134"/>
            <a:ext cx="9628910" cy="4444230"/>
          </a:xfrm>
        </p:spPr>
        <p:txBody>
          <a:bodyPr/>
          <a:lstStyle/>
          <a:p>
            <a:pPr algn="just">
              <a:buFont typeface="Arial" panose="020B0604020202020204" pitchFamily="34" charset="0"/>
              <a:buChar char="•"/>
            </a:pPr>
            <a:r>
              <a:rPr lang="sr-Latn-RS" dirty="0" smtClean="0"/>
              <a:t> Neusaglašenost Liste prihvatljivih troškova uz javne pozive sa prihvaćenom LEE (List of eligible expenditure) od strane DG AGRI;</a:t>
            </a:r>
          </a:p>
          <a:p>
            <a:pPr algn="just">
              <a:buFont typeface="Arial" panose="020B0604020202020204" pitchFamily="34" charset="0"/>
              <a:buChar char="•"/>
            </a:pPr>
            <a:r>
              <a:rPr lang="sr-Latn-RS" dirty="0" smtClean="0"/>
              <a:t> Pogrešna kalkulacija prihvatljivih troškova, korišćenje neodgovarajućeg kursa prilikom obračuna prihvatljivih troškova;</a:t>
            </a:r>
          </a:p>
          <a:p>
            <a:pPr algn="just">
              <a:buFont typeface="Arial" panose="020B0604020202020204" pitchFamily="34" charset="0"/>
              <a:buChar char="•"/>
            </a:pPr>
            <a:r>
              <a:rPr lang="sr-Latn-RS" dirty="0" smtClean="0"/>
              <a:t> Neadekvatno postupanje organizacionih jedinica u slučajevima izuzetnih/vanrednih situacija;</a:t>
            </a:r>
          </a:p>
          <a:p>
            <a:pPr algn="just">
              <a:buFont typeface="Arial" panose="020B0604020202020204" pitchFamily="34" charset="0"/>
              <a:buChar char="•"/>
            </a:pPr>
            <a:r>
              <a:rPr lang="sr-Latn-RS" dirty="0" smtClean="0"/>
              <a:t> Neblagovremeno dostavljanje podataka organizacionih jedinica neophodnih za kreiranje ključnih izveštaja po IPARD II Programu;</a:t>
            </a:r>
          </a:p>
          <a:p>
            <a:pPr marL="0" indent="0">
              <a:buNone/>
            </a:pPr>
            <a:endParaRPr lang="sr-Latn-RS" dirty="0" smtClean="0"/>
          </a:p>
          <a:p>
            <a:pPr marL="0" indent="0">
              <a:buNone/>
            </a:pPr>
            <a:endParaRPr lang="en-GB" dirty="0"/>
          </a:p>
        </p:txBody>
      </p:sp>
      <p:pic>
        <p:nvPicPr>
          <p:cNvPr id="11" name="Content Placeholder 10"/>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836727" y="3060374"/>
            <a:ext cx="2355273" cy="1848693"/>
          </a:xfrm>
        </p:spPr>
      </p:pic>
    </p:spTree>
    <p:extLst>
      <p:ext uri="{BB962C8B-B14F-4D97-AF65-F5344CB8AC3E}">
        <p14:creationId xmlns:p14="http://schemas.microsoft.com/office/powerpoint/2010/main" val="37807807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052176"/>
          </a:xfrm>
        </p:spPr>
        <p:txBody>
          <a:bodyPr>
            <a:normAutofit fontScale="90000"/>
          </a:bodyPr>
          <a:lstStyle/>
          <a:p>
            <a:pPr algn="ctr"/>
            <a:r>
              <a:rPr lang="sr-Latn-RS" sz="4400" dirty="0">
                <a:solidFill>
                  <a:schemeClr val="tx1"/>
                </a:solidFill>
              </a:rPr>
              <a:t>Pregled najznačajnijih nalaza koje je Kancelarija utvrdila u postupku </a:t>
            </a:r>
            <a:r>
              <a:rPr lang="sr-Latn-RS" sz="4400" dirty="0" smtClean="0">
                <a:solidFill>
                  <a:schemeClr val="tx1"/>
                </a:solidFill>
              </a:rPr>
              <a:t>revizije sistema </a:t>
            </a:r>
            <a:r>
              <a:rPr lang="sr-Latn-RS" sz="4400" dirty="0">
                <a:solidFill>
                  <a:schemeClr val="tx1"/>
                </a:solidFill>
              </a:rPr>
              <a:t>IPARD </a:t>
            </a:r>
            <a:r>
              <a:rPr lang="sr-Latn-RS" sz="4400" dirty="0" smtClean="0">
                <a:solidFill>
                  <a:schemeClr val="tx1"/>
                </a:solidFill>
              </a:rPr>
              <a:t>II Programa:</a:t>
            </a:r>
            <a:endParaRPr lang="en-GB" sz="4400" dirty="0"/>
          </a:p>
        </p:txBody>
      </p:sp>
      <p:sp>
        <p:nvSpPr>
          <p:cNvPr id="3" name="Content Placeholder 2"/>
          <p:cNvSpPr>
            <a:spLocks noGrp="1"/>
          </p:cNvSpPr>
          <p:nvPr>
            <p:ph sz="half" idx="1"/>
          </p:nvPr>
        </p:nvSpPr>
        <p:spPr>
          <a:xfrm>
            <a:off x="374073" y="1998134"/>
            <a:ext cx="9905999" cy="4555066"/>
          </a:xfrm>
        </p:spPr>
        <p:txBody>
          <a:bodyPr/>
          <a:lstStyle/>
          <a:p>
            <a:pPr algn="just">
              <a:buFont typeface="Arial" panose="020B0604020202020204" pitchFamily="34" charset="0"/>
              <a:buChar char="•"/>
            </a:pPr>
            <a:r>
              <a:rPr lang="sr-Latn-RS" dirty="0" smtClean="0"/>
              <a:t> Nedostaci </a:t>
            </a:r>
            <a:r>
              <a:rPr lang="sr-Latn-RS" dirty="0"/>
              <a:t>u procesu prijema i obrade zahteva aplikanata (</a:t>
            </a:r>
            <a:r>
              <a:rPr lang="sr-Latn-RS" dirty="0" smtClean="0"/>
              <a:t>prekoračenje  roka </a:t>
            </a:r>
            <a:r>
              <a:rPr lang="sr-Latn-RS" dirty="0"/>
              <a:t>za administrativnu obradu zahteva od 9 meseci, </a:t>
            </a:r>
            <a:r>
              <a:rPr lang="sr-Latn-RS" dirty="0" smtClean="0"/>
              <a:t>manjkavosti u postupku pozivanja aplikanata da urede zahtev, nedoslednost u procesu kretanja dokumentacije kroz organizacione jedinice, </a:t>
            </a:r>
            <a:r>
              <a:rPr lang="sr-Latn-RS" dirty="0"/>
              <a:t>odsustvo „4 </a:t>
            </a:r>
            <a:r>
              <a:rPr lang="sr-Latn-RS" dirty="0" smtClean="0"/>
              <a:t>eyes“ principa u obradi zahteva);</a:t>
            </a:r>
          </a:p>
          <a:p>
            <a:pPr algn="just">
              <a:buFont typeface="Arial" panose="020B0604020202020204" pitchFamily="34" charset="0"/>
              <a:buChar char="•"/>
            </a:pPr>
            <a:r>
              <a:rPr lang="sr-Latn-RS" dirty="0" smtClean="0"/>
              <a:t> Manjkavosti u procesu utvrđivanja prihvatljivosti ponuda iz inostranih zemalja;</a:t>
            </a:r>
          </a:p>
          <a:p>
            <a:pPr algn="just">
              <a:buFont typeface="Arial" panose="020B0604020202020204" pitchFamily="34" charset="0"/>
              <a:buChar char="•"/>
            </a:pPr>
            <a:r>
              <a:rPr lang="sr-Latn-RS" dirty="0" smtClean="0"/>
              <a:t> Nedovoljna popunjenost radnih mesta u institucijama IPARD sistema, i s tim u vezi preopterećenost zaposlenih u izvršavanju redovnih poslova;</a:t>
            </a:r>
          </a:p>
          <a:p>
            <a:pPr algn="just">
              <a:buFont typeface="Arial" panose="020B0604020202020204" pitchFamily="34" charset="0"/>
              <a:buChar char="•"/>
            </a:pPr>
            <a:r>
              <a:rPr lang="sr-Latn-RS" dirty="0" smtClean="0"/>
              <a:t> Manjkavosti u radu IT Sektora Uprave za agrarna plaćanja, koji ima ulogu ključne podrške kvalitetnom funkcionisanju IPARD sistema;</a:t>
            </a:r>
          </a:p>
          <a:p>
            <a:pPr>
              <a:buFont typeface="Arial" panose="020B0604020202020204" pitchFamily="34" charset="0"/>
              <a:buChar char="•"/>
            </a:pPr>
            <a:endParaRPr lang="sr-Latn-RS" dirty="0"/>
          </a:p>
          <a:p>
            <a:pPr>
              <a:buFont typeface="Arial" panose="020B0604020202020204" pitchFamily="34" charset="0"/>
              <a:buChar char="•"/>
            </a:pPr>
            <a:endParaRPr lang="en-GB"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0280072" y="2440491"/>
            <a:ext cx="1911928" cy="1944255"/>
          </a:xfrm>
        </p:spPr>
      </p:pic>
    </p:spTree>
    <p:extLst>
      <p:ext uri="{BB962C8B-B14F-4D97-AF65-F5344CB8AC3E}">
        <p14:creationId xmlns:p14="http://schemas.microsoft.com/office/powerpoint/2010/main" val="12659368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57224" y="290945"/>
            <a:ext cx="10772775" cy="1385455"/>
          </a:xfrm>
        </p:spPr>
        <p:txBody>
          <a:bodyPr>
            <a:normAutofit fontScale="90000"/>
          </a:bodyPr>
          <a:lstStyle/>
          <a:p>
            <a:pPr algn="ctr"/>
            <a:r>
              <a:rPr lang="sr-Latn-RS" dirty="0" smtClean="0">
                <a:solidFill>
                  <a:schemeClr val="tx1"/>
                </a:solidFill>
              </a:rPr>
              <a:t>Aktivnosti koje su IPARD tela preduzela u cilju ispunjavanja preporuka Kancelarije</a:t>
            </a:r>
            <a:endParaRPr lang="en-GB" dirty="0">
              <a:solidFill>
                <a:schemeClr val="tx1"/>
              </a:solidFill>
            </a:endParaRPr>
          </a:p>
        </p:txBody>
      </p:sp>
      <p:sp>
        <p:nvSpPr>
          <p:cNvPr id="8" name="Content Placeholder 7"/>
          <p:cNvSpPr>
            <a:spLocks noGrp="1"/>
          </p:cNvSpPr>
          <p:nvPr>
            <p:ph sz="half" idx="1"/>
          </p:nvPr>
        </p:nvSpPr>
        <p:spPr>
          <a:xfrm>
            <a:off x="676655" y="1998134"/>
            <a:ext cx="8720262" cy="3767328"/>
          </a:xfrm>
        </p:spPr>
        <p:txBody>
          <a:bodyPr>
            <a:normAutofit lnSpcReduction="10000"/>
          </a:bodyPr>
          <a:lstStyle/>
          <a:p>
            <a:pPr algn="just">
              <a:buFont typeface="Arial" panose="020B0604020202020204" pitchFamily="34" charset="0"/>
              <a:buChar char="•"/>
            </a:pPr>
            <a:r>
              <a:rPr lang="sr-Latn-RS" dirty="0" smtClean="0"/>
              <a:t> Dva nalaza iz Izveštaja revizije sistema IPARD II Programa za 2020 su zatvorena;</a:t>
            </a:r>
          </a:p>
          <a:p>
            <a:pPr marL="0" indent="0">
              <a:buNone/>
            </a:pPr>
            <a:endParaRPr lang="sr-Latn-RS" dirty="0" smtClean="0"/>
          </a:p>
          <a:p>
            <a:pPr algn="just">
              <a:buFont typeface="Arial" panose="020B0604020202020204" pitchFamily="34" charset="0"/>
              <a:buChar char="•"/>
            </a:pPr>
            <a:r>
              <a:rPr lang="sr-Latn-RS" dirty="0" smtClean="0"/>
              <a:t> IPARD tela su već preduzela mere na otklanjanju određenih nedostataka, i Kancelarija će kroz proces praćenja preporuka zatvarati nalaze nakon potvrde ispunjenosti navedenih preporuka;</a:t>
            </a:r>
          </a:p>
          <a:p>
            <a:pPr marL="0" indent="0">
              <a:buNone/>
            </a:pPr>
            <a:endParaRPr lang="sr-Latn-RS" dirty="0" smtClean="0"/>
          </a:p>
          <a:p>
            <a:pPr algn="just">
              <a:buFont typeface="Arial" panose="020B0604020202020204" pitchFamily="34" charset="0"/>
              <a:buChar char="•"/>
            </a:pPr>
            <a:r>
              <a:rPr lang="sr-Latn-RS" dirty="0" smtClean="0"/>
              <a:t> Učinjen je dodatni napor da se poveća broj sistematizovanih radnih mesta u IPARD telima, i od strane institucija u IPARD sistemu najavljen je postupak popunjavanja slobodnih radnih mesta;</a:t>
            </a:r>
            <a:endParaRPr lang="en-GB" dirty="0"/>
          </a:p>
        </p:txBody>
      </p:sp>
      <p:pic>
        <p:nvPicPr>
          <p:cNvPr id="14" name="Content Placeholder 1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9396917" y="2157731"/>
            <a:ext cx="2381250" cy="2800350"/>
          </a:xfrm>
        </p:spPr>
      </p:pic>
    </p:spTree>
    <p:extLst>
      <p:ext uri="{BB962C8B-B14F-4D97-AF65-F5344CB8AC3E}">
        <p14:creationId xmlns:p14="http://schemas.microsoft.com/office/powerpoint/2010/main" val="357601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39740" y="5953665"/>
            <a:ext cx="2508892"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30</a:t>
            </a:r>
            <a:r>
              <a:rPr kumimoji="0" lang="sr-Latn-R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r>
              <a:rPr kumimoji="0" lang="sr-Cyrl-R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октобар 2020</a:t>
            </a:r>
            <a:r>
              <a:rPr kumimoji="0" lang="sr-Cyrl-RS" sz="16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a:t>
            </a:r>
            <a:r>
              <a:rPr kumimoji="0" lang="sr-Cyrl-R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Београд</a:t>
            </a:r>
            <a:endParaRPr kumimoji="0" lang="sr-Cyrl-RS" sz="16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itchFamily="34" charset="0"/>
            </a:endParaRPr>
          </a:p>
        </p:txBody>
      </p:sp>
      <p:sp>
        <p:nvSpPr>
          <p:cNvPr id="6" name="Rectangle 5"/>
          <p:cNvSpPr/>
          <p:nvPr/>
        </p:nvSpPr>
        <p:spPr>
          <a:xfrm>
            <a:off x="3808186" y="4875239"/>
            <a:ext cx="4572000" cy="1107996"/>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Слободан Живановић</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Руководилац Групе за програмирање мера за унапређење конкурентности и локалног руралног развоја</a:t>
            </a:r>
            <a:endParaRPr kumimoji="0" lang="sr-Latn-RS" sz="16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endParaRPr>
          </a:p>
        </p:txBody>
      </p:sp>
      <p:sp>
        <p:nvSpPr>
          <p:cNvPr id="10" name="Title 1"/>
          <p:cNvSpPr txBox="1">
            <a:spLocks/>
          </p:cNvSpPr>
          <p:nvPr/>
        </p:nvSpPr>
        <p:spPr>
          <a:xfrm>
            <a:off x="-39913" y="2125061"/>
            <a:ext cx="12268199" cy="2743200"/>
          </a:xfrm>
          <a:prstGeom prst="rect">
            <a:avLst/>
          </a:prstGeom>
          <a:ln>
            <a:noFill/>
          </a:ln>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ПРЕДЛОГ ЧЕТВРТЕ МОДИФИКАЦИЈЕ ИПАРД</a:t>
            </a:r>
            <a:r>
              <a:rPr kumimoji="0" lang="sr-Latn-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 II</a:t>
            </a:r>
            <a:r>
              <a:rPr kumimoji="0" lang="sr-Cyrl-RS" sz="54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 ПРОГРАМА</a:t>
            </a:r>
          </a:p>
          <a:p>
            <a:pPr marL="0" marR="0" lvl="0" indent="0" algn="ctr" defTabSz="914400" rtl="0" eaLnBrk="1" fontAlgn="auto" latinLnBrk="0" hangingPunct="1">
              <a:lnSpc>
                <a:spcPct val="85000"/>
              </a:lnSpc>
              <a:spcBef>
                <a:spcPct val="0"/>
              </a:spcBef>
              <a:spcAft>
                <a:spcPts val="1200"/>
              </a:spcAft>
              <a:buClrTx/>
              <a:buSzTx/>
              <a:buFontTx/>
              <a:buNone/>
              <a:tabLst/>
              <a:defRPr/>
            </a:pPr>
            <a:endParaRPr kumimoji="0" lang="sr-Cyrl-RS" sz="1800" b="1" i="0" u="none" strike="noStrike" kern="1200" cap="none" spc="-50" normalizeH="0" baseline="0" noProof="0" dirty="0" smtClean="0">
              <a:ln>
                <a:noFill/>
              </a:ln>
              <a:solidFill>
                <a:srgbClr val="2683C6">
                  <a:lumMod val="50000"/>
                </a:srgbClr>
              </a:solidFill>
              <a:effectLst>
                <a:outerShdw blurRad="38100" dist="38100" dir="2700000" algn="tl">
                  <a:srgbClr val="000000">
                    <a:alpha val="43137"/>
                  </a:srgbClr>
                </a:outerShdw>
              </a:effectLst>
              <a:uLnTx/>
              <a:uFillTx/>
              <a:latin typeface="Calibri" panose="020F0502020204030204"/>
              <a:ea typeface="+mj-ea"/>
              <a:cs typeface="+mj-cs"/>
            </a:endParaRPr>
          </a:p>
        </p:txBody>
      </p:sp>
    </p:spTree>
    <p:extLst>
      <p:ext uri="{BB962C8B-B14F-4D97-AF65-F5344CB8AC3E}">
        <p14:creationId xmlns:p14="http://schemas.microsoft.com/office/powerpoint/2010/main" val="2872678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sr-Latn-RS" dirty="0" smtClean="0">
                <a:solidFill>
                  <a:schemeClr val="tx1"/>
                </a:solidFill>
              </a:rPr>
              <a:t>Opšta ocena sistema upravljanja i kontrole IPARD II Programa</a:t>
            </a:r>
            <a:endParaRPr lang="en-GB" dirty="0">
              <a:solidFill>
                <a:schemeClr val="tx1"/>
              </a:solidFill>
            </a:endParaRPr>
          </a:p>
        </p:txBody>
      </p:sp>
      <p:sp>
        <p:nvSpPr>
          <p:cNvPr id="6" name="Content Placeholder 5"/>
          <p:cNvSpPr>
            <a:spLocks noGrp="1"/>
          </p:cNvSpPr>
          <p:nvPr>
            <p:ph sz="half" idx="1"/>
          </p:nvPr>
        </p:nvSpPr>
        <p:spPr/>
        <p:txBody>
          <a:bodyPr>
            <a:normAutofit/>
          </a:bodyPr>
          <a:lstStyle/>
          <a:p>
            <a:pPr marL="0" indent="0" algn="just">
              <a:buNone/>
            </a:pPr>
            <a:r>
              <a:rPr lang="sr-Latn-RS" dirty="0" smtClean="0"/>
              <a:t> </a:t>
            </a:r>
            <a:endParaRPr lang="en-GB" dirty="0"/>
          </a:p>
        </p:txBody>
      </p:sp>
      <p:sp>
        <p:nvSpPr>
          <p:cNvPr id="2" name="Content Placeholder 1"/>
          <p:cNvSpPr>
            <a:spLocks noGrp="1"/>
          </p:cNvSpPr>
          <p:nvPr>
            <p:ph sz="half" idx="2"/>
          </p:nvPr>
        </p:nvSpPr>
        <p:spPr>
          <a:xfrm>
            <a:off x="4700015" y="1998134"/>
            <a:ext cx="6729983" cy="4000884"/>
          </a:xfrm>
        </p:spPr>
        <p:txBody>
          <a:bodyPr>
            <a:normAutofit/>
          </a:bodyPr>
          <a:lstStyle/>
          <a:p>
            <a:pPr algn="just"/>
            <a:r>
              <a:rPr lang="sr-Latn-RS" dirty="0"/>
              <a:t>Na osnovu sprovedenog postupka revizije sistema u IPARD telima za period 01.01.2019-31.03.2020, Kancelarija za reviziju sistema upravljanja sredstvima </a:t>
            </a:r>
            <a:r>
              <a:rPr lang="sr-Latn-RS" dirty="0" smtClean="0"/>
              <a:t>EU dala je ocenu da </a:t>
            </a:r>
            <a:r>
              <a:rPr lang="sr-Latn-RS" dirty="0"/>
              <a:t>sistem </a:t>
            </a:r>
            <a:r>
              <a:rPr lang="en-US" dirty="0"/>
              <a:t>f</a:t>
            </a:r>
            <a:r>
              <a:rPr lang="sr-Latn-RS" dirty="0"/>
              <a:t>unkcioniše (</a:t>
            </a:r>
            <a:r>
              <a:rPr lang="sr-Latn-RS" b="1" dirty="0"/>
              <a:t>Works – Category 3</a:t>
            </a:r>
            <a:r>
              <a:rPr lang="sr-Latn-RS" dirty="0"/>
              <a:t>), </a:t>
            </a:r>
            <a:r>
              <a:rPr lang="sr-Latn-CS" dirty="0"/>
              <a:t>uz određene nedostatke koji imaju umereni uticaj na </a:t>
            </a:r>
            <a:r>
              <a:rPr lang="en-US" dirty="0"/>
              <a:t>f</a:t>
            </a:r>
            <a:r>
              <a:rPr lang="sr-Latn-RS" dirty="0"/>
              <a:t>unkcionisanje ključnih zahteva definisanih u okvirnom, sektorskom i </a:t>
            </a:r>
            <a:r>
              <a:rPr lang="en-US" dirty="0"/>
              <a:t>f</a:t>
            </a:r>
            <a:r>
              <a:rPr lang="sr-Latn-RS" dirty="0"/>
              <a:t>inansijskom sporazumu;</a:t>
            </a:r>
            <a:endParaRPr lang="en-GB" dirty="0"/>
          </a:p>
          <a:p>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23" y="2009612"/>
            <a:ext cx="3810000" cy="3810000"/>
          </a:xfrm>
          <a:prstGeom prst="rect">
            <a:avLst/>
          </a:prstGeom>
        </p:spPr>
      </p:pic>
    </p:spTree>
    <p:extLst>
      <p:ext uri="{BB962C8B-B14F-4D97-AF65-F5344CB8AC3E}">
        <p14:creationId xmlns:p14="http://schemas.microsoft.com/office/powerpoint/2010/main" val="4771130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4"/>
            <a:ext cx="10772775" cy="1010612"/>
          </a:xfrm>
        </p:spPr>
        <p:txBody>
          <a:bodyPr>
            <a:normAutofit fontScale="90000"/>
          </a:bodyPr>
          <a:lstStyle/>
          <a:p>
            <a:pPr algn="ctr"/>
            <a:r>
              <a:rPr lang="sr-Latn-RS" dirty="0" smtClean="0">
                <a:solidFill>
                  <a:schemeClr val="tx1"/>
                </a:solidFill>
              </a:rPr>
              <a:t>Aktivnosti Kancelarije za nastupajući period </a:t>
            </a:r>
            <a:endParaRPr lang="en-GB" dirty="0">
              <a:solidFill>
                <a:schemeClr val="tx1"/>
              </a:solidFill>
            </a:endParaRPr>
          </a:p>
        </p:txBody>
      </p:sp>
      <p:sp>
        <p:nvSpPr>
          <p:cNvPr id="3" name="Content Placeholder 2"/>
          <p:cNvSpPr>
            <a:spLocks noGrp="1"/>
          </p:cNvSpPr>
          <p:nvPr>
            <p:ph idx="1"/>
          </p:nvPr>
        </p:nvSpPr>
        <p:spPr>
          <a:xfrm>
            <a:off x="676656" y="2011680"/>
            <a:ext cx="10753725" cy="4347556"/>
          </a:xfrm>
        </p:spPr>
        <p:txBody>
          <a:bodyPr/>
          <a:lstStyle/>
          <a:p>
            <a:pPr algn="just">
              <a:buFont typeface="Arial" panose="020B0604020202020204" pitchFamily="34" charset="0"/>
              <a:buChar char="•"/>
            </a:pPr>
            <a:r>
              <a:rPr lang="sr-Latn-RS" dirty="0" smtClean="0"/>
              <a:t> Kancelarija za reviziju sistema upravljanja sredstvima EU planira da u nastupajućem periodu realizuje reviziju operacija za 2019. godinu i 2020. godinu, u cilju potvrđivanja zakonitosti i pravilnosti predmetnih transakcija, u skladu sa klauzulom 5 (3)(a)(iii) Okvirnog sporazuma;</a:t>
            </a:r>
          </a:p>
          <a:p>
            <a:pPr algn="just">
              <a:buFont typeface="Arial" panose="020B0604020202020204" pitchFamily="34" charset="0"/>
              <a:buChar char="•"/>
            </a:pPr>
            <a:r>
              <a:rPr lang="sr-Latn-RS" dirty="0" smtClean="0"/>
              <a:t>Zbog specifičnih okolnosti, izazvanih pandemijom Covid-19 virusa, Kancelarija će u skladu sa preporukama DG AGRI i nadležnih institucija Republike Srbije svoje aktivnosti u postupku revizije maksimalno usmeriti na elektronsku komunikaciju i razmenu dokumenata, kako bi se i u novonastalim okolnostima obezbedio kvalitetan revizorski izveštaj za potrebe relevantnih institucija;</a:t>
            </a:r>
          </a:p>
          <a:p>
            <a:pPr>
              <a:buFont typeface="Arial" panose="020B0604020202020204" pitchFamily="34" charset="0"/>
              <a:buChar char="•"/>
            </a:pPr>
            <a:r>
              <a:rPr lang="sr-Latn-RS" dirty="0" smtClean="0"/>
              <a:t>O sprovedenim postupcima revizija Kancelarije ćete biti blagovremeno informisani; </a:t>
            </a:r>
            <a:endParaRPr lang="en-GB" strike="sngStrike" dirty="0"/>
          </a:p>
        </p:txBody>
      </p:sp>
    </p:spTree>
    <p:extLst>
      <p:ext uri="{BB962C8B-B14F-4D97-AF65-F5344CB8AC3E}">
        <p14:creationId xmlns:p14="http://schemas.microsoft.com/office/powerpoint/2010/main" val="31547148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5772" y="426506"/>
            <a:ext cx="11131452" cy="3302598"/>
          </a:xfrm>
        </p:spPr>
        <p:txBody>
          <a:bodyPr anchor="ctr" anchorCtr="0">
            <a:normAutofit/>
          </a:bodyPr>
          <a:lstStyle/>
          <a:p>
            <a:pPr algn="ctr"/>
            <a:r>
              <a:rPr lang="sr-Cyrl-RS" sz="3600" b="1" dirty="0">
                <a:latin typeface="Calibri" panose="020F0502020204030204" pitchFamily="34" charset="0"/>
                <a:cs typeface="Calibri" panose="020F0502020204030204" pitchFamily="34" charset="0"/>
              </a:rPr>
              <a:t>ИПАРД Одбор за праћење </a:t>
            </a:r>
            <a:r>
              <a:rPr lang="sr-Latn-RS" sz="2400" b="1" dirty="0" smtClean="0">
                <a:latin typeface="+mn-lt"/>
                <a:cs typeface="Arial" panose="020B0604020202020204" pitchFamily="34" charset="0"/>
              </a:rPr>
              <a:t/>
            </a:r>
            <a:br>
              <a:rPr lang="sr-Latn-RS" sz="2400" b="1" dirty="0" smtClean="0">
                <a:latin typeface="+mn-lt"/>
                <a:cs typeface="Arial" panose="020B0604020202020204" pitchFamily="34" charset="0"/>
              </a:rPr>
            </a:br>
            <a:r>
              <a:rPr lang="sr-Cyrl-RS" sz="2000" b="1" i="1" dirty="0" smtClean="0">
                <a:latin typeface="+mn-lt"/>
                <a:cs typeface="Arial" panose="020B0604020202020204" pitchFamily="34" charset="0"/>
              </a:rPr>
              <a:t>30.</a:t>
            </a:r>
            <a:r>
              <a:rPr lang="sr-Cyrl-RS" sz="2000" b="1" i="1" baseline="30000" dirty="0" smtClean="0">
                <a:latin typeface="+mn-lt"/>
                <a:cs typeface="Arial" panose="020B0604020202020204" pitchFamily="34" charset="0"/>
              </a:rPr>
              <a:t> </a:t>
            </a:r>
            <a:r>
              <a:rPr lang="sr-Cyrl-RS" sz="2000" b="1" i="1" dirty="0" smtClean="0">
                <a:latin typeface="+mn-lt"/>
                <a:cs typeface="Arial" panose="020B0604020202020204" pitchFamily="34" charset="0"/>
              </a:rPr>
              <a:t>октобар</a:t>
            </a:r>
            <a:r>
              <a:rPr lang="en-US" sz="2000" b="1" i="1" dirty="0" smtClean="0">
                <a:latin typeface="+mn-lt"/>
                <a:cs typeface="Arial" panose="020B0604020202020204" pitchFamily="34" charset="0"/>
              </a:rPr>
              <a:t>,</a:t>
            </a:r>
            <a:r>
              <a:rPr lang="sr-Latn-RS" sz="2000" b="1" i="1" dirty="0" smtClean="0">
                <a:latin typeface="+mn-lt"/>
                <a:cs typeface="Arial" panose="020B0604020202020204" pitchFamily="34" charset="0"/>
              </a:rPr>
              <a:t> 20</a:t>
            </a:r>
            <a:r>
              <a:rPr lang="sr-Cyrl-RS" sz="2000" b="1" i="1" dirty="0" smtClean="0">
                <a:latin typeface="+mn-lt"/>
                <a:cs typeface="Arial" panose="020B0604020202020204" pitchFamily="34" charset="0"/>
              </a:rPr>
              <a:t>20</a:t>
            </a:r>
            <a:r>
              <a:rPr lang="en-US" sz="3200" b="1" dirty="0" smtClean="0">
                <a:latin typeface="+mn-lt"/>
                <a:cs typeface="Arial" panose="020B0604020202020204" pitchFamily="34" charset="0"/>
              </a:rPr>
              <a:t/>
            </a:r>
            <a:br>
              <a:rPr lang="en-US" sz="3200" b="1" dirty="0" smtClean="0">
                <a:latin typeface="+mn-lt"/>
                <a:cs typeface="Arial" panose="020B0604020202020204" pitchFamily="34" charset="0"/>
              </a:rPr>
            </a:br>
            <a:r>
              <a:rPr lang="en-US" sz="3200" b="1" dirty="0" smtClean="0">
                <a:latin typeface="Arial" panose="020B0604020202020204" pitchFamily="34" charset="0"/>
                <a:cs typeface="Arial" panose="020B0604020202020204" pitchFamily="34" charset="0"/>
              </a:rPr>
              <a:t/>
            </a:r>
            <a:br>
              <a:rPr lang="en-US" sz="3200" b="1" dirty="0" smtClean="0">
                <a:latin typeface="Arial" panose="020B0604020202020204" pitchFamily="34" charset="0"/>
                <a:cs typeface="Arial" panose="020B0604020202020204" pitchFamily="34" charset="0"/>
              </a:rPr>
            </a:br>
            <a:r>
              <a:rPr lang="sr-Latn-RS" sz="3200" b="1" dirty="0" smtClean="0">
                <a:latin typeface="Arial" panose="020B0604020202020204" pitchFamily="34" charset="0"/>
                <a:cs typeface="Arial" panose="020B0604020202020204" pitchFamily="34" charset="0"/>
              </a:rPr>
              <a:t/>
            </a:r>
            <a:br>
              <a:rPr lang="sr-Latn-RS" sz="3200" b="1" dirty="0" smtClean="0">
                <a:latin typeface="Arial" panose="020B0604020202020204" pitchFamily="34" charset="0"/>
                <a:cs typeface="Arial" panose="020B0604020202020204" pitchFamily="34" charset="0"/>
              </a:rPr>
            </a:br>
            <a:r>
              <a:rPr lang="sr-Cyrl-RS" sz="3200" b="1" dirty="0">
                <a:solidFill>
                  <a:schemeClr val="accent2">
                    <a:lumMod val="50000"/>
                  </a:schemeClr>
                </a:solidFill>
                <a:latin typeface="Calibri" panose="020F0502020204030204" pitchFamily="34" charset="0"/>
                <a:cs typeface="Calibri" panose="020F0502020204030204" pitchFamily="34" charset="0"/>
              </a:rPr>
              <a:t>Спровођење ИПАРД </a:t>
            </a:r>
            <a:r>
              <a:rPr lang="sr-Latn-RS" sz="3200" b="1" dirty="0">
                <a:solidFill>
                  <a:schemeClr val="accent2">
                    <a:lumMod val="50000"/>
                  </a:schemeClr>
                </a:solidFill>
                <a:latin typeface="Calibri" panose="020F0502020204030204" pitchFamily="34" charset="0"/>
                <a:cs typeface="Calibri" panose="020F0502020204030204" pitchFamily="34" charset="0"/>
              </a:rPr>
              <a:t>II </a:t>
            </a:r>
            <a:r>
              <a:rPr lang="sr-Cyrl-RS" sz="3200" b="1" dirty="0">
                <a:solidFill>
                  <a:schemeClr val="accent2">
                    <a:lumMod val="50000"/>
                  </a:schemeClr>
                </a:solidFill>
                <a:latin typeface="Calibri" panose="020F0502020204030204" pitchFamily="34" charset="0"/>
                <a:cs typeface="Calibri" panose="020F0502020204030204" pitchFamily="34" charset="0"/>
              </a:rPr>
              <a:t>Програма</a:t>
            </a:r>
            <a:endParaRPr lang="en-US" sz="3200" b="1" dirty="0">
              <a:solidFill>
                <a:schemeClr val="accent2">
                  <a:lumMod val="50000"/>
                </a:schemeClr>
              </a:solidFill>
              <a:latin typeface="Calibri" panose="020F0502020204030204" pitchFamily="34" charset="0"/>
              <a:cs typeface="Calibri" panose="020F0502020204030204" pitchFamily="34" charset="0"/>
            </a:endParaRPr>
          </a:p>
        </p:txBody>
      </p:sp>
      <p:sp>
        <p:nvSpPr>
          <p:cNvPr id="3" name="Subtitle 2"/>
          <p:cNvSpPr>
            <a:spLocks noGrp="1"/>
          </p:cNvSpPr>
          <p:nvPr>
            <p:ph type="subTitle" idx="1"/>
          </p:nvPr>
        </p:nvSpPr>
        <p:spPr>
          <a:xfrm>
            <a:off x="475784" y="3729104"/>
            <a:ext cx="10790793" cy="2239524"/>
          </a:xfrm>
        </p:spPr>
        <p:txBody>
          <a:bodyPr anchor="ctr" anchorCtr="0">
            <a:noAutofit/>
          </a:bodyPr>
          <a:lstStyle/>
          <a:p>
            <a:pPr algn="ctr"/>
            <a:r>
              <a:rPr lang="sr-Cyrl-RS" sz="2800" b="1" dirty="0" smtClean="0">
                <a:solidFill>
                  <a:schemeClr val="accent2">
                    <a:lumMod val="50000"/>
                  </a:schemeClr>
                </a:solidFill>
                <a:latin typeface="Calibri" panose="020F0502020204030204" pitchFamily="34" charset="0"/>
                <a:cs typeface="Calibri" panose="020F0502020204030204" pitchFamily="34" charset="0"/>
              </a:rPr>
              <a:t>Стојан Јанковић</a:t>
            </a:r>
            <a:endParaRPr lang="sr-Cyrl-RS" sz="2800" b="1" dirty="0">
              <a:solidFill>
                <a:schemeClr val="accent2">
                  <a:lumMod val="50000"/>
                </a:schemeClr>
              </a:solidFill>
              <a:latin typeface="Calibri" panose="020F0502020204030204" pitchFamily="34" charset="0"/>
              <a:cs typeface="Calibri" panose="020F0502020204030204" pitchFamily="34" charset="0"/>
            </a:endParaRPr>
          </a:p>
          <a:p>
            <a:pPr algn="ctr"/>
            <a:r>
              <a:rPr lang="ru-RU" dirty="0">
                <a:solidFill>
                  <a:schemeClr val="accent2">
                    <a:lumMod val="50000"/>
                  </a:schemeClr>
                </a:solidFill>
                <a:latin typeface="Calibri" panose="020F0502020204030204" pitchFamily="34" charset="0"/>
                <a:cs typeface="Calibri" panose="020F0502020204030204" pitchFamily="34" charset="0"/>
              </a:rPr>
              <a:t>в.д. помоћника министра, Министарство финансија, Сектор за управљање средствима ЕУ</a:t>
            </a:r>
          </a:p>
          <a:p>
            <a:pPr algn="ctr"/>
            <a:r>
              <a:rPr lang="ru-RU" dirty="0">
                <a:solidFill>
                  <a:schemeClr val="accent2">
                    <a:lumMod val="50000"/>
                  </a:schemeClr>
                </a:solidFill>
                <a:latin typeface="Calibri" panose="020F0502020204030204" pitchFamily="34" charset="0"/>
                <a:cs typeface="Calibri" panose="020F0502020204030204" pitchFamily="34" charset="0"/>
              </a:rPr>
              <a:t>Управљачка структура </a:t>
            </a:r>
          </a:p>
          <a:p>
            <a:pPr algn="ctr"/>
            <a:r>
              <a:rPr lang="ru-RU" dirty="0">
                <a:solidFill>
                  <a:schemeClr val="accent2">
                    <a:lumMod val="50000"/>
                  </a:schemeClr>
                </a:solidFill>
                <a:latin typeface="Calibri" panose="020F0502020204030204" pitchFamily="34" charset="0"/>
                <a:cs typeface="Calibri" panose="020F0502020204030204" pitchFamily="34" charset="0"/>
              </a:rPr>
              <a:t>(Јединица за подршку НАО и Национални Фонд)</a:t>
            </a:r>
          </a:p>
        </p:txBody>
      </p:sp>
      <p:pic>
        <p:nvPicPr>
          <p:cNvPr id="1026" name="Picture 1" descr="cid:image001.png@01D01890.115821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5787" y="5863769"/>
            <a:ext cx="435711" cy="73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9162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514" y="459620"/>
            <a:ext cx="1117898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a:ln>
                  <a:noFill/>
                </a:ln>
                <a:solidFill>
                  <a:srgbClr val="90C226">
                    <a:lumMod val="50000"/>
                  </a:srgbClr>
                </a:solidFill>
                <a:effectLst/>
                <a:uLnTx/>
                <a:uFillTx/>
                <a:latin typeface="Calibri" panose="020F0502020204030204" pitchFamily="34" charset="0"/>
                <a:ea typeface="+mn-ea"/>
                <a:cs typeface="Calibri" panose="020F0502020204030204" pitchFamily="34" charset="0"/>
              </a:rPr>
              <a:t>Преглед најзначајних активности </a:t>
            </a:r>
            <a:r>
              <a:rPr kumimoji="0" lang="sr-Latn-RS" sz="2800" b="1" i="0" u="none" strike="noStrike" kern="1200" cap="none" spc="0" normalizeH="0" baseline="0" noProof="0" dirty="0">
                <a:ln>
                  <a:noFill/>
                </a:ln>
                <a:solidFill>
                  <a:srgbClr val="90C226">
                    <a:lumMod val="50000"/>
                  </a:srgbClr>
                </a:solidFill>
                <a:effectLst/>
                <a:uLnTx/>
                <a:uFillTx/>
                <a:latin typeface="Calibri" panose="020F0502020204030204" pitchFamily="34" charset="0"/>
                <a:ea typeface="+mn-ea"/>
                <a:cs typeface="Calibri" panose="020F0502020204030204" pitchFamily="34" charset="0"/>
              </a:rPr>
              <a:t>2</a:t>
            </a:r>
            <a:r>
              <a:rPr kumimoji="0" lang="en-US" sz="2800" b="1" i="0" u="none" strike="noStrike" kern="1200" cap="none" spc="0" normalizeH="0" baseline="0" noProof="0" dirty="0" smtClean="0">
                <a:ln>
                  <a:noFill/>
                </a:ln>
                <a:solidFill>
                  <a:srgbClr val="90C226">
                    <a:lumMod val="50000"/>
                  </a:srgbClr>
                </a:solidFill>
                <a:effectLst/>
                <a:uLnTx/>
                <a:uFillTx/>
                <a:latin typeface="Calibri" panose="020F0502020204030204" pitchFamily="34" charset="0"/>
                <a:ea typeface="+mn-ea"/>
                <a:cs typeface="Calibri" panose="020F0502020204030204" pitchFamily="34" charset="0"/>
              </a:rPr>
              <a:t>/3</a:t>
            </a:r>
            <a:endParaRPr kumimoji="0" lang="en-US" sz="2800" b="1" i="0" u="none" strike="noStrike" kern="1200" cap="none" spc="0" normalizeH="0" baseline="0" noProof="0" dirty="0">
              <a:ln>
                <a:noFill/>
              </a:ln>
              <a:solidFill>
                <a:srgbClr val="90C226">
                  <a:lumMod val="50000"/>
                </a:srgbClr>
              </a:solidFill>
              <a:effectLst/>
              <a:uLnTx/>
              <a:uFillTx/>
              <a:latin typeface="Calibri" panose="020F0502020204030204" pitchFamily="34" charset="0"/>
              <a:ea typeface="+mn-ea"/>
              <a:cs typeface="Calibri" panose="020F0502020204030204" pitchFamily="34" charset="0"/>
            </a:endParaRPr>
          </a:p>
        </p:txBody>
      </p:sp>
      <p:sp>
        <p:nvSpPr>
          <p:cNvPr id="6" name="Content Placeholder 2"/>
          <p:cNvSpPr>
            <a:spLocks noGrp="1"/>
          </p:cNvSpPr>
          <p:nvPr>
            <p:ph idx="1"/>
          </p:nvPr>
        </p:nvSpPr>
        <p:spPr>
          <a:xfrm>
            <a:off x="397164" y="982840"/>
            <a:ext cx="11333018" cy="5875159"/>
          </a:xfrm>
        </p:spPr>
        <p:txBody>
          <a:bodyPr>
            <a:noAutofit/>
          </a:bodyPr>
          <a:lstStyle/>
          <a:p>
            <a:pPr marL="594360" indent="-457200">
              <a:spcBef>
                <a:spcPts val="600"/>
              </a:spcBef>
              <a:spcAft>
                <a:spcPts val="1200"/>
              </a:spcAft>
              <a:buFont typeface="Wingdings" panose="05000000000000000000" pitchFamily="2" charset="2"/>
              <a:buChar char="Ø"/>
              <a:tabLst>
                <a:tab pos="514350" algn="l"/>
                <a:tab pos="857250" algn="l"/>
                <a:tab pos="1028700" algn="l"/>
              </a:tabLst>
            </a:pPr>
            <a:r>
              <a:rPr lang="sr-Cyrl-RS" sz="2800" b="1" dirty="0" smtClean="0">
                <a:solidFill>
                  <a:schemeClr val="accent2">
                    <a:lumMod val="50000"/>
                  </a:schemeClr>
                </a:solidFill>
                <a:latin typeface="Calibri" panose="020F0502020204030204" pitchFamily="34" charset="0"/>
                <a:cs typeface="Calibri" panose="020F0502020204030204" pitchFamily="34" charset="0"/>
              </a:rPr>
              <a:t>Измене Финансијског </a:t>
            </a:r>
            <a:r>
              <a:rPr lang="sr-Cyrl-RS" sz="2800" b="1" dirty="0">
                <a:solidFill>
                  <a:schemeClr val="accent2">
                    <a:lumMod val="50000"/>
                  </a:schemeClr>
                </a:solidFill>
                <a:latin typeface="Calibri" panose="020F0502020204030204" pitchFamily="34" charset="0"/>
                <a:cs typeface="Calibri" panose="020F0502020204030204" pitchFamily="34" charset="0"/>
              </a:rPr>
              <a:t>С</a:t>
            </a:r>
            <a:r>
              <a:rPr lang="sr-Cyrl-RS" sz="2800" b="1" dirty="0" smtClean="0">
                <a:solidFill>
                  <a:schemeClr val="accent2">
                    <a:lumMod val="50000"/>
                  </a:schemeClr>
                </a:solidFill>
                <a:latin typeface="Calibri" panose="020F0502020204030204" pitchFamily="34" charset="0"/>
                <a:cs typeface="Calibri" panose="020F0502020204030204" pitchFamily="34" charset="0"/>
              </a:rPr>
              <a:t>поразума </a:t>
            </a:r>
            <a:r>
              <a:rPr lang="sr-Cyrl-RS" sz="2800" b="1" dirty="0">
                <a:solidFill>
                  <a:schemeClr val="accent2">
                    <a:lumMod val="50000"/>
                  </a:schemeClr>
                </a:solidFill>
                <a:latin typeface="Calibri" panose="020F0502020204030204" pitchFamily="34" charset="0"/>
                <a:cs typeface="Calibri" panose="020F0502020204030204" pitchFamily="34" charset="0"/>
              </a:rPr>
              <a:t>и почетак </a:t>
            </a:r>
            <a:r>
              <a:rPr lang="sr-Cyrl-RS" sz="2800" b="1" dirty="0" smtClean="0">
                <a:solidFill>
                  <a:schemeClr val="accent2">
                    <a:lumMod val="50000"/>
                  </a:schemeClr>
                </a:solidFill>
                <a:latin typeface="Calibri" panose="020F0502020204030204" pitchFamily="34" charset="0"/>
                <a:cs typeface="Calibri" panose="020F0502020204030204" pitchFamily="34" charset="0"/>
              </a:rPr>
              <a:t>имплементације нових мера</a:t>
            </a:r>
            <a:r>
              <a:rPr lang="sr-Cyrl-RS" sz="2800" b="1" dirty="0" smtClean="0">
                <a:solidFill>
                  <a:schemeClr val="accent1">
                    <a:lumMod val="75000"/>
                  </a:schemeClr>
                </a:solidFill>
                <a:latin typeface="Calibri" panose="020F0502020204030204" pitchFamily="34" charset="0"/>
                <a:cs typeface="Calibri" panose="020F0502020204030204" pitchFamily="34" charset="0"/>
              </a:rPr>
              <a:t>:</a:t>
            </a:r>
            <a:endParaRPr lang="sr-Cyrl-RS" sz="2400" dirty="0">
              <a:solidFill>
                <a:schemeClr val="accent1">
                  <a:lumMod val="60000"/>
                  <a:lumOff val="40000"/>
                </a:schemeClr>
              </a:solidFill>
              <a:latin typeface="Calibri" panose="020F0502020204030204" pitchFamily="34" charset="0"/>
              <a:cs typeface="Calibri" panose="020F0502020204030204" pitchFamily="34" charset="0"/>
            </a:endParaRPr>
          </a:p>
          <a:p>
            <a:pPr marL="971550">
              <a:spcBef>
                <a:spcPts val="0"/>
              </a:spcBef>
              <a:buFontTx/>
              <a:buChar char="-"/>
              <a:tabLst>
                <a:tab pos="514350" algn="l"/>
                <a:tab pos="857250" algn="l"/>
                <a:tab pos="1028700" algn="l"/>
              </a:tabLst>
            </a:pPr>
            <a:r>
              <a:rPr lang="sr-Cyrl-RS" sz="2400" b="1" dirty="0" smtClean="0">
                <a:solidFill>
                  <a:schemeClr val="tx1"/>
                </a:solidFill>
                <a:latin typeface="Calibri" panose="020F0502020204030204" pitchFamily="34" charset="0"/>
                <a:cs typeface="Calibri" panose="020F0502020204030204" pitchFamily="34" charset="0"/>
              </a:rPr>
              <a:t>ИПАРД</a:t>
            </a:r>
            <a:r>
              <a:rPr lang="en-US" sz="2400" b="1" dirty="0" smtClean="0">
                <a:solidFill>
                  <a:schemeClr val="tx1"/>
                </a:solidFill>
                <a:latin typeface="Calibri" panose="020F0502020204030204" pitchFamily="34" charset="0"/>
                <a:cs typeface="Calibri" panose="020F0502020204030204" pitchFamily="34" charset="0"/>
              </a:rPr>
              <a:t> </a:t>
            </a:r>
            <a:r>
              <a:rPr lang="sr-Cyrl-RS" sz="2400" b="1" dirty="0">
                <a:solidFill>
                  <a:schemeClr val="tx1"/>
                </a:solidFill>
                <a:latin typeface="Calibri" panose="020F0502020204030204" pitchFamily="34" charset="0"/>
                <a:cs typeface="Calibri" panose="020F0502020204030204" pitchFamily="34" charset="0"/>
              </a:rPr>
              <a:t>мера</a:t>
            </a:r>
            <a:r>
              <a:rPr lang="en-US" sz="2400" b="1" dirty="0">
                <a:solidFill>
                  <a:schemeClr val="tx1"/>
                </a:solidFill>
                <a:latin typeface="Calibri" panose="020F0502020204030204" pitchFamily="34" charset="0"/>
                <a:cs typeface="Calibri" panose="020F0502020204030204" pitchFamily="34" charset="0"/>
              </a:rPr>
              <a:t> 7 </a:t>
            </a:r>
            <a:r>
              <a:rPr lang="en-US" sz="2400" dirty="0">
                <a:solidFill>
                  <a:schemeClr val="tx1"/>
                </a:solidFill>
                <a:latin typeface="Calibri" panose="020F0502020204030204" pitchFamily="34" charset="0"/>
                <a:cs typeface="Calibri" panose="020F0502020204030204" pitchFamily="34" charset="0"/>
              </a:rPr>
              <a:t>(</a:t>
            </a:r>
            <a:r>
              <a:rPr lang="ru-RU" sz="2400" dirty="0">
                <a:solidFill>
                  <a:schemeClr val="tx1"/>
                </a:solidFill>
                <a:latin typeface="Calibri" panose="020F0502020204030204" pitchFamily="34" charset="0"/>
                <a:cs typeface="Calibri" panose="020F0502020204030204" pitchFamily="34" charset="0"/>
              </a:rPr>
              <a:t>диверзификација пољопривредних газдинстава и развој пословања</a:t>
            </a:r>
            <a:r>
              <a:rPr lang="en-US" sz="2400" dirty="0">
                <a:solidFill>
                  <a:schemeClr val="tx1"/>
                </a:solidFill>
                <a:latin typeface="Calibri" panose="020F0502020204030204" pitchFamily="34" charset="0"/>
                <a:cs typeface="Calibri" panose="020F0502020204030204" pitchFamily="34" charset="0"/>
              </a:rPr>
              <a:t>) </a:t>
            </a:r>
            <a:endParaRPr lang="sr-Cyrl-RS" sz="2400" dirty="0">
              <a:solidFill>
                <a:schemeClr val="tx1"/>
              </a:solidFill>
              <a:latin typeface="Calibri" panose="020F0502020204030204" pitchFamily="34" charset="0"/>
              <a:cs typeface="Calibri" panose="020F0502020204030204" pitchFamily="34" charset="0"/>
            </a:endParaRPr>
          </a:p>
          <a:p>
            <a:pPr marL="971550">
              <a:spcBef>
                <a:spcPts val="0"/>
              </a:spcBef>
              <a:buFontTx/>
              <a:buChar char="-"/>
              <a:tabLst>
                <a:tab pos="514350" algn="l"/>
                <a:tab pos="857250" algn="l"/>
                <a:tab pos="1028700" algn="l"/>
              </a:tabLst>
            </a:pPr>
            <a:r>
              <a:rPr lang="sr-Cyrl-RS" sz="2400" b="1" dirty="0" smtClean="0">
                <a:solidFill>
                  <a:schemeClr val="tx1"/>
                </a:solidFill>
                <a:latin typeface="Calibri" panose="020F0502020204030204" pitchFamily="34" charset="0"/>
                <a:cs typeface="Calibri" panose="020F0502020204030204" pitchFamily="34" charset="0"/>
              </a:rPr>
              <a:t>ИПАРД</a:t>
            </a:r>
            <a:r>
              <a:rPr lang="en-US" sz="2400" b="1" dirty="0" smtClean="0">
                <a:solidFill>
                  <a:schemeClr val="tx1"/>
                </a:solidFill>
                <a:latin typeface="Calibri" panose="020F0502020204030204" pitchFamily="34" charset="0"/>
                <a:cs typeface="Calibri" panose="020F0502020204030204" pitchFamily="34" charset="0"/>
              </a:rPr>
              <a:t> </a:t>
            </a:r>
            <a:r>
              <a:rPr lang="sr-Cyrl-RS" sz="2400" b="1" dirty="0">
                <a:solidFill>
                  <a:schemeClr val="tx1"/>
                </a:solidFill>
                <a:latin typeface="Calibri" panose="020F0502020204030204" pitchFamily="34" charset="0"/>
                <a:cs typeface="Calibri" panose="020F0502020204030204" pitchFamily="34" charset="0"/>
              </a:rPr>
              <a:t>мера</a:t>
            </a:r>
            <a:r>
              <a:rPr lang="en-US" sz="2400" b="1" dirty="0">
                <a:solidFill>
                  <a:schemeClr val="tx1"/>
                </a:solidFill>
                <a:latin typeface="Calibri" panose="020F0502020204030204" pitchFamily="34" charset="0"/>
                <a:cs typeface="Calibri" panose="020F0502020204030204" pitchFamily="34" charset="0"/>
              </a:rPr>
              <a:t> 9 </a:t>
            </a:r>
            <a:r>
              <a:rPr lang="en-US" sz="2400" dirty="0">
                <a:solidFill>
                  <a:schemeClr val="tx1"/>
                </a:solidFill>
                <a:latin typeface="Calibri" panose="020F0502020204030204" pitchFamily="34" charset="0"/>
                <a:cs typeface="Calibri" panose="020F0502020204030204" pitchFamily="34" charset="0"/>
              </a:rPr>
              <a:t>(</a:t>
            </a:r>
            <a:r>
              <a:rPr lang="sr-Cyrl-RS" sz="2400" dirty="0">
                <a:solidFill>
                  <a:schemeClr val="tx1"/>
                </a:solidFill>
                <a:latin typeface="Calibri" panose="020F0502020204030204" pitchFamily="34" charset="0"/>
                <a:cs typeface="Calibri" panose="020F0502020204030204" pitchFamily="34" charset="0"/>
              </a:rPr>
              <a:t>Техничка помоћ</a:t>
            </a:r>
            <a:r>
              <a:rPr lang="en-US" sz="2400" dirty="0" smtClean="0">
                <a:solidFill>
                  <a:schemeClr val="tx1"/>
                </a:solidFill>
                <a:latin typeface="Calibri" panose="020F0502020204030204" pitchFamily="34" charset="0"/>
                <a:cs typeface="Calibri" panose="020F0502020204030204" pitchFamily="34" charset="0"/>
              </a:rPr>
              <a:t>)</a:t>
            </a:r>
            <a:endParaRPr lang="sr-Cyrl-RS" sz="2400" dirty="0">
              <a:solidFill>
                <a:schemeClr val="tx1"/>
              </a:solidFill>
              <a:latin typeface="Calibri" panose="020F0502020204030204" pitchFamily="34" charset="0"/>
              <a:cs typeface="Calibri" panose="020F0502020204030204" pitchFamily="34" charset="0"/>
            </a:endParaRPr>
          </a:p>
          <a:p>
            <a:pPr marL="684213" indent="-457200">
              <a:spcBef>
                <a:spcPts val="0"/>
              </a:spcBef>
              <a:buFont typeface="Wingdings" panose="05000000000000000000" pitchFamily="2" charset="2"/>
              <a:buChar char="Ø"/>
              <a:tabLst>
                <a:tab pos="514350" algn="l"/>
                <a:tab pos="857250" algn="l"/>
                <a:tab pos="1028700" algn="l"/>
              </a:tabLst>
            </a:pPr>
            <a:r>
              <a:rPr lang="sr-Latn-RS" sz="2800" b="1" dirty="0" smtClean="0">
                <a:solidFill>
                  <a:schemeClr val="accent2">
                    <a:lumMod val="50000"/>
                  </a:schemeClr>
                </a:solidFill>
                <a:latin typeface="Calibri" panose="020F0502020204030204" pitchFamily="34" charset="0"/>
                <a:cs typeface="Calibri" panose="020F0502020204030204" pitchFamily="34" charset="0"/>
              </a:rPr>
              <a:t>I</a:t>
            </a:r>
            <a:r>
              <a:rPr lang="sr-Cyrl-RS" sz="2800" b="1" dirty="0" smtClean="0">
                <a:solidFill>
                  <a:schemeClr val="accent2">
                    <a:lumMod val="50000"/>
                  </a:schemeClr>
                </a:solidFill>
                <a:latin typeface="Calibri" panose="020F0502020204030204" pitchFamily="34" charset="0"/>
                <a:cs typeface="Calibri" panose="020F0502020204030204" pitchFamily="34" charset="0"/>
              </a:rPr>
              <a:t> </a:t>
            </a:r>
            <a:r>
              <a:rPr lang="en-US" sz="2800" b="1" dirty="0">
                <a:solidFill>
                  <a:schemeClr val="accent2">
                    <a:lumMod val="50000"/>
                  </a:schemeClr>
                </a:solidFill>
                <a:latin typeface="Calibri" panose="020F0502020204030204" pitchFamily="34" charset="0"/>
                <a:cs typeface="Calibri" panose="020F0502020204030204" pitchFamily="34" charset="0"/>
              </a:rPr>
              <a:t>J</a:t>
            </a:r>
            <a:r>
              <a:rPr lang="sr-Cyrl-RS" sz="2800" b="1" dirty="0">
                <a:solidFill>
                  <a:schemeClr val="accent2">
                    <a:lumMod val="50000"/>
                  </a:schemeClr>
                </a:solidFill>
                <a:latin typeface="Calibri" panose="020F0502020204030204" pitchFamily="34" charset="0"/>
                <a:cs typeface="Calibri" panose="020F0502020204030204" pitchFamily="34" charset="0"/>
              </a:rPr>
              <a:t>авни позив за Меру 7 отворен до </a:t>
            </a:r>
            <a:r>
              <a:rPr lang="sr-Cyrl-RS" sz="2800" b="1" dirty="0" smtClean="0">
                <a:solidFill>
                  <a:schemeClr val="accent2">
                    <a:lumMod val="50000"/>
                  </a:schemeClr>
                </a:solidFill>
                <a:latin typeface="Calibri" panose="020F0502020204030204" pitchFamily="34" charset="0"/>
                <a:cs typeface="Calibri" panose="020F0502020204030204" pitchFamily="34" charset="0"/>
              </a:rPr>
              <a:t>30.</a:t>
            </a:r>
            <a:r>
              <a:rPr lang="sr-Latn-RS" sz="2800" b="1" dirty="0" smtClean="0">
                <a:solidFill>
                  <a:schemeClr val="accent2">
                    <a:lumMod val="50000"/>
                  </a:schemeClr>
                </a:solidFill>
                <a:latin typeface="Calibri" panose="020F0502020204030204" pitchFamily="34" charset="0"/>
                <a:cs typeface="Calibri" panose="020F0502020204030204" pitchFamily="34" charset="0"/>
              </a:rPr>
              <a:t> </a:t>
            </a:r>
            <a:r>
              <a:rPr lang="sr-Cyrl-RS" sz="2800" b="1" dirty="0" smtClean="0">
                <a:solidFill>
                  <a:schemeClr val="accent2">
                    <a:lumMod val="50000"/>
                  </a:schemeClr>
                </a:solidFill>
                <a:latin typeface="Calibri" panose="020F0502020204030204" pitchFamily="34" charset="0"/>
                <a:cs typeface="Calibri" panose="020F0502020204030204" pitchFamily="34" charset="0"/>
              </a:rPr>
              <a:t>октобра</a:t>
            </a:r>
            <a:endParaRPr lang="sr-Cyrl-RS" sz="2800" b="1" dirty="0">
              <a:solidFill>
                <a:schemeClr val="accent2">
                  <a:lumMod val="50000"/>
                </a:schemeClr>
              </a:solidFill>
              <a:latin typeface="Calibri" panose="020F0502020204030204" pitchFamily="34" charset="0"/>
              <a:cs typeface="Calibri" panose="020F0502020204030204" pitchFamily="34" charset="0"/>
            </a:endParaRPr>
          </a:p>
          <a:p>
            <a:pPr marL="227013" indent="0">
              <a:spcBef>
                <a:spcPts val="0"/>
              </a:spcBef>
              <a:buNone/>
              <a:tabLst>
                <a:tab pos="514350" algn="l"/>
                <a:tab pos="857250" algn="l"/>
                <a:tab pos="1028700" algn="l"/>
              </a:tabLst>
            </a:pPr>
            <a:endParaRPr lang="sr-Cyrl-RS" sz="2800" b="1" dirty="0" smtClean="0">
              <a:solidFill>
                <a:schemeClr val="accent2">
                  <a:lumMod val="50000"/>
                </a:schemeClr>
              </a:solidFill>
              <a:latin typeface="Calibri" panose="020F0502020204030204" pitchFamily="34" charset="0"/>
              <a:cs typeface="Calibri" panose="020F0502020204030204" pitchFamily="34" charset="0"/>
            </a:endParaRPr>
          </a:p>
          <a:p>
            <a:pPr marL="684213" indent="-457200">
              <a:spcBef>
                <a:spcPts val="0"/>
              </a:spcBef>
              <a:buFont typeface="Wingdings" panose="05000000000000000000" pitchFamily="2" charset="2"/>
              <a:buChar char="Ø"/>
              <a:tabLst>
                <a:tab pos="514350" algn="l"/>
                <a:tab pos="857250" algn="l"/>
                <a:tab pos="1028700" algn="l"/>
              </a:tabLst>
            </a:pPr>
            <a:r>
              <a:rPr lang="sr-Cyrl-RS" sz="2800" b="1" dirty="0" smtClean="0">
                <a:solidFill>
                  <a:schemeClr val="accent2">
                    <a:lumMod val="50000"/>
                  </a:schemeClr>
                </a:solidFill>
                <a:latin typeface="Calibri" panose="020F0502020204030204" pitchFamily="34" charset="0"/>
                <a:cs typeface="Calibri" panose="020F0502020204030204" pitchFamily="34" charset="0"/>
              </a:rPr>
              <a:t>Ревизија ИПАРД система од стране Канцеларије за ревизију система управљања средствиме ЕУ у периоду април-август 2020 </a:t>
            </a:r>
          </a:p>
          <a:p>
            <a:pPr marL="627063" lvl="1" indent="0">
              <a:spcBef>
                <a:spcPts val="0"/>
              </a:spcBef>
              <a:buNone/>
              <a:tabLst>
                <a:tab pos="514350" algn="l"/>
                <a:tab pos="857250" algn="l"/>
                <a:tab pos="1028700" algn="l"/>
              </a:tabLst>
            </a:pPr>
            <a:r>
              <a:rPr lang="sr-Cyrl-RS" sz="2400" dirty="0" smtClean="0">
                <a:solidFill>
                  <a:schemeClr val="tx1"/>
                </a:solidFill>
                <a:latin typeface="Calibri" panose="020F0502020204030204" pitchFamily="34" charset="0"/>
                <a:cs typeface="Calibri" panose="020F0502020204030204" pitchFamily="34" charset="0"/>
              </a:rPr>
              <a:t>-</a:t>
            </a:r>
            <a:r>
              <a:rPr lang="sr-Latn-RS" sz="2400" dirty="0">
                <a:solidFill>
                  <a:schemeClr val="tx1"/>
                </a:solidFill>
                <a:latin typeface="Calibri" panose="020F0502020204030204" pitchFamily="34" charset="0"/>
                <a:cs typeface="Calibri" panose="020F0502020204030204" pitchFamily="34" charset="0"/>
              </a:rPr>
              <a:t> </a:t>
            </a:r>
            <a:r>
              <a:rPr lang="sr-Cyrl-RS" sz="2400" dirty="0" smtClean="0">
                <a:solidFill>
                  <a:schemeClr val="tx1"/>
                </a:solidFill>
                <a:latin typeface="Calibri" panose="020F0502020204030204" pitchFamily="34" charset="0"/>
                <a:cs typeface="Calibri" panose="020F0502020204030204" pitchFamily="34" charset="0"/>
              </a:rPr>
              <a:t>Финални </a:t>
            </a:r>
            <a:r>
              <a:rPr lang="sr-Cyrl-RS" sz="2400" dirty="0">
                <a:solidFill>
                  <a:schemeClr val="tx1"/>
                </a:solidFill>
                <a:latin typeface="Calibri" panose="020F0502020204030204" pitchFamily="34" charset="0"/>
                <a:cs typeface="Calibri" panose="020F0502020204030204" pitchFamily="34" charset="0"/>
              </a:rPr>
              <a:t>И</a:t>
            </a:r>
            <a:r>
              <a:rPr lang="sr-Cyrl-RS" sz="2400" dirty="0" smtClean="0">
                <a:solidFill>
                  <a:schemeClr val="tx1"/>
                </a:solidFill>
                <a:latin typeface="Calibri" panose="020F0502020204030204" pitchFamily="34" charset="0"/>
                <a:cs typeface="Calibri" panose="020F0502020204030204" pitchFamily="34" charset="0"/>
              </a:rPr>
              <a:t>звештај достављен 13. октобра 2020. </a:t>
            </a:r>
            <a:r>
              <a:rPr lang="sr-Cyrl-RS" sz="2400" dirty="0">
                <a:solidFill>
                  <a:schemeClr val="tx1"/>
                </a:solidFill>
                <a:latin typeface="Calibri" panose="020F0502020204030204" pitchFamily="34" charset="0"/>
                <a:cs typeface="Calibri" panose="020F0502020204030204" pitchFamily="34" charset="0"/>
              </a:rPr>
              <a:t>године (Менаџмент </a:t>
            </a:r>
            <a:r>
              <a:rPr lang="sr-Cyrl-RS" sz="2400" dirty="0" smtClean="0">
                <a:solidFill>
                  <a:schemeClr val="tx1"/>
                </a:solidFill>
                <a:latin typeface="Calibri" panose="020F0502020204030204" pitchFamily="34" charset="0"/>
                <a:cs typeface="Calibri" panose="020F0502020204030204" pitchFamily="34" charset="0"/>
              </a:rPr>
              <a:t>структура</a:t>
            </a:r>
            <a:r>
              <a:rPr lang="sr-Latn-RS" sz="2400" dirty="0" smtClean="0">
                <a:solidFill>
                  <a:schemeClr val="tx1"/>
                </a:solidFill>
                <a:latin typeface="Calibri" panose="020F0502020204030204" pitchFamily="34" charset="0"/>
                <a:cs typeface="Calibri" panose="020F0502020204030204" pitchFamily="34" charset="0"/>
              </a:rPr>
              <a:t> </a:t>
            </a:r>
            <a:r>
              <a:rPr lang="sr-Cyrl-RS" sz="2400" dirty="0" smtClean="0">
                <a:solidFill>
                  <a:schemeClr val="tx1"/>
                </a:solidFill>
                <a:latin typeface="Calibri" panose="020F0502020204030204" pitchFamily="34" charset="0"/>
                <a:cs typeface="Calibri" panose="020F0502020204030204" pitchFamily="34" charset="0"/>
              </a:rPr>
              <a:t>нема налаза, </a:t>
            </a:r>
            <a:r>
              <a:rPr lang="sr-Cyrl-RS" sz="2400" dirty="0">
                <a:solidFill>
                  <a:schemeClr val="tx1"/>
                </a:solidFill>
                <a:latin typeface="Calibri" panose="020F0502020204030204" pitchFamily="34" charset="0"/>
                <a:cs typeface="Calibri" panose="020F0502020204030204" pitchFamily="34" charset="0"/>
              </a:rPr>
              <a:t>Управљачко </a:t>
            </a:r>
            <a:r>
              <a:rPr lang="sr-Cyrl-RS" sz="2400" dirty="0" smtClean="0">
                <a:solidFill>
                  <a:schemeClr val="tx1"/>
                </a:solidFill>
                <a:latin typeface="Calibri" panose="020F0502020204030204" pitchFamily="34" charset="0"/>
                <a:cs typeface="Calibri" panose="020F0502020204030204" pitchFamily="34" charset="0"/>
              </a:rPr>
              <a:t>тело има 2, а ИПАРД Агенција</a:t>
            </a:r>
            <a:r>
              <a:rPr lang="sr-Latn-RS" sz="2400" dirty="0" smtClean="0">
                <a:solidFill>
                  <a:schemeClr val="tx1"/>
                </a:solidFill>
                <a:latin typeface="Calibri" panose="020F0502020204030204" pitchFamily="34" charset="0"/>
                <a:cs typeface="Calibri" panose="020F0502020204030204" pitchFamily="34" charset="0"/>
              </a:rPr>
              <a:t> </a:t>
            </a:r>
            <a:r>
              <a:rPr lang="sr-Cyrl-RS" sz="2400" dirty="0" smtClean="0">
                <a:solidFill>
                  <a:schemeClr val="tx1"/>
                </a:solidFill>
                <a:latin typeface="Calibri" panose="020F0502020204030204" pitchFamily="34" charset="0"/>
                <a:cs typeface="Calibri" panose="020F0502020204030204" pitchFamily="34" charset="0"/>
              </a:rPr>
              <a:t>32 налаза)</a:t>
            </a:r>
            <a:endParaRPr lang="sr-Cyrl-RS" sz="2400" dirty="0">
              <a:solidFill>
                <a:schemeClr val="tx1"/>
              </a:solidFill>
              <a:latin typeface="Calibri" panose="020F0502020204030204" pitchFamily="34" charset="0"/>
              <a:cs typeface="Calibri" panose="020F0502020204030204" pitchFamily="34" charset="0"/>
            </a:endParaRPr>
          </a:p>
          <a:p>
            <a:pPr marL="684213" indent="-457200">
              <a:spcBef>
                <a:spcPts val="0"/>
              </a:spcBef>
              <a:buFont typeface="Wingdings" panose="05000000000000000000" pitchFamily="2" charset="2"/>
              <a:buChar char="Ø"/>
              <a:tabLst>
                <a:tab pos="514350" algn="l"/>
                <a:tab pos="857250" algn="l"/>
                <a:tab pos="1028700" algn="l"/>
              </a:tabLst>
            </a:pPr>
            <a:r>
              <a:rPr lang="sr-Cyrl-RS" sz="2800" b="1" dirty="0">
                <a:solidFill>
                  <a:schemeClr val="accent2">
                    <a:lumMod val="50000"/>
                  </a:schemeClr>
                </a:solidFill>
                <a:latin typeface="Calibri" panose="020F0502020204030204" pitchFamily="34" charset="0"/>
                <a:cs typeface="Calibri" panose="020F0502020204030204" pitchFamily="34" charset="0"/>
              </a:rPr>
              <a:t>Ревизија ИПАРД </a:t>
            </a:r>
            <a:r>
              <a:rPr lang="sr-Cyrl-RS" sz="2800" b="1" dirty="0" smtClean="0">
                <a:solidFill>
                  <a:schemeClr val="accent2">
                    <a:lumMod val="50000"/>
                  </a:schemeClr>
                </a:solidFill>
                <a:latin typeface="Calibri" panose="020F0502020204030204" pitchFamily="34" charset="0"/>
                <a:cs typeface="Calibri" panose="020F0502020204030204" pitchFamily="34" charset="0"/>
              </a:rPr>
              <a:t>операција </a:t>
            </a:r>
            <a:r>
              <a:rPr lang="sr-Cyrl-RS" sz="2800" b="1" dirty="0">
                <a:solidFill>
                  <a:schemeClr val="accent2">
                    <a:lumMod val="50000"/>
                  </a:schemeClr>
                </a:solidFill>
                <a:latin typeface="Calibri" panose="020F0502020204030204" pitchFamily="34" charset="0"/>
                <a:cs typeface="Calibri" panose="020F0502020204030204" pitchFamily="34" charset="0"/>
              </a:rPr>
              <a:t>од стране Канцеларије за </a:t>
            </a:r>
            <a:r>
              <a:rPr lang="sr-Cyrl-RS" sz="2800" b="1" dirty="0" smtClean="0">
                <a:solidFill>
                  <a:schemeClr val="accent2">
                    <a:lumMod val="50000"/>
                  </a:schemeClr>
                </a:solidFill>
                <a:latin typeface="Calibri" panose="020F0502020204030204" pitchFamily="34" charset="0"/>
                <a:cs typeface="Calibri" panose="020F0502020204030204" pitchFamily="34" charset="0"/>
              </a:rPr>
              <a:t>ревизију</a:t>
            </a:r>
            <a:r>
              <a:rPr lang="sr-Latn-RS" sz="2800" b="1" dirty="0" smtClean="0">
                <a:solidFill>
                  <a:schemeClr val="accent2">
                    <a:lumMod val="50000"/>
                  </a:schemeClr>
                </a:solidFill>
                <a:latin typeface="Calibri" panose="020F0502020204030204" pitchFamily="34" charset="0"/>
                <a:cs typeface="Calibri" panose="020F0502020204030204" pitchFamily="34" charset="0"/>
              </a:rPr>
              <a:t> </a:t>
            </a:r>
            <a:r>
              <a:rPr lang="sr-Cyrl-RS" sz="2800" b="1" dirty="0">
                <a:solidFill>
                  <a:schemeClr val="accent2">
                    <a:lumMod val="50000"/>
                  </a:schemeClr>
                </a:solidFill>
                <a:latin typeface="Calibri" panose="020F0502020204030204" pitchFamily="34" charset="0"/>
                <a:cs typeface="Calibri" panose="020F0502020204030204" pitchFamily="34" charset="0"/>
              </a:rPr>
              <a:t>система управљања средствиме </a:t>
            </a:r>
            <a:r>
              <a:rPr lang="sr-Cyrl-RS" sz="2800" b="1" dirty="0" smtClean="0">
                <a:solidFill>
                  <a:schemeClr val="accent2">
                    <a:lumMod val="50000"/>
                  </a:schemeClr>
                </a:solidFill>
                <a:latin typeface="Calibri" panose="020F0502020204030204" pitchFamily="34" charset="0"/>
                <a:cs typeface="Calibri" panose="020F0502020204030204" pitchFamily="34" charset="0"/>
              </a:rPr>
              <a:t>ЕУ</a:t>
            </a:r>
            <a:r>
              <a:rPr lang="sr-Latn-RS" sz="2800" b="1" dirty="0" smtClean="0">
                <a:solidFill>
                  <a:schemeClr val="accent2">
                    <a:lumMod val="50000"/>
                  </a:schemeClr>
                </a:solidFill>
                <a:latin typeface="Calibri" panose="020F0502020204030204" pitchFamily="34" charset="0"/>
                <a:cs typeface="Calibri" panose="020F0502020204030204" pitchFamily="34" charset="0"/>
              </a:rPr>
              <a:t>, </a:t>
            </a:r>
            <a:r>
              <a:rPr lang="sr-Cyrl-RS" sz="2800" b="1" dirty="0" smtClean="0">
                <a:solidFill>
                  <a:schemeClr val="accent2">
                    <a:lumMod val="50000"/>
                  </a:schemeClr>
                </a:solidFill>
                <a:latin typeface="Calibri" panose="020F0502020204030204" pitchFamily="34" charset="0"/>
                <a:cs typeface="Calibri" panose="020F0502020204030204" pitchFamily="34" charset="0"/>
              </a:rPr>
              <a:t>у периоду 25. септембар до 15. децембра 2020. године</a:t>
            </a:r>
            <a:endParaRPr lang="sr-Cyrl-RS" sz="2800" b="1" dirty="0">
              <a:solidFill>
                <a:schemeClr val="accent2">
                  <a:lumMod val="50000"/>
                </a:schemeClr>
              </a:solidFill>
              <a:latin typeface="Calibri" panose="020F0502020204030204" pitchFamily="34" charset="0"/>
              <a:cs typeface="Calibri" panose="020F0502020204030204" pitchFamily="34" charset="0"/>
            </a:endParaRPr>
          </a:p>
          <a:p>
            <a:pPr marL="227013" indent="0">
              <a:spcBef>
                <a:spcPts val="0"/>
              </a:spcBef>
              <a:buNone/>
              <a:tabLst>
                <a:tab pos="514350" algn="l"/>
                <a:tab pos="857250" algn="l"/>
                <a:tab pos="1028700" algn="l"/>
              </a:tabLst>
            </a:pPr>
            <a:endParaRPr lang="sr-Cyrl-RS" sz="2800" b="1" dirty="0" smtClean="0">
              <a:solidFill>
                <a:schemeClr val="accent2">
                  <a:lumMod val="50000"/>
                </a:schemeClr>
              </a:solidFill>
              <a:latin typeface="Calibri" panose="020F0502020204030204" pitchFamily="34" charset="0"/>
              <a:cs typeface="Calibri" panose="020F0502020204030204" pitchFamily="34" charset="0"/>
            </a:endParaRPr>
          </a:p>
          <a:p>
            <a:pPr marL="684213" indent="-457200">
              <a:spcBef>
                <a:spcPts val="0"/>
              </a:spcBef>
              <a:buFont typeface="Wingdings" panose="05000000000000000000" pitchFamily="2" charset="2"/>
              <a:buChar char="Ø"/>
              <a:tabLst>
                <a:tab pos="514350" algn="l"/>
                <a:tab pos="857250" algn="l"/>
                <a:tab pos="1028700" algn="l"/>
              </a:tabLst>
            </a:pPr>
            <a:endParaRPr lang="sr-Cyrl-RS" sz="2800" b="1" dirty="0">
              <a:solidFill>
                <a:schemeClr val="accent2">
                  <a:lumMod val="50000"/>
                </a:schemeClr>
              </a:solidFill>
              <a:latin typeface="Calibri" panose="020F0502020204030204" pitchFamily="34" charset="0"/>
              <a:cs typeface="Calibri" panose="020F0502020204030204" pitchFamily="34" charset="0"/>
            </a:endParaRPr>
          </a:p>
          <a:p>
            <a:pPr marL="971550">
              <a:spcBef>
                <a:spcPts val="600"/>
              </a:spcBef>
              <a:spcAft>
                <a:spcPts val="1200"/>
              </a:spcAft>
              <a:buFontTx/>
              <a:buChar char="-"/>
              <a:tabLst>
                <a:tab pos="514350" algn="l"/>
                <a:tab pos="857250" algn="l"/>
                <a:tab pos="1028700" algn="l"/>
              </a:tabLst>
            </a:pPr>
            <a:r>
              <a:rPr lang="sr-Cyrl-RS" sz="2400" b="1" dirty="0" smtClean="0">
                <a:solidFill>
                  <a:schemeClr val="tx1"/>
                </a:solidFill>
                <a:latin typeface="Calibri" panose="020F0502020204030204" pitchFamily="34" charset="0"/>
                <a:cs typeface="Calibri" panose="020F0502020204030204" pitchFamily="34" charset="0"/>
              </a:rPr>
              <a:t>.....</a:t>
            </a:r>
            <a:endParaRPr lang="sr-Cyrl-RS" sz="2400" b="1" dirty="0">
              <a:solidFill>
                <a:schemeClr val="accent1">
                  <a:lumMod val="75000"/>
                </a:schemeClr>
              </a:solidFill>
              <a:latin typeface="Calibri" panose="020F0502020204030204" pitchFamily="34" charset="0"/>
              <a:cs typeface="Calibri" panose="020F0502020204030204" pitchFamily="34" charset="0"/>
            </a:endParaRPr>
          </a:p>
          <a:p>
            <a:pPr marL="628650" lvl="1" indent="0">
              <a:spcBef>
                <a:spcPts val="0"/>
              </a:spcBef>
              <a:buNone/>
              <a:tabLst>
                <a:tab pos="514350" algn="l"/>
                <a:tab pos="857250" algn="l"/>
                <a:tab pos="1028700" algn="l"/>
              </a:tabLst>
            </a:pPr>
            <a:endParaRPr lang="sr-Cyrl-RS" sz="2000" dirty="0" smtClean="0">
              <a:solidFill>
                <a:schemeClr val="tx1"/>
              </a:solidFill>
              <a:latin typeface="Calibri" panose="020F0502020204030204" pitchFamily="34" charset="0"/>
              <a:cs typeface="Calibri" panose="020F0502020204030204" pitchFamily="34" charset="0"/>
            </a:endParaRPr>
          </a:p>
        </p:txBody>
      </p:sp>
      <p:sp>
        <p:nvSpPr>
          <p:cNvPr id="8" name="Slide Number Placeholder 7"/>
          <p:cNvSpPr>
            <a:spLocks noGrp="1"/>
          </p:cNvSpPr>
          <p:nvPr>
            <p:ph type="sldNum" sz="quarter" idx="12"/>
          </p:nvPr>
        </p:nvSpPr>
        <p:spPr>
          <a:xfrm>
            <a:off x="10686163" y="6041362"/>
            <a:ext cx="6833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1200" b="0" i="1"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4721629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0988" y="950259"/>
            <a:ext cx="11025230" cy="5424208"/>
          </a:xfrm>
        </p:spPr>
        <p:txBody>
          <a:bodyPr>
            <a:normAutofit/>
          </a:bodyPr>
          <a:lstStyle/>
          <a:p>
            <a:pPr>
              <a:lnSpc>
                <a:spcPct val="110000"/>
              </a:lnSpc>
              <a:spcBef>
                <a:spcPts val="0"/>
              </a:spcBef>
              <a:buFont typeface="Wingdings" panose="05000000000000000000" pitchFamily="2" charset="2"/>
              <a:buChar char="Ø"/>
            </a:pPr>
            <a:r>
              <a:rPr lang="sr-Cyrl-RS" sz="2400" b="1" dirty="0" smtClean="0">
                <a:solidFill>
                  <a:schemeClr val="accent1">
                    <a:lumMod val="75000"/>
                  </a:schemeClr>
                </a:solidFill>
                <a:latin typeface="Calibri" panose="020F0502020204030204" pitchFamily="34" charset="0"/>
                <a:cs typeface="Calibri" panose="020F0502020204030204" pitchFamily="34" charset="0"/>
              </a:rPr>
              <a:t>Изјава о приходима и издацима (Д1) за трећи квартал 20</a:t>
            </a:r>
            <a:r>
              <a:rPr lang="en-GB" sz="2400" b="1" dirty="0" smtClean="0">
                <a:solidFill>
                  <a:schemeClr val="accent1">
                    <a:lumMod val="75000"/>
                  </a:schemeClr>
                </a:solidFill>
                <a:latin typeface="Calibri" panose="020F0502020204030204" pitchFamily="34" charset="0"/>
                <a:cs typeface="Calibri" panose="020F0502020204030204" pitchFamily="34" charset="0"/>
              </a:rPr>
              <a:t>20</a:t>
            </a:r>
            <a:r>
              <a:rPr lang="sr-Cyrl-RS" sz="2400" b="1" dirty="0" smtClean="0">
                <a:solidFill>
                  <a:schemeClr val="accent1">
                    <a:lumMod val="75000"/>
                  </a:schemeClr>
                </a:solidFill>
                <a:latin typeface="Calibri" panose="020F0502020204030204" pitchFamily="34" charset="0"/>
                <a:cs typeface="Calibri" panose="020F0502020204030204" pitchFamily="34" charset="0"/>
              </a:rPr>
              <a:t>. године</a:t>
            </a:r>
          </a:p>
          <a:p>
            <a:pPr lvl="1" indent="-342900">
              <a:lnSpc>
                <a:spcPct val="110000"/>
              </a:lnSpc>
              <a:spcBef>
                <a:spcPts val="0"/>
              </a:spcBef>
              <a:buFont typeface="Arial" panose="020B0604020202020204" pitchFamily="34" charset="0"/>
              <a:buChar char="•"/>
            </a:pPr>
            <a:r>
              <a:rPr lang="ru-RU" sz="2200" dirty="0" smtClean="0">
                <a:solidFill>
                  <a:schemeClr val="tx1"/>
                </a:solidFill>
                <a:latin typeface="Calibri" panose="020F0502020204030204" pitchFamily="34" charset="0"/>
              </a:rPr>
              <a:t>Поднета </a:t>
            </a:r>
            <a:r>
              <a:rPr lang="ru-RU" sz="2200" dirty="0">
                <a:solidFill>
                  <a:schemeClr val="tx1"/>
                </a:solidFill>
                <a:latin typeface="Calibri" panose="020F0502020204030204" pitchFamily="34" charset="0"/>
              </a:rPr>
              <a:t>од стране НАО </a:t>
            </a:r>
            <a:r>
              <a:rPr lang="ru-RU" sz="2200" dirty="0" smtClean="0">
                <a:solidFill>
                  <a:schemeClr val="tx1"/>
                </a:solidFill>
                <a:latin typeface="Calibri" panose="020F0502020204030204" pitchFamily="34" charset="0"/>
              </a:rPr>
              <a:t>ка ЕК,</a:t>
            </a:r>
            <a:r>
              <a:rPr lang="sr-Cyrl-RS" sz="2200" dirty="0" smtClean="0">
                <a:solidFill>
                  <a:schemeClr val="tx1"/>
                </a:solidFill>
                <a:latin typeface="Calibri" panose="020F0502020204030204" pitchFamily="34" charset="0"/>
              </a:rPr>
              <a:t> </a:t>
            </a:r>
            <a:r>
              <a:rPr lang="en-GB" sz="2200" b="1" smtClean="0">
                <a:solidFill>
                  <a:schemeClr val="tx1"/>
                </a:solidFill>
                <a:latin typeface="Calibri" panose="020F0502020204030204" pitchFamily="34" charset="0"/>
              </a:rPr>
              <a:t>20</a:t>
            </a:r>
            <a:r>
              <a:rPr lang="sr-Cyrl-RS" sz="2200" b="1"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октобра </a:t>
            </a:r>
            <a:r>
              <a:rPr lang="en-US" sz="2200" b="1" dirty="0" smtClean="0">
                <a:solidFill>
                  <a:schemeClr val="tx1"/>
                </a:solidFill>
                <a:latin typeface="Calibri" panose="020F0502020204030204" pitchFamily="34" charset="0"/>
              </a:rPr>
              <a:t>20</a:t>
            </a:r>
            <a:r>
              <a:rPr lang="sr-Cyrl-RS" sz="2200" b="1" dirty="0" smtClean="0">
                <a:solidFill>
                  <a:schemeClr val="tx1"/>
                </a:solidFill>
                <a:latin typeface="Calibri" panose="020F0502020204030204" pitchFamily="34" charset="0"/>
              </a:rPr>
              <a:t>20.</a:t>
            </a:r>
            <a:r>
              <a:rPr lang="en-US" sz="2200" b="1"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године</a:t>
            </a:r>
            <a:endParaRPr lang="sr-Cyrl-RS" sz="2200" dirty="0">
              <a:solidFill>
                <a:schemeClr val="tx1"/>
              </a:solidFill>
              <a:latin typeface="Calibri" panose="020F0502020204030204" pitchFamily="34" charset="0"/>
            </a:endParaRPr>
          </a:p>
          <a:p>
            <a:pPr lvl="1" indent="-342900">
              <a:lnSpc>
                <a:spcPct val="110000"/>
              </a:lnSpc>
              <a:spcBef>
                <a:spcPts val="0"/>
              </a:spcBef>
              <a:buFont typeface="Arial" panose="020B0604020202020204" pitchFamily="34" charset="0"/>
              <a:buChar char="•"/>
            </a:pPr>
            <a:r>
              <a:rPr lang="sr-Cyrl-RS" sz="2200" dirty="0" smtClean="0">
                <a:solidFill>
                  <a:schemeClr val="tx1"/>
                </a:solidFill>
                <a:latin typeface="Calibri" panose="020F0502020204030204" pitchFamily="34" charset="0"/>
              </a:rPr>
              <a:t>Износ декларисаних прихватљивих трошкова за трећи квартал</a:t>
            </a:r>
            <a:r>
              <a:rPr lang="en-US" sz="2200" dirty="0" smtClean="0">
                <a:solidFill>
                  <a:schemeClr val="tx1"/>
                </a:solidFill>
                <a:latin typeface="Calibri" panose="020F0502020204030204" pitchFamily="34" charset="0"/>
              </a:rPr>
              <a:t>: </a:t>
            </a:r>
            <a:endParaRPr lang="sr-Cyrl-RS" sz="2200" dirty="0" smtClean="0">
              <a:solidFill>
                <a:schemeClr val="tx1"/>
              </a:solidFill>
              <a:latin typeface="Calibri" panose="020F0502020204030204" pitchFamily="34" charset="0"/>
            </a:endParaRPr>
          </a:p>
          <a:p>
            <a:pPr marL="400050" lvl="1" indent="0">
              <a:lnSpc>
                <a:spcPct val="110000"/>
              </a:lnSpc>
              <a:spcBef>
                <a:spcPts val="0"/>
              </a:spcBef>
              <a:buNone/>
            </a:pPr>
            <a:r>
              <a:rPr lang="sr-Cyrl-RS" sz="2200" b="1" dirty="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    </a:t>
            </a:r>
            <a:r>
              <a:rPr lang="en-US" sz="2200" b="1" dirty="0" smtClean="0">
                <a:solidFill>
                  <a:schemeClr val="tx1"/>
                </a:solidFill>
                <a:latin typeface="Calibri" panose="020F0502020204030204" pitchFamily="34" charset="0"/>
              </a:rPr>
              <a:t>2</a:t>
            </a:r>
            <a:r>
              <a:rPr lang="sr-Cyrl-RS" sz="2200" b="1" dirty="0" smtClean="0">
                <a:solidFill>
                  <a:schemeClr val="tx1"/>
                </a:solidFill>
                <a:latin typeface="Calibri" panose="020F0502020204030204" pitchFamily="34" charset="0"/>
              </a:rPr>
              <a:t>.436.</a:t>
            </a:r>
            <a:r>
              <a:rPr lang="en-US" sz="2200" b="1" dirty="0" smtClean="0">
                <a:solidFill>
                  <a:schemeClr val="tx1"/>
                </a:solidFill>
                <a:latin typeface="Calibri" panose="020F0502020204030204" pitchFamily="34" charset="0"/>
              </a:rPr>
              <a:t>6</a:t>
            </a:r>
            <a:r>
              <a:rPr lang="sr-Cyrl-RS" sz="2200" b="1" dirty="0" smtClean="0">
                <a:solidFill>
                  <a:schemeClr val="tx1"/>
                </a:solidFill>
                <a:latin typeface="Calibri" panose="020F0502020204030204" pitchFamily="34" charset="0"/>
              </a:rPr>
              <a:t>4</a:t>
            </a:r>
            <a:r>
              <a:rPr lang="en-US" sz="2200" b="1" dirty="0" smtClean="0">
                <a:solidFill>
                  <a:schemeClr val="tx1"/>
                </a:solidFill>
                <a:latin typeface="Calibri" panose="020F0502020204030204" pitchFamily="34" charset="0"/>
              </a:rPr>
              <a:t>4</a:t>
            </a:r>
            <a:r>
              <a:rPr lang="sr-Cyrl-RS" sz="2200" b="1" dirty="0" smtClean="0">
                <a:solidFill>
                  <a:schemeClr val="tx1"/>
                </a:solidFill>
                <a:latin typeface="Calibri" panose="020F0502020204030204" pitchFamily="34" charset="0"/>
              </a:rPr>
              <a:t>,46 евра</a:t>
            </a:r>
            <a:r>
              <a:rPr lang="sr-Cyrl-RS" sz="2200" dirty="0" smtClean="0">
                <a:solidFill>
                  <a:schemeClr val="tx1"/>
                </a:solidFill>
                <a:latin typeface="Calibri" panose="020F0502020204030204" pitchFamily="34" charset="0"/>
              </a:rPr>
              <a:t> </a:t>
            </a:r>
            <a:r>
              <a:rPr lang="en-US" sz="2200" dirty="0" smtClean="0">
                <a:solidFill>
                  <a:schemeClr val="tx1"/>
                </a:solidFill>
                <a:latin typeface="Calibri" panose="020F0502020204030204" pitchFamily="34" charset="0"/>
              </a:rPr>
              <a:t>(</a:t>
            </a:r>
            <a:r>
              <a:rPr lang="sr-Cyrl-RS" sz="2200" dirty="0" smtClean="0">
                <a:solidFill>
                  <a:schemeClr val="tx1"/>
                </a:solidFill>
                <a:latin typeface="Calibri" panose="020F0502020204030204" pitchFamily="34" charset="0"/>
              </a:rPr>
              <a:t>од чега је</a:t>
            </a:r>
            <a:r>
              <a:rPr lang="en-US" sz="2200" dirty="0" smtClean="0">
                <a:solidFill>
                  <a:schemeClr val="tx1"/>
                </a:solidFill>
                <a:latin typeface="Calibri" panose="020F0502020204030204" pitchFamily="34" charset="0"/>
              </a:rPr>
              <a:t> </a:t>
            </a:r>
            <a:r>
              <a:rPr lang="en-US" sz="2200" b="1" dirty="0" smtClean="0">
                <a:solidFill>
                  <a:schemeClr val="tx1"/>
                </a:solidFill>
                <a:latin typeface="Calibri" panose="020F0502020204030204" pitchFamily="34" charset="0"/>
              </a:rPr>
              <a:t>1</a:t>
            </a:r>
            <a:r>
              <a:rPr lang="sr-Cyrl-RS" sz="2200" b="1" dirty="0" smtClean="0">
                <a:solidFill>
                  <a:schemeClr val="tx1"/>
                </a:solidFill>
                <a:latin typeface="Calibri" panose="020F0502020204030204" pitchFamily="34" charset="0"/>
              </a:rPr>
              <a:t>.827.48</a:t>
            </a:r>
            <a:r>
              <a:rPr lang="en-US" sz="2200" b="1" dirty="0" smtClean="0">
                <a:solidFill>
                  <a:schemeClr val="tx1"/>
                </a:solidFill>
                <a:latin typeface="Calibri" panose="020F0502020204030204" pitchFamily="34" charset="0"/>
              </a:rPr>
              <a:t>3</a:t>
            </a:r>
            <a:r>
              <a:rPr lang="sr-Cyrl-RS" sz="2200" b="1" dirty="0" smtClean="0">
                <a:solidFill>
                  <a:schemeClr val="tx1"/>
                </a:solidFill>
                <a:latin typeface="Calibri" panose="020F0502020204030204" pitchFamily="34" charset="0"/>
              </a:rPr>
              <a:t>,3</a:t>
            </a:r>
            <a:r>
              <a:rPr lang="en-US" sz="2200" b="1" dirty="0" smtClean="0">
                <a:solidFill>
                  <a:schemeClr val="tx1"/>
                </a:solidFill>
                <a:latin typeface="Calibri" panose="020F0502020204030204" pitchFamily="34" charset="0"/>
              </a:rPr>
              <a:t>4</a:t>
            </a:r>
            <a:r>
              <a:rPr lang="sr-Latn-RS" sz="2200" b="1"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евра </a:t>
            </a:r>
            <a:r>
              <a:rPr lang="sr-Cyrl-RS" sz="2200" dirty="0" smtClean="0">
                <a:solidFill>
                  <a:schemeClr val="tx1"/>
                </a:solidFill>
                <a:latin typeface="Calibri" panose="020F0502020204030204" pitchFamily="34" charset="0"/>
              </a:rPr>
              <a:t>ИПА учешће</a:t>
            </a:r>
            <a:r>
              <a:rPr lang="sr-Latn-RS" sz="2200" dirty="0" smtClean="0">
                <a:solidFill>
                  <a:schemeClr val="tx1"/>
                </a:solidFill>
                <a:latin typeface="Calibri" panose="020F0502020204030204" pitchFamily="34" charset="0"/>
              </a:rPr>
              <a:t>)</a:t>
            </a:r>
            <a:endParaRPr lang="sr-Cyrl-RS" sz="2200" dirty="0" smtClean="0">
              <a:solidFill>
                <a:schemeClr val="tx1"/>
              </a:solidFill>
              <a:latin typeface="Calibri" panose="020F0502020204030204" pitchFamily="34" charset="0"/>
            </a:endParaRPr>
          </a:p>
          <a:p>
            <a:pPr lvl="1" indent="-342900">
              <a:lnSpc>
                <a:spcPct val="110000"/>
              </a:lnSpc>
              <a:spcBef>
                <a:spcPts val="0"/>
              </a:spcBef>
              <a:buFont typeface="Arial" panose="020B0604020202020204" pitchFamily="34" charset="0"/>
              <a:buChar char="•"/>
            </a:pPr>
            <a:r>
              <a:rPr lang="ru-RU" sz="2200" dirty="0" smtClean="0">
                <a:solidFill>
                  <a:schemeClr val="tx1"/>
                </a:solidFill>
                <a:latin typeface="Calibri" panose="020F0502020204030204" pitchFamily="34" charset="0"/>
              </a:rPr>
              <a:t>Укупан </a:t>
            </a:r>
            <a:r>
              <a:rPr lang="ru-RU" sz="2200" dirty="0">
                <a:solidFill>
                  <a:schemeClr val="tx1"/>
                </a:solidFill>
                <a:latin typeface="Calibri" panose="020F0502020204030204" pitchFamily="34" charset="0"/>
              </a:rPr>
              <a:t>износ декларисаних прихватљивих трошкова </a:t>
            </a:r>
            <a:r>
              <a:rPr lang="sr-Cyrl-RS" sz="2200" dirty="0" smtClean="0">
                <a:solidFill>
                  <a:schemeClr val="tx1"/>
                </a:solidFill>
                <a:latin typeface="Calibri" panose="020F0502020204030204" pitchFamily="34" charset="0"/>
              </a:rPr>
              <a:t>за прва три квартала</a:t>
            </a:r>
            <a:r>
              <a:rPr lang="en-GB" sz="2200" dirty="0" smtClean="0">
                <a:solidFill>
                  <a:schemeClr val="tx1"/>
                </a:solidFill>
                <a:latin typeface="Calibri" panose="020F0502020204030204" pitchFamily="34" charset="0"/>
              </a:rPr>
              <a:t> 2020.</a:t>
            </a:r>
            <a:r>
              <a:rPr lang="sr-Cyrl-RS" sz="2200" dirty="0" smtClean="0">
                <a:solidFill>
                  <a:schemeClr val="tx1"/>
                </a:solidFill>
                <a:latin typeface="Calibri" panose="020F0502020204030204" pitchFamily="34" charset="0"/>
              </a:rPr>
              <a:t> године</a:t>
            </a:r>
            <a:r>
              <a:rPr lang="en-GB" sz="2200" dirty="0" smtClean="0">
                <a:solidFill>
                  <a:schemeClr val="tx1"/>
                </a:solidFill>
                <a:latin typeface="Calibri" panose="020F0502020204030204" pitchFamily="34" charset="0"/>
              </a:rPr>
              <a:t> </a:t>
            </a:r>
            <a:r>
              <a:rPr lang="ru-RU" sz="2200" dirty="0" smtClean="0">
                <a:solidFill>
                  <a:schemeClr val="tx1"/>
                </a:solidFill>
                <a:latin typeface="Calibri" panose="020F0502020204030204" pitchFamily="34" charset="0"/>
              </a:rPr>
              <a:t>је</a:t>
            </a:r>
            <a:r>
              <a:rPr lang="en-US" sz="2200"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4</a:t>
            </a:r>
            <a:r>
              <a:rPr lang="en-US" sz="2200" b="1" dirty="0" smtClean="0">
                <a:solidFill>
                  <a:schemeClr val="tx1"/>
                </a:solidFill>
                <a:latin typeface="Calibri" panose="020F0502020204030204" pitchFamily="34" charset="0"/>
              </a:rPr>
              <a:t>.</a:t>
            </a:r>
            <a:r>
              <a:rPr lang="sr-Cyrl-RS" sz="2200" b="1" dirty="0" smtClean="0">
                <a:solidFill>
                  <a:schemeClr val="tx1"/>
                </a:solidFill>
                <a:latin typeface="Calibri" panose="020F0502020204030204" pitchFamily="34" charset="0"/>
              </a:rPr>
              <a:t>327</a:t>
            </a:r>
            <a:r>
              <a:rPr lang="en-US" sz="2200" b="1" dirty="0" smtClean="0">
                <a:solidFill>
                  <a:schemeClr val="tx1"/>
                </a:solidFill>
                <a:latin typeface="Calibri" panose="020F0502020204030204" pitchFamily="34" charset="0"/>
              </a:rPr>
              <a:t>.</a:t>
            </a:r>
            <a:r>
              <a:rPr lang="sr-Cyrl-RS" sz="2200" b="1" dirty="0" smtClean="0">
                <a:solidFill>
                  <a:schemeClr val="tx1"/>
                </a:solidFill>
                <a:latin typeface="Calibri" panose="020F0502020204030204" pitchFamily="34" charset="0"/>
              </a:rPr>
              <a:t>125</a:t>
            </a:r>
            <a:r>
              <a:rPr lang="en-US" sz="2200" b="1" dirty="0" smtClean="0">
                <a:solidFill>
                  <a:schemeClr val="tx1"/>
                </a:solidFill>
                <a:latin typeface="Calibri" panose="020F0502020204030204" pitchFamily="34" charset="0"/>
              </a:rPr>
              <a:t>,</a:t>
            </a:r>
            <a:r>
              <a:rPr lang="sr-Cyrl-RS" sz="2200" b="1" dirty="0" smtClean="0">
                <a:solidFill>
                  <a:schemeClr val="tx1"/>
                </a:solidFill>
                <a:latin typeface="Calibri" panose="020F0502020204030204" pitchFamily="34" charset="0"/>
              </a:rPr>
              <a:t>5</a:t>
            </a:r>
            <a:r>
              <a:rPr lang="en-US" sz="2200" b="1" dirty="0" smtClean="0">
                <a:solidFill>
                  <a:schemeClr val="tx1"/>
                </a:solidFill>
                <a:latin typeface="Calibri" panose="020F0502020204030204" pitchFamily="34" charset="0"/>
              </a:rPr>
              <a:t>4</a:t>
            </a:r>
            <a:r>
              <a:rPr lang="sr-Cyrl-RS" sz="2200" b="1" dirty="0" smtClean="0">
                <a:solidFill>
                  <a:schemeClr val="tx1"/>
                </a:solidFill>
                <a:latin typeface="Calibri" panose="020F0502020204030204" pitchFamily="34" charset="0"/>
              </a:rPr>
              <a:t> евра</a:t>
            </a:r>
            <a:r>
              <a:rPr lang="sr-Cyrl-RS" sz="2200" b="1" dirty="0">
                <a:solidFill>
                  <a:schemeClr val="tx1"/>
                </a:solidFill>
                <a:latin typeface="Calibri" panose="020F0502020204030204" pitchFamily="34" charset="0"/>
              </a:rPr>
              <a:t> </a:t>
            </a:r>
            <a:r>
              <a:rPr lang="en-US" sz="2200" dirty="0" smtClean="0">
                <a:solidFill>
                  <a:schemeClr val="tx1"/>
                </a:solidFill>
                <a:latin typeface="Calibri" panose="020F0502020204030204" pitchFamily="34" charset="0"/>
              </a:rPr>
              <a:t>(</a:t>
            </a:r>
            <a:r>
              <a:rPr lang="sr-Cyrl-RS" sz="2200" dirty="0">
                <a:solidFill>
                  <a:schemeClr val="tx1"/>
                </a:solidFill>
                <a:latin typeface="Calibri" panose="020F0502020204030204" pitchFamily="34" charset="0"/>
              </a:rPr>
              <a:t>од чега </a:t>
            </a:r>
            <a:r>
              <a:rPr lang="sr-Cyrl-RS" sz="2200" dirty="0" smtClean="0">
                <a:solidFill>
                  <a:schemeClr val="tx1"/>
                </a:solidFill>
                <a:latin typeface="Calibri" panose="020F0502020204030204" pitchFamily="34" charset="0"/>
              </a:rPr>
              <a:t>је</a:t>
            </a:r>
            <a:r>
              <a:rPr lang="sr-Cyrl-RS" sz="2200" dirty="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3.245.344,20 </a:t>
            </a:r>
            <a:r>
              <a:rPr lang="sr-Cyrl-RS" sz="2200" b="1" dirty="0">
                <a:solidFill>
                  <a:schemeClr val="tx1"/>
                </a:solidFill>
                <a:latin typeface="Calibri" panose="020F0502020204030204" pitchFamily="34" charset="0"/>
              </a:rPr>
              <a:t>евра </a:t>
            </a:r>
            <a:r>
              <a:rPr lang="sr-Cyrl-RS" sz="2200" dirty="0">
                <a:solidFill>
                  <a:schemeClr val="tx1"/>
                </a:solidFill>
                <a:latin typeface="Calibri" panose="020F0502020204030204" pitchFamily="34" charset="0"/>
              </a:rPr>
              <a:t>ИПА </a:t>
            </a:r>
            <a:r>
              <a:rPr lang="sr-Cyrl-RS" sz="2200" dirty="0" smtClean="0">
                <a:solidFill>
                  <a:schemeClr val="tx1"/>
                </a:solidFill>
                <a:latin typeface="Calibri" panose="020F0502020204030204" pitchFamily="34" charset="0"/>
              </a:rPr>
              <a:t>учешће</a:t>
            </a:r>
            <a:r>
              <a:rPr lang="en-US" sz="2200" dirty="0" smtClean="0">
                <a:solidFill>
                  <a:schemeClr val="tx1"/>
                </a:solidFill>
                <a:latin typeface="Calibri" panose="020F0502020204030204" pitchFamily="34" charset="0"/>
              </a:rPr>
              <a:t>)</a:t>
            </a:r>
            <a:endParaRPr lang="sr-Latn-RS" sz="2200" dirty="0" smtClean="0">
              <a:solidFill>
                <a:schemeClr val="tx1"/>
              </a:solidFill>
              <a:latin typeface="Calibri" panose="020F0502020204030204" pitchFamily="34" charset="0"/>
            </a:endParaRPr>
          </a:p>
          <a:p>
            <a:pPr>
              <a:buFont typeface="Wingdings" panose="05000000000000000000" pitchFamily="2" charset="2"/>
              <a:buChar char="Ø"/>
            </a:pPr>
            <a:r>
              <a:rPr lang="sr-Cyrl-RS" sz="2400" b="1" dirty="0" smtClean="0">
                <a:solidFill>
                  <a:schemeClr val="accent1">
                    <a:lumMod val="75000"/>
                  </a:schemeClr>
                </a:solidFill>
                <a:latin typeface="Calibri" panose="020F0502020204030204" pitchFamily="34" charset="0"/>
                <a:cs typeface="Calibri" panose="020F0502020204030204" pitchFamily="34" charset="0"/>
              </a:rPr>
              <a:t>Преглед плаћања</a:t>
            </a:r>
            <a:endParaRPr lang="en-US" sz="2400" b="1" dirty="0" smtClean="0">
              <a:solidFill>
                <a:schemeClr val="accent1">
                  <a:lumMod val="75000"/>
                </a:schemeClr>
              </a:solidFill>
              <a:latin typeface="Calibri" panose="020F0502020204030204" pitchFamily="34" charset="0"/>
              <a:cs typeface="Calibri" panose="020F0502020204030204" pitchFamily="34" charset="0"/>
            </a:endParaRPr>
          </a:p>
          <a:p>
            <a:pPr marL="685800">
              <a:buFont typeface="Arial" panose="020B0604020202020204" pitchFamily="34" charset="0"/>
              <a:buChar char="•"/>
            </a:pPr>
            <a:r>
              <a:rPr lang="sr-Cyrl-RS" sz="2200" b="1" dirty="0" smtClean="0">
                <a:solidFill>
                  <a:schemeClr val="tx1"/>
                </a:solidFill>
                <a:latin typeface="Calibri" panose="020F0502020204030204" pitchFamily="34" charset="0"/>
              </a:rPr>
              <a:t>Укупно 49</a:t>
            </a:r>
            <a:r>
              <a:rPr lang="en-US" sz="2200" b="1"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захтева</a:t>
            </a:r>
            <a:r>
              <a:rPr lang="sr-Cyrl-RS" sz="2200" dirty="0" smtClean="0">
                <a:solidFill>
                  <a:schemeClr val="tx1"/>
                </a:solidFill>
                <a:latin typeface="Calibri" panose="020F0502020204030204" pitchFamily="34" charset="0"/>
              </a:rPr>
              <a:t> за средствима за 192 корисника</a:t>
            </a:r>
            <a:r>
              <a:rPr lang="en-US" sz="2200" dirty="0" smtClean="0">
                <a:solidFill>
                  <a:schemeClr val="tx1"/>
                </a:solidFill>
                <a:latin typeface="Calibri" panose="020F0502020204030204" pitchFamily="34" charset="0"/>
              </a:rPr>
              <a:t> </a:t>
            </a:r>
            <a:r>
              <a:rPr lang="sr-Cyrl-RS" sz="2200" dirty="0" smtClean="0">
                <a:solidFill>
                  <a:schemeClr val="tx1"/>
                </a:solidFill>
                <a:latin typeface="Calibri" panose="020F0502020204030204" pitchFamily="34" charset="0"/>
              </a:rPr>
              <a:t>од почетка спровођења</a:t>
            </a:r>
          </a:p>
          <a:p>
            <a:pPr marL="685800">
              <a:buFont typeface="Arial" panose="020B0604020202020204" pitchFamily="34" charset="0"/>
              <a:buChar char="•"/>
            </a:pPr>
            <a:r>
              <a:rPr lang="sr-Cyrl-RS" sz="2200" b="1" dirty="0" smtClean="0">
                <a:solidFill>
                  <a:schemeClr val="tx1"/>
                </a:solidFill>
                <a:latin typeface="Calibri" panose="020F0502020204030204" pitchFamily="34" charset="0"/>
              </a:rPr>
              <a:t>Укупан исплаћен износ </a:t>
            </a:r>
            <a:r>
              <a:rPr lang="en-US" sz="2200" b="1" dirty="0" smtClean="0">
                <a:solidFill>
                  <a:schemeClr val="tx1"/>
                </a:solidFill>
                <a:latin typeface="Calibri" panose="020F0502020204030204" pitchFamily="34" charset="0"/>
              </a:rPr>
              <a:t>10</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708</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002</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79</a:t>
            </a:r>
            <a:r>
              <a:rPr lang="sr-Cyrl-RS" sz="2200" b="1" dirty="0" smtClean="0">
                <a:solidFill>
                  <a:schemeClr val="tx1"/>
                </a:solidFill>
                <a:latin typeface="Calibri" panose="020F0502020204030204" pitchFamily="34" charset="0"/>
              </a:rPr>
              <a:t> евра </a:t>
            </a:r>
          </a:p>
          <a:p>
            <a:pPr indent="0">
              <a:buNone/>
            </a:pPr>
            <a:r>
              <a:rPr lang="sr-Cyrl-RS" sz="2200" b="1" dirty="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  </a:t>
            </a:r>
            <a:r>
              <a:rPr lang="en-US" sz="2200" dirty="0" smtClean="0">
                <a:solidFill>
                  <a:schemeClr val="tx1"/>
                </a:solidFill>
                <a:latin typeface="Calibri" panose="020F0502020204030204" pitchFamily="34" charset="0"/>
              </a:rPr>
              <a:t>(</a:t>
            </a:r>
            <a:r>
              <a:rPr lang="sr-Cyrl-RS" sz="2200" dirty="0" smtClean="0">
                <a:solidFill>
                  <a:schemeClr val="tx1"/>
                </a:solidFill>
                <a:latin typeface="Calibri" panose="020F0502020204030204" pitchFamily="34" charset="0"/>
              </a:rPr>
              <a:t>од чега је</a:t>
            </a:r>
            <a:r>
              <a:rPr lang="en-US" sz="2200"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ИПА учешће </a:t>
            </a:r>
            <a:r>
              <a:rPr lang="en-US" sz="2200" b="1" dirty="0" smtClean="0">
                <a:solidFill>
                  <a:schemeClr val="tx1"/>
                </a:solidFill>
                <a:latin typeface="Calibri" panose="020F0502020204030204" pitchFamily="34" charset="0"/>
              </a:rPr>
              <a:t>8</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031</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002</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03</a:t>
            </a:r>
            <a:r>
              <a:rPr lang="en-US" sz="2200" dirty="0" smtClean="0">
                <a:solidFill>
                  <a:schemeClr val="tx1"/>
                </a:solidFill>
                <a:latin typeface="Calibri" panose="020F0502020204030204" pitchFamily="34" charset="0"/>
              </a:rPr>
              <a:t> </a:t>
            </a:r>
            <a:r>
              <a:rPr lang="sr-Cyrl-RS" sz="2200" dirty="0" smtClean="0">
                <a:solidFill>
                  <a:schemeClr val="tx1"/>
                </a:solidFill>
                <a:latin typeface="Calibri" panose="020F0502020204030204" pitchFamily="34" charset="0"/>
              </a:rPr>
              <a:t>евра, а суфинансирање </a:t>
            </a:r>
            <a:r>
              <a:rPr lang="en-US" sz="2200" dirty="0" smtClean="0">
                <a:solidFill>
                  <a:schemeClr val="tx1"/>
                </a:solidFill>
                <a:latin typeface="Calibri" panose="020F0502020204030204" pitchFamily="34" charset="0"/>
              </a:rPr>
              <a:t>2</a:t>
            </a:r>
            <a:r>
              <a:rPr lang="sr-Cyrl-RS" sz="2200" dirty="0" smtClean="0">
                <a:solidFill>
                  <a:schemeClr val="tx1"/>
                </a:solidFill>
                <a:latin typeface="Calibri" panose="020F0502020204030204" pitchFamily="34" charset="0"/>
              </a:rPr>
              <a:t>.</a:t>
            </a:r>
            <a:r>
              <a:rPr lang="en-US" sz="2200" dirty="0" smtClean="0">
                <a:solidFill>
                  <a:schemeClr val="tx1"/>
                </a:solidFill>
                <a:latin typeface="Calibri" panose="020F0502020204030204" pitchFamily="34" charset="0"/>
              </a:rPr>
              <a:t>677</a:t>
            </a:r>
            <a:r>
              <a:rPr lang="sr-Cyrl-RS" sz="2200" dirty="0" smtClean="0">
                <a:solidFill>
                  <a:schemeClr val="tx1"/>
                </a:solidFill>
                <a:latin typeface="Calibri" panose="020F0502020204030204" pitchFamily="34" charset="0"/>
              </a:rPr>
              <a:t>.</a:t>
            </a:r>
            <a:r>
              <a:rPr lang="en-US" sz="2200" dirty="0" smtClean="0">
                <a:solidFill>
                  <a:schemeClr val="tx1"/>
                </a:solidFill>
                <a:latin typeface="Calibri" panose="020F0502020204030204" pitchFamily="34" charset="0"/>
              </a:rPr>
              <a:t>000</a:t>
            </a:r>
            <a:r>
              <a:rPr lang="sr-Cyrl-RS" sz="2200" dirty="0" smtClean="0">
                <a:solidFill>
                  <a:schemeClr val="tx1"/>
                </a:solidFill>
                <a:latin typeface="Calibri" panose="020F0502020204030204" pitchFamily="34" charset="0"/>
              </a:rPr>
              <a:t>,</a:t>
            </a:r>
            <a:r>
              <a:rPr lang="en-US" sz="2200" dirty="0" smtClean="0">
                <a:solidFill>
                  <a:schemeClr val="tx1"/>
                </a:solidFill>
                <a:latin typeface="Calibri" panose="020F0502020204030204" pitchFamily="34" charset="0"/>
              </a:rPr>
              <a:t>76</a:t>
            </a:r>
            <a:r>
              <a:rPr lang="sr-Cyrl-RS" sz="2200" dirty="0" smtClean="0">
                <a:solidFill>
                  <a:schemeClr val="tx1"/>
                </a:solidFill>
                <a:latin typeface="Calibri" panose="020F0502020204030204" pitchFamily="34" charset="0"/>
              </a:rPr>
              <a:t> евра</a:t>
            </a:r>
            <a:r>
              <a:rPr lang="en-US" sz="2200" dirty="0" smtClean="0">
                <a:solidFill>
                  <a:schemeClr val="tx1"/>
                </a:solidFill>
                <a:latin typeface="Calibri" panose="020F0502020204030204" pitchFamily="34" charset="0"/>
              </a:rPr>
              <a:t>) </a:t>
            </a:r>
            <a:endParaRPr lang="sr-Latn-RS" sz="2200" dirty="0" smtClean="0">
              <a:solidFill>
                <a:schemeClr val="tx1"/>
              </a:solidFill>
              <a:latin typeface="Calibri" panose="020F0502020204030204" pitchFamily="34" charset="0"/>
            </a:endParaRPr>
          </a:p>
          <a:p>
            <a:pPr>
              <a:buFont typeface="Wingdings" panose="05000000000000000000" pitchFamily="2" charset="2"/>
              <a:buChar char="Ø"/>
            </a:pPr>
            <a:r>
              <a:rPr lang="sr-Cyrl-RS" sz="2400" b="1" dirty="0" smtClean="0">
                <a:solidFill>
                  <a:schemeClr val="accent1">
                    <a:lumMod val="75000"/>
                  </a:schemeClr>
                </a:solidFill>
                <a:latin typeface="Calibri" panose="020F0502020204030204" pitchFamily="34" charset="0"/>
                <a:cs typeface="Calibri" panose="020F0502020204030204" pitchFamily="34" charset="0"/>
              </a:rPr>
              <a:t>Захтев за претфинансирање </a:t>
            </a:r>
            <a:r>
              <a:rPr lang="en-US" sz="2400" b="1" dirty="0" smtClean="0">
                <a:solidFill>
                  <a:schemeClr val="accent1">
                    <a:lumMod val="75000"/>
                  </a:schemeClr>
                </a:solidFill>
                <a:latin typeface="Calibri" panose="020F0502020204030204" pitchFamily="34" charset="0"/>
                <a:cs typeface="Calibri" panose="020F0502020204030204" pitchFamily="34" charset="0"/>
              </a:rPr>
              <a:t>– </a:t>
            </a:r>
            <a:r>
              <a:rPr lang="sr-Cyrl-RS" sz="2400" b="1" dirty="0" smtClean="0">
                <a:solidFill>
                  <a:schemeClr val="accent1">
                    <a:lumMod val="75000"/>
                  </a:schemeClr>
                </a:solidFill>
                <a:latin typeface="Calibri" panose="020F0502020204030204" pitchFamily="34" charset="0"/>
                <a:cs typeface="Calibri" panose="020F0502020204030204" pitchFamily="34" charset="0"/>
              </a:rPr>
              <a:t>трећа транша</a:t>
            </a:r>
            <a:r>
              <a:rPr lang="en-US" sz="2400" b="1" dirty="0" smtClean="0">
                <a:solidFill>
                  <a:schemeClr val="accent1">
                    <a:lumMod val="75000"/>
                  </a:schemeClr>
                </a:solidFill>
                <a:latin typeface="Calibri" panose="020F0502020204030204" pitchFamily="34" charset="0"/>
                <a:cs typeface="Calibri" panose="020F0502020204030204" pitchFamily="34" charset="0"/>
              </a:rPr>
              <a:t> </a:t>
            </a:r>
          </a:p>
          <a:p>
            <a:pPr marL="628650" indent="-285750">
              <a:buFont typeface="Arial" panose="020B0604020202020204" pitchFamily="34" charset="0"/>
              <a:buChar char="•"/>
            </a:pPr>
            <a:r>
              <a:rPr lang="en-US" dirty="0" smtClean="0">
                <a:latin typeface="Calibri" panose="020F0502020204030204" pitchFamily="34" charset="0"/>
                <a:cs typeface="Calibri" panose="020F0502020204030204" pitchFamily="34" charset="0"/>
              </a:rPr>
              <a:t>  </a:t>
            </a:r>
            <a:r>
              <a:rPr lang="en-US" sz="2200" b="1" dirty="0" smtClean="0">
                <a:solidFill>
                  <a:schemeClr val="tx1"/>
                </a:solidFill>
                <a:latin typeface="Calibri" panose="020F0502020204030204" pitchFamily="34" charset="0"/>
              </a:rPr>
              <a:t>6</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000</a:t>
            </a:r>
            <a:r>
              <a:rPr lang="sr-Cyrl-RS" sz="2200" b="1" dirty="0" smtClean="0">
                <a:solidFill>
                  <a:schemeClr val="tx1"/>
                </a:solidFill>
                <a:latin typeface="Calibri" panose="020F0502020204030204" pitchFamily="34" charset="0"/>
              </a:rPr>
              <a:t>.</a:t>
            </a:r>
            <a:r>
              <a:rPr lang="en-US" sz="2200" b="1" dirty="0" smtClean="0">
                <a:solidFill>
                  <a:schemeClr val="tx1"/>
                </a:solidFill>
                <a:latin typeface="Calibri" panose="020F0502020204030204" pitchFamily="34" charset="0"/>
              </a:rPr>
              <a:t>000</a:t>
            </a:r>
            <a:r>
              <a:rPr lang="sr-Cyrl-RS" sz="2200" b="1" dirty="0" smtClean="0">
                <a:solidFill>
                  <a:schemeClr val="tx1"/>
                </a:solidFill>
                <a:latin typeface="Calibri" panose="020F0502020204030204" pitchFamily="34" charset="0"/>
              </a:rPr>
              <a:t> евра</a:t>
            </a:r>
            <a:r>
              <a:rPr lang="en-US" sz="2200" dirty="0" smtClean="0">
                <a:solidFill>
                  <a:schemeClr val="tx1"/>
                </a:solidFill>
                <a:latin typeface="Calibri" panose="020F0502020204030204" pitchFamily="34" charset="0"/>
              </a:rPr>
              <a:t> </a:t>
            </a:r>
            <a:r>
              <a:rPr lang="ru-RU" sz="2200" dirty="0" smtClean="0">
                <a:solidFill>
                  <a:schemeClr val="tx1"/>
                </a:solidFill>
                <a:latin typeface="Calibri" panose="020F0502020204030204" pitchFamily="34" charset="0"/>
              </a:rPr>
              <a:t>поднет </a:t>
            </a:r>
            <a:r>
              <a:rPr lang="ru-RU" sz="2200" dirty="0">
                <a:solidFill>
                  <a:schemeClr val="tx1"/>
                </a:solidFill>
                <a:latin typeface="Calibri" panose="020F0502020204030204" pitchFamily="34" charset="0"/>
              </a:rPr>
              <a:t>од стране НАО </a:t>
            </a:r>
            <a:r>
              <a:rPr lang="ru-RU" sz="2200" dirty="0" smtClean="0">
                <a:solidFill>
                  <a:schemeClr val="tx1"/>
                </a:solidFill>
                <a:latin typeface="Calibri" panose="020F0502020204030204" pitchFamily="34" charset="0"/>
              </a:rPr>
              <a:t>ка ЕК,</a:t>
            </a:r>
            <a:r>
              <a:rPr lang="en-US" sz="2200"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14.</a:t>
            </a:r>
            <a:r>
              <a:rPr lang="sr-Latn-RS" sz="2200" b="1"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септембра </a:t>
            </a:r>
            <a:r>
              <a:rPr lang="en-US" sz="2200" b="1" dirty="0" smtClean="0">
                <a:solidFill>
                  <a:schemeClr val="tx1"/>
                </a:solidFill>
                <a:latin typeface="Calibri" panose="020F0502020204030204" pitchFamily="34" charset="0"/>
              </a:rPr>
              <a:t>20</a:t>
            </a:r>
            <a:r>
              <a:rPr lang="sr-Cyrl-RS" sz="2200" b="1" dirty="0" smtClean="0">
                <a:solidFill>
                  <a:schemeClr val="tx1"/>
                </a:solidFill>
                <a:latin typeface="Calibri" panose="020F0502020204030204" pitchFamily="34" charset="0"/>
              </a:rPr>
              <a:t>20</a:t>
            </a:r>
            <a:r>
              <a:rPr lang="sr-Cyrl-RS" sz="2200" dirty="0" smtClean="0">
                <a:solidFill>
                  <a:schemeClr val="tx1"/>
                </a:solidFill>
                <a:latin typeface="Calibri" panose="020F0502020204030204" pitchFamily="34" charset="0"/>
              </a:rPr>
              <a:t>. </a:t>
            </a:r>
            <a:r>
              <a:rPr lang="sr-Cyrl-RS" sz="2200" b="1" dirty="0" smtClean="0">
                <a:solidFill>
                  <a:schemeClr val="tx1"/>
                </a:solidFill>
                <a:latin typeface="Calibri" panose="020F0502020204030204" pitchFamily="34" charset="0"/>
              </a:rPr>
              <a:t>године</a:t>
            </a:r>
            <a:r>
              <a:rPr lang="en-US" sz="2200" dirty="0" smtClean="0">
                <a:solidFill>
                  <a:schemeClr val="tx1"/>
                </a:solidFill>
                <a:latin typeface="Calibri" panose="020F0502020204030204" pitchFamily="34" charset="0"/>
              </a:rPr>
              <a:t> </a:t>
            </a:r>
            <a:endParaRPr lang="sr-Latn-RS" sz="2200" dirty="0">
              <a:solidFill>
                <a:schemeClr val="tx1"/>
              </a:solidFill>
              <a:latin typeface="Calibri" panose="020F0502020204030204" pitchFamily="34" charset="0"/>
            </a:endParaRPr>
          </a:p>
        </p:txBody>
      </p:sp>
      <p:sp>
        <p:nvSpPr>
          <p:cNvPr id="9" name="Slide Number Placeholder 7"/>
          <p:cNvSpPr txBox="1">
            <a:spLocks/>
          </p:cNvSpPr>
          <p:nvPr/>
        </p:nvSpPr>
        <p:spPr>
          <a:xfrm>
            <a:off x="10686163" y="6041362"/>
            <a:ext cx="683339"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1200" b="0" i="1"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0" name="TextBox 9"/>
          <p:cNvSpPr txBox="1"/>
          <p:nvPr/>
        </p:nvSpPr>
        <p:spPr>
          <a:xfrm>
            <a:off x="233083" y="260776"/>
            <a:ext cx="1117898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a:ln>
                  <a:noFill/>
                </a:ln>
                <a:solidFill>
                  <a:srgbClr val="90C226">
                    <a:lumMod val="50000"/>
                  </a:srgbClr>
                </a:solidFill>
                <a:effectLst/>
                <a:uLnTx/>
                <a:uFillTx/>
                <a:latin typeface="Calibri" panose="020F0502020204030204" pitchFamily="34" charset="0"/>
                <a:ea typeface="+mn-ea"/>
                <a:cs typeface="Calibri" panose="020F0502020204030204" pitchFamily="34" charset="0"/>
              </a:rPr>
              <a:t>Преглед најзначајних активности </a:t>
            </a:r>
            <a:r>
              <a:rPr kumimoji="0" lang="en-US" sz="2800" b="1" i="0" u="none" strike="noStrike" kern="1200" cap="none" spc="0" normalizeH="0" baseline="0" noProof="0" dirty="0" smtClean="0">
                <a:ln>
                  <a:noFill/>
                </a:ln>
                <a:solidFill>
                  <a:srgbClr val="90C226">
                    <a:lumMod val="50000"/>
                  </a:srgbClr>
                </a:solidFill>
                <a:effectLst/>
                <a:uLnTx/>
                <a:uFillTx/>
                <a:latin typeface="Calibri" panose="020F0502020204030204" pitchFamily="34" charset="0"/>
                <a:ea typeface="+mn-ea"/>
                <a:cs typeface="Calibri" panose="020F0502020204030204" pitchFamily="34" charset="0"/>
              </a:rPr>
              <a:t>3/3</a:t>
            </a:r>
            <a:endParaRPr kumimoji="0" lang="en-US" sz="2800" b="1" i="0" u="none" strike="noStrike" kern="1200" cap="none" spc="0" normalizeH="0" baseline="0" noProof="0" dirty="0">
              <a:ln>
                <a:noFill/>
              </a:ln>
              <a:solidFill>
                <a:srgbClr val="90C226">
                  <a:lumMod val="50000"/>
                </a:srgbClr>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5475789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402" y="94061"/>
            <a:ext cx="11463663" cy="523220"/>
          </a:xfrm>
          <a:noFill/>
        </p:spPr>
        <p:txBody>
          <a:bodyPr wrap="square" rtlCol="0">
            <a:spAutoFit/>
          </a:bodyPr>
          <a:lstStyle/>
          <a:p>
            <a:pPr algn="ctr" defTabSz="914400"/>
            <a:r>
              <a:rPr lang="ru-RU" sz="2800" b="1" dirty="0">
                <a:solidFill>
                  <a:schemeClr val="accent1">
                    <a:lumMod val="50000"/>
                  </a:schemeClr>
                </a:solidFill>
                <a:latin typeface="Calibri" panose="020F0502020204030204" pitchFamily="34" charset="0"/>
                <a:ea typeface="+mn-ea"/>
                <a:cs typeface="Calibri" panose="020F0502020204030204" pitchFamily="34" charset="0"/>
              </a:rPr>
              <a:t>Прогнозе очекиваних захтева за </a:t>
            </a:r>
            <a:r>
              <a:rPr lang="ru-RU" sz="2800" b="1" dirty="0" smtClean="0">
                <a:solidFill>
                  <a:schemeClr val="accent1">
                    <a:lumMod val="50000"/>
                  </a:schemeClr>
                </a:solidFill>
                <a:latin typeface="Calibri" panose="020F0502020204030204" pitchFamily="34" charset="0"/>
                <a:ea typeface="+mn-ea"/>
                <a:cs typeface="Calibri" panose="020F0502020204030204" pitchFamily="34" charset="0"/>
              </a:rPr>
              <a:t>средствима</a:t>
            </a:r>
            <a:r>
              <a:rPr lang="sr-Latn-RS" sz="2800" b="1" dirty="0" smtClean="0">
                <a:solidFill>
                  <a:schemeClr val="accent1">
                    <a:lumMod val="50000"/>
                  </a:schemeClr>
                </a:solidFill>
                <a:latin typeface="Calibri" panose="020F0502020204030204" pitchFamily="34" charset="0"/>
                <a:ea typeface="+mn-ea"/>
                <a:cs typeface="Calibri" panose="020F0502020204030204" pitchFamily="34" charset="0"/>
              </a:rPr>
              <a:t> </a:t>
            </a:r>
            <a:r>
              <a:rPr lang="en-US" sz="2800" b="1" dirty="0" smtClean="0">
                <a:solidFill>
                  <a:schemeClr val="accent1">
                    <a:lumMod val="50000"/>
                  </a:schemeClr>
                </a:solidFill>
                <a:latin typeface="Calibri" panose="020F0502020204030204" pitchFamily="34" charset="0"/>
                <a:ea typeface="+mn-ea"/>
                <a:cs typeface="Calibri" panose="020F0502020204030204" pitchFamily="34" charset="0"/>
              </a:rPr>
              <a:t>20</a:t>
            </a:r>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20</a:t>
            </a:r>
            <a:r>
              <a:rPr lang="en-US" sz="2800" b="1" dirty="0" smtClean="0">
                <a:solidFill>
                  <a:schemeClr val="accent1">
                    <a:lumMod val="50000"/>
                  </a:schemeClr>
                </a:solidFill>
                <a:latin typeface="Calibri" panose="020F0502020204030204" pitchFamily="34" charset="0"/>
                <a:ea typeface="+mn-ea"/>
                <a:cs typeface="Calibri" panose="020F0502020204030204" pitchFamily="34" charset="0"/>
              </a:rPr>
              <a:t>-202</a:t>
            </a:r>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1</a:t>
            </a:r>
            <a:endParaRPr lang="en-GB" sz="2800" b="1" dirty="0">
              <a:solidFill>
                <a:schemeClr val="accent1">
                  <a:lumMod val="50000"/>
                </a:schemeClr>
              </a:solidFill>
              <a:latin typeface="Calibri" panose="020F0502020204030204" pitchFamily="34" charset="0"/>
              <a:ea typeface="+mn-ea"/>
              <a:cs typeface="Calibri" panose="020F0502020204030204" pitchFamily="34" charset="0"/>
            </a:endParaRPr>
          </a:p>
        </p:txBody>
      </p:sp>
      <p:graphicFrame>
        <p:nvGraphicFramePr>
          <p:cNvPr id="7" name="Chart 6"/>
          <p:cNvGraphicFramePr>
            <a:graphicFrameLocks/>
          </p:cNvGraphicFramePr>
          <p:nvPr>
            <p:extLst/>
          </p:nvPr>
        </p:nvGraphicFramePr>
        <p:xfrm>
          <a:off x="406689" y="834014"/>
          <a:ext cx="11350376" cy="55760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4735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402" y="94061"/>
            <a:ext cx="11463663" cy="523220"/>
          </a:xfrm>
          <a:noFill/>
        </p:spPr>
        <p:txBody>
          <a:bodyPr wrap="square" rtlCol="0">
            <a:spAutoFit/>
          </a:bodyPr>
          <a:lstStyle/>
          <a:p>
            <a:pPr algn="ctr" defTabSz="914400"/>
            <a:r>
              <a:rPr lang="ru-RU" sz="2800" b="1" dirty="0">
                <a:solidFill>
                  <a:schemeClr val="accent1">
                    <a:lumMod val="50000"/>
                  </a:schemeClr>
                </a:solidFill>
                <a:latin typeface="Calibri" panose="020F0502020204030204" pitchFamily="34" charset="0"/>
                <a:ea typeface="+mn-ea"/>
                <a:cs typeface="Calibri" panose="020F0502020204030204" pitchFamily="34" charset="0"/>
              </a:rPr>
              <a:t>Прогнозе очекиваних захтева за </a:t>
            </a:r>
            <a:r>
              <a:rPr lang="ru-RU" sz="2800" b="1" dirty="0" smtClean="0">
                <a:solidFill>
                  <a:schemeClr val="accent1">
                    <a:lumMod val="50000"/>
                  </a:schemeClr>
                </a:solidFill>
                <a:latin typeface="Calibri" panose="020F0502020204030204" pitchFamily="34" charset="0"/>
                <a:ea typeface="+mn-ea"/>
                <a:cs typeface="Calibri" panose="020F0502020204030204" pitchFamily="34" charset="0"/>
              </a:rPr>
              <a:t>средствима</a:t>
            </a:r>
            <a:r>
              <a:rPr lang="sr-Latn-RS" sz="2800" b="1" dirty="0" smtClean="0">
                <a:solidFill>
                  <a:schemeClr val="accent1">
                    <a:lumMod val="50000"/>
                  </a:schemeClr>
                </a:solidFill>
                <a:latin typeface="Calibri" panose="020F0502020204030204" pitchFamily="34" charset="0"/>
                <a:ea typeface="+mn-ea"/>
                <a:cs typeface="Calibri" panose="020F0502020204030204" pitchFamily="34" charset="0"/>
              </a:rPr>
              <a:t> </a:t>
            </a:r>
            <a:r>
              <a:rPr lang="en-US" sz="2800" b="1" dirty="0" smtClean="0">
                <a:solidFill>
                  <a:schemeClr val="accent1">
                    <a:lumMod val="50000"/>
                  </a:schemeClr>
                </a:solidFill>
                <a:latin typeface="Calibri" panose="020F0502020204030204" pitchFamily="34" charset="0"/>
                <a:ea typeface="+mn-ea"/>
                <a:cs typeface="Calibri" panose="020F0502020204030204" pitchFamily="34" charset="0"/>
              </a:rPr>
              <a:t>20</a:t>
            </a:r>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20</a:t>
            </a:r>
            <a:r>
              <a:rPr lang="en-US" sz="2800" b="1" dirty="0" smtClean="0">
                <a:solidFill>
                  <a:schemeClr val="accent1">
                    <a:lumMod val="50000"/>
                  </a:schemeClr>
                </a:solidFill>
                <a:latin typeface="Calibri" panose="020F0502020204030204" pitchFamily="34" charset="0"/>
                <a:ea typeface="+mn-ea"/>
                <a:cs typeface="Calibri" panose="020F0502020204030204" pitchFamily="34" charset="0"/>
              </a:rPr>
              <a:t>-202</a:t>
            </a:r>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1</a:t>
            </a:r>
            <a:endParaRPr lang="en-GB" sz="2800" b="1" dirty="0">
              <a:solidFill>
                <a:schemeClr val="accent1">
                  <a:lumMod val="50000"/>
                </a:schemeClr>
              </a:solidFill>
              <a:latin typeface="Calibri" panose="020F0502020204030204" pitchFamily="34" charset="0"/>
              <a:ea typeface="+mn-ea"/>
              <a:cs typeface="Calibri" panose="020F0502020204030204" pitchFamily="34" charset="0"/>
            </a:endParaRPr>
          </a:p>
        </p:txBody>
      </p:sp>
      <p:graphicFrame>
        <p:nvGraphicFramePr>
          <p:cNvPr id="7" name="Chart 6"/>
          <p:cNvGraphicFramePr>
            <a:graphicFrameLocks/>
          </p:cNvGraphicFramePr>
          <p:nvPr>
            <p:extLst/>
          </p:nvPr>
        </p:nvGraphicFramePr>
        <p:xfrm>
          <a:off x="406688" y="834014"/>
          <a:ext cx="11221893" cy="56314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368731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rot="20858155">
            <a:off x="5433974" y="3096672"/>
            <a:ext cx="1718164" cy="1172833"/>
          </a:xfrm>
          <a:prstGeom prst="rect">
            <a:avLst/>
          </a:prstGeom>
          <a:effectLst>
            <a:outerShdw blurRad="254000" dist="50800" dir="5400000" sx="1000" sy="1000" algn="ctr" rotWithShape="0">
              <a:schemeClr val="accent1"/>
            </a:outerShdw>
          </a:effectLst>
        </p:spPr>
      </p:pic>
      <p:sp>
        <p:nvSpPr>
          <p:cNvPr id="2" name="Title 1"/>
          <p:cNvSpPr>
            <a:spLocks noGrp="1"/>
          </p:cNvSpPr>
          <p:nvPr>
            <p:ph type="title"/>
          </p:nvPr>
        </p:nvSpPr>
        <p:spPr>
          <a:xfrm>
            <a:off x="1376082" y="254873"/>
            <a:ext cx="8368282" cy="523220"/>
          </a:xfrm>
          <a:noFill/>
        </p:spPr>
        <p:txBody>
          <a:bodyPr vert="horz" wrap="square" lIns="91440" tIns="45720" rIns="91440" bIns="45720" rtlCol="0" anchor="t">
            <a:spAutoFit/>
          </a:bodyPr>
          <a:lstStyle/>
          <a:p>
            <a:pPr algn="ctr" defTabSz="914400"/>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Административни капацитети</a:t>
            </a:r>
            <a:r>
              <a:rPr lang="en-US" sz="2800" b="1" dirty="0" smtClean="0">
                <a:solidFill>
                  <a:schemeClr val="accent1">
                    <a:lumMod val="50000"/>
                  </a:schemeClr>
                </a:solidFill>
                <a:latin typeface="Calibri" panose="020F0502020204030204" pitchFamily="34" charset="0"/>
                <a:ea typeface="+mn-ea"/>
                <a:cs typeface="Calibri" panose="020F0502020204030204" pitchFamily="34" charset="0"/>
              </a:rPr>
              <a:t> </a:t>
            </a:r>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ИПАРД тела</a:t>
            </a:r>
            <a:endParaRPr lang="en-US" sz="2800" b="1" dirty="0">
              <a:solidFill>
                <a:schemeClr val="accent1">
                  <a:lumMod val="50000"/>
                </a:schemeClr>
              </a:solidFill>
              <a:latin typeface="Calibri" panose="020F0502020204030204" pitchFamily="34" charset="0"/>
              <a:ea typeface="+mn-ea"/>
              <a:cs typeface="Calibri" panose="020F0502020204030204" pitchFamily="34" charset="0"/>
            </a:endParaRPr>
          </a:p>
        </p:txBody>
      </p:sp>
      <p:sp>
        <p:nvSpPr>
          <p:cNvPr id="4" name="Text Placeholder 3"/>
          <p:cNvSpPr>
            <a:spLocks noGrp="1"/>
          </p:cNvSpPr>
          <p:nvPr>
            <p:ph type="body" sz="half" idx="2"/>
          </p:nvPr>
        </p:nvSpPr>
        <p:spPr>
          <a:xfrm>
            <a:off x="295565" y="1168677"/>
            <a:ext cx="4765962" cy="4743978"/>
          </a:xfrm>
        </p:spPr>
        <p:txBody>
          <a:bodyPr>
            <a:normAutofit/>
          </a:bodyPr>
          <a:lstStyle/>
          <a:p>
            <a:pPr marL="228600" indent="-228600">
              <a:spcBef>
                <a:spcPts val="0"/>
              </a:spcBef>
              <a:buFont typeface="Wingdings" panose="05000000000000000000" pitchFamily="2" charset="2"/>
              <a:buChar char="Ø"/>
            </a:pPr>
            <a:r>
              <a:rPr lang="sr-Cyrl-RS" sz="2200" dirty="0" smtClean="0">
                <a:solidFill>
                  <a:schemeClr val="accent2">
                    <a:lumMod val="50000"/>
                  </a:schemeClr>
                </a:solidFill>
                <a:latin typeface="Calibri" panose="020F0502020204030204" pitchFamily="34" charset="0"/>
                <a:cs typeface="Calibri" panose="020F0502020204030204" pitchFamily="34" charset="0"/>
              </a:rPr>
              <a:t>Укупан број запослених у свим ИПАРД телима је </a:t>
            </a:r>
            <a:r>
              <a:rPr lang="en-US" sz="2200" b="1" dirty="0" smtClean="0">
                <a:solidFill>
                  <a:schemeClr val="accent2">
                    <a:lumMod val="50000"/>
                  </a:schemeClr>
                </a:solidFill>
                <a:latin typeface="Calibri" panose="020F0502020204030204" pitchFamily="34" charset="0"/>
                <a:cs typeface="Calibri" panose="020F0502020204030204" pitchFamily="34" charset="0"/>
              </a:rPr>
              <a:t>1</a:t>
            </a:r>
            <a:r>
              <a:rPr lang="sr-Cyrl-RS" sz="2200" b="1" dirty="0" smtClean="0">
                <a:solidFill>
                  <a:schemeClr val="accent2">
                    <a:lumMod val="50000"/>
                  </a:schemeClr>
                </a:solidFill>
                <a:latin typeface="Calibri" panose="020F0502020204030204" pitchFamily="34" charset="0"/>
                <a:cs typeface="Calibri" panose="020F0502020204030204" pitchFamily="34" charset="0"/>
              </a:rPr>
              <a:t>75</a:t>
            </a:r>
            <a:r>
              <a:rPr lang="en-US" sz="2200" dirty="0" smtClean="0">
                <a:solidFill>
                  <a:schemeClr val="accent2">
                    <a:lumMod val="50000"/>
                  </a:schemeClr>
                </a:solidFill>
                <a:latin typeface="Calibri" panose="020F0502020204030204" pitchFamily="34" charset="0"/>
                <a:cs typeface="Calibri" panose="020F0502020204030204" pitchFamily="34" charset="0"/>
              </a:rPr>
              <a:t>, </a:t>
            </a:r>
            <a:r>
              <a:rPr lang="sr-Cyrl-RS" sz="2200" dirty="0" smtClean="0">
                <a:solidFill>
                  <a:schemeClr val="accent2">
                    <a:lumMod val="50000"/>
                  </a:schemeClr>
                </a:solidFill>
                <a:latin typeface="Calibri" panose="020F0502020204030204" pitchFamily="34" charset="0"/>
                <a:cs typeface="Calibri" panose="020F0502020204030204" pitchFamily="34" charset="0"/>
              </a:rPr>
              <a:t>од чега</a:t>
            </a:r>
            <a:r>
              <a:rPr lang="en-US" sz="2200" dirty="0" smtClean="0">
                <a:solidFill>
                  <a:schemeClr val="accent2">
                    <a:lumMod val="50000"/>
                  </a:schemeClr>
                </a:solidFill>
                <a:latin typeface="Calibri" panose="020F0502020204030204" pitchFamily="34" charset="0"/>
                <a:cs typeface="Calibri" panose="020F0502020204030204" pitchFamily="34" charset="0"/>
              </a:rPr>
              <a:t>:</a:t>
            </a:r>
            <a:r>
              <a:rPr lang="en-US" sz="2200" dirty="0">
                <a:solidFill>
                  <a:schemeClr val="accent2">
                    <a:lumMod val="50000"/>
                  </a:schemeClr>
                </a:solidFill>
                <a:latin typeface="Calibri" panose="020F0502020204030204" pitchFamily="34" charset="0"/>
                <a:cs typeface="Calibri" panose="020F0502020204030204" pitchFamily="34" charset="0"/>
              </a:rPr>
              <a:t/>
            </a:r>
            <a:br>
              <a:rPr lang="en-US" sz="2200" dirty="0">
                <a:solidFill>
                  <a:schemeClr val="accent2">
                    <a:lumMod val="50000"/>
                  </a:schemeClr>
                </a:solidFill>
                <a:latin typeface="Calibri" panose="020F0502020204030204" pitchFamily="34" charset="0"/>
                <a:cs typeface="Calibri" panose="020F0502020204030204" pitchFamily="34" charset="0"/>
              </a:rPr>
            </a:br>
            <a:r>
              <a:rPr lang="en-US" sz="1800" dirty="0">
                <a:solidFill>
                  <a:schemeClr val="tx1"/>
                </a:solidFill>
                <a:latin typeface="Calibri" panose="020F0502020204030204" pitchFamily="34" charset="0"/>
                <a:cs typeface="Calibri" panose="020F0502020204030204" pitchFamily="34" charset="0"/>
              </a:rPr>
              <a:t>- </a:t>
            </a:r>
            <a:r>
              <a:rPr lang="sr-Cyrl-RS" sz="1900" dirty="0" smtClean="0">
                <a:solidFill>
                  <a:schemeClr val="tx1"/>
                </a:solidFill>
                <a:latin typeface="Calibri" panose="020F0502020204030204" pitchFamily="34" charset="0"/>
                <a:cs typeface="Calibri" panose="020F0502020204030204" pitchFamily="34" charset="0"/>
              </a:rPr>
              <a:t>Управљачка структура </a:t>
            </a:r>
            <a:r>
              <a:rPr lang="en-GB" sz="1900" dirty="0" smtClean="0">
                <a:solidFill>
                  <a:schemeClr val="tx1"/>
                </a:solidFill>
                <a:latin typeface="Calibri" panose="020F0502020204030204" pitchFamily="34" charset="0"/>
                <a:cs typeface="Calibri" panose="020F0502020204030204" pitchFamily="34" charset="0"/>
              </a:rPr>
              <a:t>(</a:t>
            </a:r>
            <a:r>
              <a:rPr lang="sr-Cyrl-RS" sz="1900" dirty="0" smtClean="0">
                <a:solidFill>
                  <a:schemeClr val="tx1"/>
                </a:solidFill>
                <a:latin typeface="Calibri" panose="020F0502020204030204" pitchFamily="34" charset="0"/>
                <a:cs typeface="Calibri" panose="020F0502020204030204" pitchFamily="34" charset="0"/>
              </a:rPr>
              <a:t> НАО СО, НФ</a:t>
            </a:r>
            <a:r>
              <a:rPr lang="en-GB" sz="1900" dirty="0" smtClean="0">
                <a:solidFill>
                  <a:schemeClr val="tx1"/>
                </a:solidFill>
                <a:latin typeface="Calibri" panose="020F0502020204030204" pitchFamily="34" charset="0"/>
                <a:cs typeface="Calibri" panose="020F0502020204030204" pitchFamily="34" charset="0"/>
              </a:rPr>
              <a:t>)</a:t>
            </a:r>
            <a:r>
              <a:rPr lang="en-US" sz="1900" dirty="0" smtClean="0">
                <a:solidFill>
                  <a:schemeClr val="tx1"/>
                </a:solidFill>
                <a:latin typeface="Calibri" panose="020F0502020204030204" pitchFamily="34" charset="0"/>
                <a:cs typeface="Calibri" panose="020F0502020204030204" pitchFamily="34" charset="0"/>
              </a:rPr>
              <a:t> </a:t>
            </a:r>
            <a:r>
              <a:rPr lang="sr-Cyrl-RS" sz="1900" dirty="0" smtClean="0">
                <a:solidFill>
                  <a:schemeClr val="tx1"/>
                </a:solidFill>
                <a:latin typeface="Calibri" panose="020F0502020204030204" pitchFamily="34" charset="0"/>
                <a:cs typeface="Calibri" panose="020F0502020204030204" pitchFamily="34" charset="0"/>
              </a:rPr>
              <a:t>24</a:t>
            </a:r>
            <a:r>
              <a:rPr lang="en-US" sz="1900" dirty="0">
                <a:solidFill>
                  <a:schemeClr val="tx1"/>
                </a:solidFill>
                <a:latin typeface="Calibri" panose="020F0502020204030204" pitchFamily="34" charset="0"/>
                <a:cs typeface="Calibri" panose="020F0502020204030204" pitchFamily="34" charset="0"/>
              </a:rPr>
              <a:t/>
            </a:r>
            <a:br>
              <a:rPr lang="en-US" sz="1900" dirty="0">
                <a:solidFill>
                  <a:schemeClr val="tx1"/>
                </a:solidFill>
                <a:latin typeface="Calibri" panose="020F0502020204030204" pitchFamily="34" charset="0"/>
                <a:cs typeface="Calibri" panose="020F0502020204030204" pitchFamily="34" charset="0"/>
              </a:rPr>
            </a:br>
            <a:r>
              <a:rPr lang="en-US" sz="1900" dirty="0">
                <a:solidFill>
                  <a:schemeClr val="tx1"/>
                </a:solidFill>
                <a:latin typeface="Calibri" panose="020F0502020204030204" pitchFamily="34" charset="0"/>
                <a:cs typeface="Calibri" panose="020F0502020204030204" pitchFamily="34" charset="0"/>
              </a:rPr>
              <a:t>- </a:t>
            </a:r>
            <a:r>
              <a:rPr lang="sr-Cyrl-RS" sz="1900" dirty="0" smtClean="0">
                <a:solidFill>
                  <a:schemeClr val="tx1"/>
                </a:solidFill>
                <a:latin typeface="Calibri" panose="020F0502020204030204" pitchFamily="34" charset="0"/>
                <a:cs typeface="Calibri" panose="020F0502020204030204" pitchFamily="34" charset="0"/>
              </a:rPr>
              <a:t>Управљачко тело </a:t>
            </a:r>
            <a:r>
              <a:rPr lang="en-US" sz="1900" dirty="0" smtClean="0">
                <a:solidFill>
                  <a:schemeClr val="tx1"/>
                </a:solidFill>
                <a:latin typeface="Calibri" panose="020F0502020204030204" pitchFamily="34" charset="0"/>
                <a:cs typeface="Calibri" panose="020F0502020204030204" pitchFamily="34" charset="0"/>
              </a:rPr>
              <a:t>1</a:t>
            </a:r>
            <a:r>
              <a:rPr lang="sr-Cyrl-RS" sz="1900" dirty="0" smtClean="0">
                <a:solidFill>
                  <a:schemeClr val="tx1"/>
                </a:solidFill>
                <a:latin typeface="Calibri" panose="020F0502020204030204" pitchFamily="34" charset="0"/>
                <a:cs typeface="Calibri" panose="020F0502020204030204" pitchFamily="34" charset="0"/>
              </a:rPr>
              <a:t>4</a:t>
            </a:r>
            <a:endParaRPr lang="en-US" sz="1900" dirty="0" smtClean="0">
              <a:solidFill>
                <a:schemeClr val="tx1"/>
              </a:solidFill>
              <a:latin typeface="Calibri" panose="020F0502020204030204" pitchFamily="34" charset="0"/>
              <a:cs typeface="Calibri" panose="020F0502020204030204" pitchFamily="34" charset="0"/>
            </a:endParaRPr>
          </a:p>
          <a:p>
            <a:pPr marL="228600" indent="-228600">
              <a:spcBef>
                <a:spcPts val="0"/>
              </a:spcBef>
            </a:pPr>
            <a:r>
              <a:rPr lang="en-US" sz="1900" dirty="0">
                <a:solidFill>
                  <a:schemeClr val="tx1"/>
                </a:solidFill>
                <a:latin typeface="Calibri" panose="020F0502020204030204" pitchFamily="34" charset="0"/>
                <a:cs typeface="Calibri" panose="020F0502020204030204" pitchFamily="34" charset="0"/>
              </a:rPr>
              <a:t> </a:t>
            </a:r>
            <a:r>
              <a:rPr lang="en-US" sz="1900" dirty="0" smtClean="0">
                <a:solidFill>
                  <a:schemeClr val="tx1"/>
                </a:solidFill>
                <a:latin typeface="Calibri" panose="020F0502020204030204" pitchFamily="34" charset="0"/>
                <a:cs typeface="Calibri" panose="020F0502020204030204" pitchFamily="34" charset="0"/>
              </a:rPr>
              <a:t>   - </a:t>
            </a:r>
            <a:r>
              <a:rPr lang="sr-Cyrl-RS" sz="1900" dirty="0" smtClean="0">
                <a:solidFill>
                  <a:schemeClr val="tx1"/>
                </a:solidFill>
                <a:latin typeface="Calibri" panose="020F0502020204030204" pitchFamily="34" charset="0"/>
                <a:cs typeface="Calibri" panose="020F0502020204030204" pitchFamily="34" charset="0"/>
              </a:rPr>
              <a:t>ИПАРД Агенција </a:t>
            </a:r>
            <a:r>
              <a:rPr lang="en-US" sz="1900" dirty="0" smtClean="0">
                <a:solidFill>
                  <a:schemeClr val="tx1"/>
                </a:solidFill>
                <a:latin typeface="Calibri" panose="020F0502020204030204" pitchFamily="34" charset="0"/>
                <a:cs typeface="Calibri" panose="020F0502020204030204" pitchFamily="34" charset="0"/>
              </a:rPr>
              <a:t>1</a:t>
            </a:r>
            <a:r>
              <a:rPr lang="sr-Cyrl-RS" sz="1900" dirty="0" smtClean="0">
                <a:solidFill>
                  <a:schemeClr val="tx1"/>
                </a:solidFill>
                <a:latin typeface="Calibri" panose="020F0502020204030204" pitchFamily="34" charset="0"/>
                <a:cs typeface="Calibri" panose="020F0502020204030204" pitchFamily="34" charset="0"/>
              </a:rPr>
              <a:t>37</a:t>
            </a:r>
            <a:endParaRPr lang="sr-Latn-RS" sz="1900" dirty="0" smtClean="0">
              <a:solidFill>
                <a:schemeClr val="tx1"/>
              </a:solidFill>
              <a:latin typeface="Calibri" panose="020F0502020204030204" pitchFamily="34" charset="0"/>
              <a:cs typeface="Calibri" panose="020F0502020204030204" pitchFamily="34" charset="0"/>
            </a:endParaRPr>
          </a:p>
          <a:p>
            <a:pPr>
              <a:spcBef>
                <a:spcPts val="0"/>
              </a:spcBef>
            </a:pPr>
            <a:endParaRPr lang="sr-Latn-RS" sz="1600" dirty="0"/>
          </a:p>
          <a:p>
            <a:pPr marL="285750" indent="-285750">
              <a:spcBef>
                <a:spcPts val="0"/>
              </a:spcBef>
              <a:buFont typeface="Wingdings" panose="05000000000000000000" pitchFamily="2" charset="2"/>
              <a:buChar char="Ø"/>
            </a:pPr>
            <a:r>
              <a:rPr lang="sr-Cyrl-RS" sz="2200" dirty="0" smtClean="0">
                <a:solidFill>
                  <a:schemeClr val="accent2">
                    <a:lumMod val="50000"/>
                  </a:schemeClr>
                </a:solidFill>
                <a:latin typeface="Calibri" panose="020F0502020204030204" pitchFamily="34" charset="0"/>
                <a:cs typeface="Calibri" panose="020F0502020204030204" pitchFamily="34" charset="0"/>
              </a:rPr>
              <a:t>Укупна разлика попуњених у односу на потребан број запослених на основу анализе обима посла за</a:t>
            </a:r>
            <a:r>
              <a:rPr lang="sr-Cyrl-RS" sz="2200" dirty="0">
                <a:solidFill>
                  <a:schemeClr val="accent2">
                    <a:lumMod val="50000"/>
                  </a:schemeClr>
                </a:solidFill>
                <a:latin typeface="Calibri" panose="020F0502020204030204" pitchFamily="34" charset="0"/>
                <a:cs typeface="Calibri" panose="020F0502020204030204" pitchFamily="34" charset="0"/>
              </a:rPr>
              <a:t> </a:t>
            </a:r>
            <a:r>
              <a:rPr lang="en-GB" sz="2200" dirty="0" smtClean="0">
                <a:solidFill>
                  <a:schemeClr val="accent2">
                    <a:lumMod val="50000"/>
                  </a:schemeClr>
                </a:solidFill>
                <a:latin typeface="Calibri" panose="020F0502020204030204" pitchFamily="34" charset="0"/>
                <a:cs typeface="Calibri" panose="020F0502020204030204" pitchFamily="34" charset="0"/>
              </a:rPr>
              <a:t>20</a:t>
            </a:r>
            <a:r>
              <a:rPr lang="sr-Cyrl-RS" sz="2200" dirty="0" smtClean="0">
                <a:solidFill>
                  <a:schemeClr val="accent2">
                    <a:lumMod val="50000"/>
                  </a:schemeClr>
                </a:solidFill>
                <a:latin typeface="Calibri" panose="020F0502020204030204" pitchFamily="34" charset="0"/>
                <a:cs typeface="Calibri" panose="020F0502020204030204" pitchFamily="34" charset="0"/>
              </a:rPr>
              <a:t>20. годину</a:t>
            </a:r>
            <a:r>
              <a:rPr lang="en-GB" sz="2200" dirty="0" smtClean="0">
                <a:solidFill>
                  <a:schemeClr val="accent2">
                    <a:lumMod val="50000"/>
                  </a:schemeClr>
                </a:solidFill>
                <a:latin typeface="Calibri" panose="020F0502020204030204" pitchFamily="34" charset="0"/>
                <a:cs typeface="Calibri" panose="020F0502020204030204" pitchFamily="34" charset="0"/>
              </a:rPr>
              <a:t> </a:t>
            </a:r>
            <a:r>
              <a:rPr lang="sr-Cyrl-RS" sz="2200" dirty="0" smtClean="0">
                <a:solidFill>
                  <a:schemeClr val="accent2">
                    <a:lumMod val="50000"/>
                  </a:schemeClr>
                </a:solidFill>
                <a:latin typeface="Calibri" panose="020F0502020204030204" pitchFamily="34" charset="0"/>
                <a:cs typeface="Calibri" panose="020F0502020204030204" pitchFamily="34" charset="0"/>
              </a:rPr>
              <a:t>је</a:t>
            </a:r>
            <a:r>
              <a:rPr lang="sr-Latn-RS" sz="2200" dirty="0" smtClean="0">
                <a:solidFill>
                  <a:schemeClr val="accent2">
                    <a:lumMod val="50000"/>
                  </a:schemeClr>
                </a:solidFill>
                <a:latin typeface="Calibri" panose="020F0502020204030204" pitchFamily="34" charset="0"/>
                <a:cs typeface="Calibri" panose="020F0502020204030204" pitchFamily="34" charset="0"/>
              </a:rPr>
              <a:t> </a:t>
            </a:r>
            <a:r>
              <a:rPr lang="sr-Cyrl-RS" sz="2200" dirty="0" smtClean="0">
                <a:solidFill>
                  <a:schemeClr val="accent2">
                    <a:lumMod val="50000"/>
                  </a:schemeClr>
                </a:solidFill>
                <a:latin typeface="Calibri" panose="020F0502020204030204" pitchFamily="34" charset="0"/>
                <a:cs typeface="Calibri" panose="020F0502020204030204" pitchFamily="34" charset="0"/>
              </a:rPr>
              <a:t>1</a:t>
            </a:r>
            <a:r>
              <a:rPr lang="en-GB" sz="2200" dirty="0" smtClean="0">
                <a:solidFill>
                  <a:schemeClr val="accent2">
                    <a:lumMod val="50000"/>
                  </a:schemeClr>
                </a:solidFill>
                <a:latin typeface="Calibri" panose="020F0502020204030204" pitchFamily="34" charset="0"/>
                <a:cs typeface="Calibri" panose="020F0502020204030204" pitchFamily="34" charset="0"/>
              </a:rPr>
              <a:t>6</a:t>
            </a:r>
            <a:r>
              <a:rPr lang="sr-Cyrl-RS" sz="2200" dirty="0">
                <a:solidFill>
                  <a:schemeClr val="accent2">
                    <a:lumMod val="50000"/>
                  </a:schemeClr>
                </a:solidFill>
                <a:latin typeface="Calibri" panose="020F0502020204030204" pitchFamily="34" charset="0"/>
                <a:cs typeface="Calibri" panose="020F0502020204030204" pitchFamily="34" charset="0"/>
              </a:rPr>
              <a:t>0</a:t>
            </a:r>
            <a:r>
              <a:rPr lang="sr-Latn-RS" sz="2200" dirty="0" smtClean="0">
                <a:solidFill>
                  <a:schemeClr val="accent2">
                    <a:lumMod val="50000"/>
                  </a:schemeClr>
                </a:solidFill>
                <a:latin typeface="Calibri" panose="020F0502020204030204" pitchFamily="34" charset="0"/>
                <a:cs typeface="Calibri" panose="020F0502020204030204" pitchFamily="34" charset="0"/>
              </a:rPr>
              <a:t>, </a:t>
            </a:r>
            <a:r>
              <a:rPr lang="sr-Cyrl-RS" sz="2200" dirty="0">
                <a:solidFill>
                  <a:schemeClr val="accent2">
                    <a:lumMod val="50000"/>
                  </a:schemeClr>
                </a:solidFill>
                <a:latin typeface="Calibri" panose="020F0502020204030204" pitchFamily="34" charset="0"/>
                <a:cs typeface="Calibri" panose="020F0502020204030204" pitchFamily="34" charset="0"/>
              </a:rPr>
              <a:t>од </a:t>
            </a:r>
            <a:r>
              <a:rPr lang="sr-Cyrl-RS" sz="2200" dirty="0" smtClean="0">
                <a:solidFill>
                  <a:schemeClr val="accent2">
                    <a:lumMod val="50000"/>
                  </a:schemeClr>
                </a:solidFill>
                <a:latin typeface="Calibri" panose="020F0502020204030204" pitchFamily="34" charset="0"/>
                <a:cs typeface="Calibri" panose="020F0502020204030204" pitchFamily="34" charset="0"/>
              </a:rPr>
              <a:t>чега</a:t>
            </a:r>
            <a:r>
              <a:rPr lang="sr-Latn-RS" sz="2200" dirty="0" smtClean="0">
                <a:solidFill>
                  <a:schemeClr val="accent2">
                    <a:lumMod val="50000"/>
                  </a:schemeClr>
                </a:solidFill>
                <a:latin typeface="Calibri" panose="020F0502020204030204" pitchFamily="34" charset="0"/>
                <a:cs typeface="Calibri" panose="020F0502020204030204" pitchFamily="34" charset="0"/>
              </a:rPr>
              <a:t>:</a:t>
            </a:r>
            <a:r>
              <a:rPr lang="sr-Latn-RS" sz="2200" b="1" dirty="0">
                <a:solidFill>
                  <a:schemeClr val="accent2">
                    <a:lumMod val="50000"/>
                  </a:schemeClr>
                </a:solidFill>
                <a:latin typeface="Calibri" panose="020F0502020204030204"/>
              </a:rPr>
              <a:t/>
            </a:r>
            <a:br>
              <a:rPr lang="sr-Latn-RS" sz="2200" b="1" dirty="0">
                <a:solidFill>
                  <a:schemeClr val="accent2">
                    <a:lumMod val="50000"/>
                  </a:schemeClr>
                </a:solidFill>
                <a:latin typeface="Calibri" panose="020F0502020204030204"/>
              </a:rPr>
            </a:br>
            <a:r>
              <a:rPr lang="en-US" sz="1600" b="1" dirty="0" smtClean="0">
                <a:solidFill>
                  <a:schemeClr val="tx1"/>
                </a:solidFill>
                <a:latin typeface="Calibri" panose="020F0502020204030204"/>
              </a:rPr>
              <a:t>- </a:t>
            </a:r>
            <a:r>
              <a:rPr lang="sr-Cyrl-RS" sz="1900" dirty="0">
                <a:solidFill>
                  <a:schemeClr val="tx1"/>
                </a:solidFill>
                <a:latin typeface="Calibri" panose="020F0502020204030204" pitchFamily="34" charset="0"/>
                <a:cs typeface="Calibri" panose="020F0502020204030204" pitchFamily="34" charset="0"/>
              </a:rPr>
              <a:t>Управљачка структура </a:t>
            </a:r>
            <a:r>
              <a:rPr lang="en-GB" sz="1900" dirty="0" smtClean="0">
                <a:solidFill>
                  <a:schemeClr val="tx1"/>
                </a:solidFill>
                <a:latin typeface="Calibri" panose="020F0502020204030204" pitchFamily="34" charset="0"/>
                <a:cs typeface="Calibri" panose="020F0502020204030204" pitchFamily="34" charset="0"/>
              </a:rPr>
              <a:t>(</a:t>
            </a:r>
            <a:r>
              <a:rPr lang="sr-Cyrl-RS" sz="1900" dirty="0" smtClean="0">
                <a:solidFill>
                  <a:schemeClr val="tx1"/>
                </a:solidFill>
                <a:latin typeface="Calibri" panose="020F0502020204030204" pitchFamily="34" charset="0"/>
                <a:cs typeface="Calibri" panose="020F0502020204030204" pitchFamily="34" charset="0"/>
              </a:rPr>
              <a:t>НФ</a:t>
            </a:r>
            <a:r>
              <a:rPr lang="en-GB" sz="1900" dirty="0" smtClean="0">
                <a:solidFill>
                  <a:schemeClr val="tx1"/>
                </a:solidFill>
                <a:latin typeface="Calibri" panose="020F0502020204030204" pitchFamily="34" charset="0"/>
                <a:cs typeface="Calibri" panose="020F0502020204030204" pitchFamily="34" charset="0"/>
              </a:rPr>
              <a:t>) 4</a:t>
            </a:r>
            <a:r>
              <a:rPr lang="sr-Latn-RS" sz="1900" dirty="0">
                <a:solidFill>
                  <a:schemeClr val="tx1"/>
                </a:solidFill>
                <a:latin typeface="Calibri" panose="020F0502020204030204" pitchFamily="34" charset="0"/>
                <a:cs typeface="Calibri" panose="020F0502020204030204" pitchFamily="34" charset="0"/>
              </a:rPr>
              <a:t/>
            </a:r>
            <a:br>
              <a:rPr lang="sr-Latn-RS" sz="1900" dirty="0">
                <a:solidFill>
                  <a:schemeClr val="tx1"/>
                </a:solidFill>
                <a:latin typeface="Calibri" panose="020F0502020204030204" pitchFamily="34" charset="0"/>
                <a:cs typeface="Calibri" panose="020F0502020204030204" pitchFamily="34" charset="0"/>
              </a:rPr>
            </a:br>
            <a:r>
              <a:rPr lang="en-US" sz="1900" dirty="0" smtClean="0">
                <a:solidFill>
                  <a:schemeClr val="tx1"/>
                </a:solidFill>
                <a:latin typeface="Calibri" panose="020F0502020204030204" pitchFamily="34" charset="0"/>
                <a:cs typeface="Calibri" panose="020F0502020204030204" pitchFamily="34" charset="0"/>
              </a:rPr>
              <a:t>- </a:t>
            </a:r>
            <a:r>
              <a:rPr lang="sr-Cyrl-RS" sz="1900" dirty="0">
                <a:solidFill>
                  <a:schemeClr val="tx1"/>
                </a:solidFill>
                <a:latin typeface="Calibri" panose="020F0502020204030204" pitchFamily="34" charset="0"/>
                <a:cs typeface="Calibri" panose="020F0502020204030204" pitchFamily="34" charset="0"/>
              </a:rPr>
              <a:t>Управљачко тело </a:t>
            </a:r>
            <a:r>
              <a:rPr lang="sr-Cyrl-RS" sz="1900" dirty="0" smtClean="0">
                <a:solidFill>
                  <a:schemeClr val="tx1"/>
                </a:solidFill>
                <a:latin typeface="Calibri" panose="020F0502020204030204" pitchFamily="34" charset="0"/>
                <a:cs typeface="Calibri" panose="020F0502020204030204" pitchFamily="34" charset="0"/>
              </a:rPr>
              <a:t>11</a:t>
            </a:r>
            <a:r>
              <a:rPr lang="sr-Latn-RS" sz="1900" dirty="0">
                <a:solidFill>
                  <a:schemeClr val="tx1"/>
                </a:solidFill>
                <a:latin typeface="Calibri" panose="020F0502020204030204" pitchFamily="34" charset="0"/>
                <a:cs typeface="Calibri" panose="020F0502020204030204" pitchFamily="34" charset="0"/>
              </a:rPr>
              <a:t/>
            </a:r>
            <a:br>
              <a:rPr lang="sr-Latn-RS" sz="1900" dirty="0">
                <a:solidFill>
                  <a:schemeClr val="tx1"/>
                </a:solidFill>
                <a:latin typeface="Calibri" panose="020F0502020204030204" pitchFamily="34" charset="0"/>
                <a:cs typeface="Calibri" panose="020F0502020204030204" pitchFamily="34" charset="0"/>
              </a:rPr>
            </a:br>
            <a:r>
              <a:rPr lang="en-US" sz="1900" dirty="0" smtClean="0">
                <a:solidFill>
                  <a:schemeClr val="tx1"/>
                </a:solidFill>
                <a:latin typeface="Calibri" panose="020F0502020204030204" pitchFamily="34" charset="0"/>
                <a:cs typeface="Calibri" panose="020F0502020204030204" pitchFamily="34" charset="0"/>
              </a:rPr>
              <a:t>- </a:t>
            </a:r>
            <a:r>
              <a:rPr lang="sr-Cyrl-RS" sz="1900" dirty="0">
                <a:solidFill>
                  <a:schemeClr val="tx1"/>
                </a:solidFill>
                <a:latin typeface="Calibri" panose="020F0502020204030204" pitchFamily="34" charset="0"/>
                <a:cs typeface="Calibri" panose="020F0502020204030204" pitchFamily="34" charset="0"/>
              </a:rPr>
              <a:t>ИПАРД Агенција </a:t>
            </a:r>
            <a:r>
              <a:rPr lang="sr-Cyrl-RS" sz="1900" dirty="0" smtClean="0">
                <a:solidFill>
                  <a:schemeClr val="tx1"/>
                </a:solidFill>
                <a:latin typeface="Calibri" panose="020F0502020204030204" pitchFamily="34" charset="0"/>
                <a:cs typeface="Calibri" panose="020F0502020204030204" pitchFamily="34" charset="0"/>
              </a:rPr>
              <a:t>145</a:t>
            </a:r>
            <a:r>
              <a:rPr lang="en-US" sz="1900" dirty="0"/>
              <a:t/>
            </a:r>
            <a:br>
              <a:rPr lang="en-US" sz="1900" dirty="0"/>
            </a:br>
            <a:endParaRPr lang="en-US" sz="1900" dirty="0"/>
          </a:p>
        </p:txBody>
      </p:sp>
      <p:sp>
        <p:nvSpPr>
          <p:cNvPr id="7" name="Slide Number Placeholder 7"/>
          <p:cNvSpPr txBox="1">
            <a:spLocks/>
          </p:cNvSpPr>
          <p:nvPr/>
        </p:nvSpPr>
        <p:spPr>
          <a:xfrm>
            <a:off x="10686163" y="6041362"/>
            <a:ext cx="683339"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1200" b="0" i="1"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3" name="Picture 2"/>
          <p:cNvPicPr>
            <a:picLocks noChangeAspect="1"/>
          </p:cNvPicPr>
          <p:nvPr/>
        </p:nvPicPr>
        <p:blipFill>
          <a:blip r:embed="rId4"/>
          <a:stretch>
            <a:fillRect/>
          </a:stretch>
        </p:blipFill>
        <p:spPr>
          <a:xfrm>
            <a:off x="9604029" y="92460"/>
            <a:ext cx="2164268" cy="2017951"/>
          </a:xfrm>
          <a:prstGeom prst="rect">
            <a:avLst/>
          </a:prstGeom>
          <a:effectLst/>
        </p:spPr>
      </p:pic>
      <p:graphicFrame>
        <p:nvGraphicFramePr>
          <p:cNvPr id="5" name="Content Placeholder 4"/>
          <p:cNvGraphicFramePr>
            <a:graphicFrameLocks noGrp="1"/>
          </p:cNvGraphicFramePr>
          <p:nvPr>
            <p:ph idx="1"/>
            <p:extLst/>
          </p:nvPr>
        </p:nvGraphicFramePr>
        <p:xfrm>
          <a:off x="4433456" y="1101435"/>
          <a:ext cx="7213599" cy="557183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25260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8618" y="381000"/>
            <a:ext cx="11110884" cy="523220"/>
          </a:xfrm>
          <a:prstGeom prst="rect">
            <a:avLst/>
          </a:prstGeom>
          <a:noFill/>
        </p:spPr>
        <p:txBody>
          <a:bodyPr vert="horz" wrap="square" lIns="91440" tIns="45720" rIns="91440" bIns="45720" rtlCol="0" anchor="t">
            <a:spAutoFit/>
          </a:bodyPr>
          <a:lstStyle/>
          <a:p>
            <a:pPr algn="ctr" defTabSz="914400"/>
            <a:r>
              <a:rPr lang="sr-Cyrl-RS" sz="2800" b="1" dirty="0" smtClean="0">
                <a:solidFill>
                  <a:schemeClr val="accent1">
                    <a:lumMod val="50000"/>
                  </a:schemeClr>
                </a:solidFill>
                <a:latin typeface="Calibri" panose="020F0502020204030204" pitchFamily="34" charset="0"/>
                <a:ea typeface="+mn-ea"/>
                <a:cs typeface="Calibri" panose="020F0502020204030204" pitchFamily="34" charset="0"/>
              </a:rPr>
              <a:t>Планиране активности у наредном периоду</a:t>
            </a:r>
            <a:endParaRPr lang="en-US" sz="2800" b="1" dirty="0">
              <a:solidFill>
                <a:schemeClr val="accent1">
                  <a:lumMod val="50000"/>
                </a:schemeClr>
              </a:solidFill>
              <a:latin typeface="Calibri" panose="020F0502020204030204" pitchFamily="34" charset="0"/>
              <a:ea typeface="+mn-ea"/>
              <a:cs typeface="Calibri" panose="020F0502020204030204" pitchFamily="34" charset="0"/>
            </a:endParaRPr>
          </a:p>
        </p:txBody>
      </p:sp>
      <p:sp>
        <p:nvSpPr>
          <p:cNvPr id="2" name="Content Placeholder 1"/>
          <p:cNvSpPr>
            <a:spLocks noGrp="1"/>
          </p:cNvSpPr>
          <p:nvPr>
            <p:ph idx="1"/>
          </p:nvPr>
        </p:nvSpPr>
        <p:spPr>
          <a:xfrm>
            <a:off x="618836" y="1219200"/>
            <a:ext cx="11044246" cy="4903134"/>
          </a:xfrm>
        </p:spPr>
        <p:txBody>
          <a:bodyPr>
            <a:noAutofit/>
          </a:bodyPr>
          <a:lstStyle/>
          <a:p>
            <a:pPr algn="just">
              <a:buFont typeface="Wingdings" panose="05000000000000000000" pitchFamily="2" charset="2"/>
              <a:buChar char="Ø"/>
            </a:pPr>
            <a:r>
              <a:rPr lang="sr-Cyrl-RS" sz="2400" b="1" dirty="0" smtClean="0">
                <a:solidFill>
                  <a:schemeClr val="accent1">
                    <a:lumMod val="75000"/>
                  </a:schemeClr>
                </a:solidFill>
                <a:latin typeface="Calibri" panose="020F0502020204030204" pitchFamily="34" charset="0"/>
                <a:cs typeface="Calibri" panose="020F0502020204030204" pitchFamily="34" charset="0"/>
              </a:rPr>
              <a:t>Праћење налаза и извештавање ДГ АГРИ </a:t>
            </a:r>
            <a:r>
              <a:rPr lang="sr-Cyrl-RS" sz="2200" dirty="0" smtClean="0">
                <a:latin typeface="Calibri" panose="020F0502020204030204" pitchFamily="34" charset="0"/>
                <a:cs typeface="Calibri" panose="020F0502020204030204" pitchFamily="34" charset="0"/>
              </a:rPr>
              <a:t>у складу са условима из измењеног Финансијског споразума; Први извештај послат 01.октобра</a:t>
            </a:r>
          </a:p>
          <a:p>
            <a:pPr algn="just">
              <a:buFont typeface="Wingdings" panose="05000000000000000000" pitchFamily="2" charset="2"/>
              <a:buChar char="Ø"/>
            </a:pPr>
            <a:r>
              <a:rPr lang="sr-Cyrl-RS" sz="2400" b="1" dirty="0">
                <a:solidFill>
                  <a:schemeClr val="accent1">
                    <a:lumMod val="75000"/>
                  </a:schemeClr>
                </a:solidFill>
                <a:latin typeface="Calibri" panose="020F0502020204030204" pitchFamily="34" charset="0"/>
                <a:cs typeface="Calibri" panose="020F0502020204030204" pitchFamily="34" charset="0"/>
              </a:rPr>
              <a:t>Припрема измена законског оквира и процедура </a:t>
            </a:r>
            <a:r>
              <a:rPr lang="sr-Cyrl-RS" sz="2200" dirty="0">
                <a:latin typeface="Calibri" panose="020F0502020204030204" pitchFamily="34" charset="0"/>
                <a:cs typeface="Calibri" panose="020F0502020204030204" pitchFamily="34" charset="0"/>
              </a:rPr>
              <a:t>у циљу поједностављивања пословних процеса и повећања апсорпције расположивих средстава</a:t>
            </a:r>
          </a:p>
          <a:p>
            <a:pPr algn="just">
              <a:buFont typeface="Wingdings" panose="05000000000000000000" pitchFamily="2" charset="2"/>
              <a:buChar char="Ø"/>
            </a:pPr>
            <a:r>
              <a:rPr lang="sr-Cyrl-RS" sz="2400" b="1" dirty="0" smtClean="0">
                <a:solidFill>
                  <a:schemeClr val="accent1">
                    <a:lumMod val="75000"/>
                  </a:schemeClr>
                </a:solidFill>
                <a:latin typeface="Calibri" panose="020F0502020204030204" pitchFamily="34" charset="0"/>
                <a:cs typeface="Calibri" panose="020F0502020204030204" pitchFamily="34" charset="0"/>
              </a:rPr>
              <a:t>Појачан надзор Националног службеника за одобравање</a:t>
            </a:r>
            <a:r>
              <a:rPr lang="en-US" sz="2400" b="1" dirty="0" smtClean="0">
                <a:latin typeface="Calibri" panose="020F0502020204030204" pitchFamily="34" charset="0"/>
                <a:cs typeface="Calibri" panose="020F0502020204030204" pitchFamily="34" charset="0"/>
              </a:rPr>
              <a:t> </a:t>
            </a:r>
            <a:r>
              <a:rPr lang="sr-Cyrl-RS" sz="2200" dirty="0" smtClean="0">
                <a:latin typeface="Calibri" panose="020F0502020204030204" pitchFamily="34" charset="0"/>
                <a:cs typeface="Calibri" panose="020F0502020204030204" pitchFamily="34" charset="0"/>
              </a:rPr>
              <a:t>у вези са спровођењем планираних активности и заједничке сарадње тела у ИПАРД систему </a:t>
            </a:r>
            <a:endParaRPr lang="sr-Latn-RS" sz="2200" dirty="0" smtClean="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ru-RU" sz="2400" b="1" dirty="0">
                <a:solidFill>
                  <a:schemeClr val="accent1">
                    <a:lumMod val="75000"/>
                  </a:schemeClr>
                </a:solidFill>
                <a:latin typeface="Calibri" panose="020F0502020204030204" pitchFamily="34" charset="0"/>
                <a:cs typeface="Calibri" panose="020F0502020204030204" pitchFamily="34" charset="0"/>
              </a:rPr>
              <a:t>Обезбеђење кадровских капацитета у свим ИПАРД телима</a:t>
            </a:r>
            <a:r>
              <a:rPr lang="en-US" sz="2400" dirty="0" smtClean="0">
                <a:latin typeface="Calibri" panose="020F0502020204030204" pitchFamily="34" charset="0"/>
                <a:cs typeface="Calibri" panose="020F0502020204030204" pitchFamily="34" charset="0"/>
              </a:rPr>
              <a:t>, </a:t>
            </a:r>
            <a:r>
              <a:rPr lang="sr-Cyrl-RS" sz="2200" dirty="0" smtClean="0">
                <a:latin typeface="Calibri" panose="020F0502020204030204" pitchFamily="34" charset="0"/>
                <a:cs typeface="Calibri" panose="020F0502020204030204" pitchFamily="34" charset="0"/>
              </a:rPr>
              <a:t>са фокусом на ново запошљавање у складу  за анализом обима посла</a:t>
            </a:r>
            <a:r>
              <a:rPr lang="en-US" sz="2200" dirty="0" smtClean="0">
                <a:latin typeface="Calibri" panose="020F0502020204030204" pitchFamily="34" charset="0"/>
                <a:cs typeface="Calibri" panose="020F0502020204030204" pitchFamily="34" charset="0"/>
              </a:rPr>
              <a:t>, </a:t>
            </a:r>
            <a:r>
              <a:rPr lang="sr-Cyrl-RS" sz="2200" dirty="0" smtClean="0">
                <a:latin typeface="Calibri" panose="020F0502020204030204" pitchFamily="34" charset="0"/>
                <a:cs typeface="Calibri" panose="020F0502020204030204" pitchFamily="34" charset="0"/>
              </a:rPr>
              <a:t>примењујући различите алате и механизме за задржавање кадрова и континуирано усавршавање и побољшање институционалних капацитета</a:t>
            </a:r>
          </a:p>
        </p:txBody>
      </p:sp>
      <p:sp>
        <p:nvSpPr>
          <p:cNvPr id="6" name="Slide Number Placeholder 7"/>
          <p:cNvSpPr>
            <a:spLocks noGrp="1"/>
          </p:cNvSpPr>
          <p:nvPr>
            <p:ph type="sldNum" sz="quarter" idx="12"/>
          </p:nvPr>
        </p:nvSpPr>
        <p:spPr>
          <a:xfrm>
            <a:off x="10686163" y="6041362"/>
            <a:ext cx="68333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45E7E-9DBF-4402-9564-A396CC2B9853}" type="slidenum">
              <a:rPr kumimoji="0" lang="en-US" sz="1200" b="0" i="1"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7" name="Picture 6" descr="Panoramic Landscap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2343" y="5413272"/>
            <a:ext cx="5762633" cy="993215"/>
          </a:xfrm>
          <a:prstGeom prst="rect">
            <a:avLst/>
          </a:prstGeom>
          <a:ln>
            <a:noFill/>
          </a:ln>
          <a:effectLst>
            <a:softEdge rad="112500"/>
          </a:effectLst>
        </p:spPr>
      </p:pic>
    </p:spTree>
    <p:extLst>
      <p:ext uri="{BB962C8B-B14F-4D97-AF65-F5344CB8AC3E}">
        <p14:creationId xmlns:p14="http://schemas.microsoft.com/office/powerpoint/2010/main" val="37730814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5853" y="2377439"/>
            <a:ext cx="10515600" cy="2502131"/>
          </a:xfrm>
        </p:spPr>
        <p:txBody>
          <a:bodyPr>
            <a:normAutofit fontScale="90000"/>
          </a:bodyPr>
          <a:lstStyle/>
          <a:p>
            <a:pPr algn="ctr"/>
            <a:r>
              <a:rPr lang="sr-Latn-RS" sz="3100" b="1" dirty="0" smtClean="0">
                <a:solidFill>
                  <a:schemeClr val="accent1">
                    <a:lumMod val="75000"/>
                  </a:schemeClr>
                </a:solidFill>
                <a:latin typeface="+mn-lt"/>
                <a:cs typeface="Arial" panose="020B0604020202020204" pitchFamily="34" charset="0"/>
              </a:rPr>
              <a:t/>
            </a:r>
            <a:br>
              <a:rPr lang="sr-Latn-RS" sz="3100" b="1" dirty="0" smtClean="0">
                <a:solidFill>
                  <a:schemeClr val="accent1">
                    <a:lumMod val="75000"/>
                  </a:schemeClr>
                </a:solidFill>
                <a:latin typeface="+mn-lt"/>
                <a:cs typeface="Arial" panose="020B0604020202020204" pitchFamily="34" charset="0"/>
              </a:rPr>
            </a:br>
            <a:r>
              <a:rPr lang="sr-Cyrl-RS" sz="3100" b="1" dirty="0">
                <a:solidFill>
                  <a:schemeClr val="accent2">
                    <a:lumMod val="50000"/>
                  </a:schemeClr>
                </a:solidFill>
                <a:latin typeface="Calibri" panose="020F0502020204030204" pitchFamily="34" charset="0"/>
                <a:ea typeface="+mn-ea"/>
                <a:cs typeface="Calibri" panose="020F0502020204030204" pitchFamily="34" charset="0"/>
              </a:rPr>
              <a:t>Хвала на пажњи</a:t>
            </a:r>
            <a:r>
              <a:rPr lang="sr-Latn-RS" sz="3100" b="1" dirty="0" smtClean="0">
                <a:solidFill>
                  <a:schemeClr val="accent2">
                    <a:lumMod val="50000"/>
                  </a:schemeClr>
                </a:solidFill>
                <a:latin typeface="Calibri" panose="020F0502020204030204" pitchFamily="34" charset="0"/>
                <a:ea typeface="+mn-ea"/>
                <a:cs typeface="Calibri" panose="020F0502020204030204" pitchFamily="34" charset="0"/>
              </a:rPr>
              <a:t>!</a:t>
            </a:r>
            <a:r>
              <a:rPr lang="sr-Latn-RS" sz="3100" b="1" dirty="0">
                <a:solidFill>
                  <a:schemeClr val="accent2">
                    <a:lumMod val="50000"/>
                  </a:schemeClr>
                </a:solidFill>
                <a:latin typeface="Calibri" panose="020F0502020204030204" pitchFamily="34" charset="0"/>
                <a:ea typeface="+mn-ea"/>
                <a:cs typeface="Calibri" panose="020F0502020204030204" pitchFamily="34" charset="0"/>
              </a:rPr>
              <a:t/>
            </a:r>
            <a:br>
              <a:rPr lang="sr-Latn-RS" sz="3100" b="1" dirty="0">
                <a:solidFill>
                  <a:schemeClr val="accent2">
                    <a:lumMod val="50000"/>
                  </a:schemeClr>
                </a:solidFill>
                <a:latin typeface="Calibri" panose="020F0502020204030204" pitchFamily="34" charset="0"/>
                <a:ea typeface="+mn-ea"/>
                <a:cs typeface="Calibri" panose="020F0502020204030204" pitchFamily="34" charset="0"/>
              </a:rPr>
            </a:br>
            <a:r>
              <a:rPr lang="en-US" sz="3100" b="1" dirty="0" smtClean="0">
                <a:solidFill>
                  <a:schemeClr val="accent1">
                    <a:lumMod val="75000"/>
                  </a:schemeClr>
                </a:solidFill>
                <a:latin typeface="Calibri" panose="020F0502020204030204" pitchFamily="34" charset="0"/>
                <a:cs typeface="Arial" panose="020B0604020202020204" pitchFamily="34" charset="0"/>
              </a:rPr>
              <a:t/>
            </a:r>
            <a:br>
              <a:rPr lang="en-US" sz="3100" b="1" dirty="0" smtClean="0">
                <a:solidFill>
                  <a:schemeClr val="accent1">
                    <a:lumMod val="75000"/>
                  </a:schemeClr>
                </a:solidFill>
                <a:latin typeface="Calibri" panose="020F0502020204030204" pitchFamily="34" charset="0"/>
                <a:cs typeface="Arial" panose="020B0604020202020204" pitchFamily="34" charset="0"/>
              </a:rPr>
            </a:br>
            <a:r>
              <a:rPr lang="sr-Latn-RS" sz="3100" b="1" dirty="0" smtClean="0">
                <a:solidFill>
                  <a:schemeClr val="accent1">
                    <a:lumMod val="75000"/>
                  </a:schemeClr>
                </a:solidFill>
                <a:latin typeface="Calibri" panose="020F0502020204030204" pitchFamily="34" charset="0"/>
                <a:cs typeface="Arial" panose="020B0604020202020204" pitchFamily="34" charset="0"/>
              </a:rPr>
              <a:t/>
            </a:r>
            <a:br>
              <a:rPr lang="sr-Latn-RS" sz="3100" b="1" dirty="0" smtClean="0">
                <a:solidFill>
                  <a:schemeClr val="accent1">
                    <a:lumMod val="75000"/>
                  </a:schemeClr>
                </a:solidFill>
                <a:latin typeface="Calibri" panose="020F0502020204030204" pitchFamily="34" charset="0"/>
                <a:cs typeface="Arial" panose="020B0604020202020204" pitchFamily="34" charset="0"/>
              </a:rPr>
            </a:br>
            <a:r>
              <a:rPr lang="sr-Cyrl-RS" sz="2400" dirty="0" smtClean="0">
                <a:solidFill>
                  <a:schemeClr val="accent2">
                    <a:lumMod val="50000"/>
                  </a:schemeClr>
                </a:solidFill>
                <a:latin typeface="Calibri" panose="020F0502020204030204" pitchFamily="34" charset="0"/>
                <a:cs typeface="Arial" panose="020B0604020202020204" pitchFamily="34" charset="0"/>
              </a:rPr>
              <a:t>Министарство финансија</a:t>
            </a:r>
            <a:r>
              <a:rPr lang="sr-Latn-RS" sz="2400" dirty="0" smtClean="0">
                <a:solidFill>
                  <a:schemeClr val="accent2">
                    <a:lumMod val="50000"/>
                  </a:schemeClr>
                </a:solidFill>
                <a:latin typeface="Calibri" panose="020F0502020204030204" pitchFamily="34" charset="0"/>
                <a:cs typeface="Arial" panose="020B0604020202020204" pitchFamily="34" charset="0"/>
              </a:rPr>
              <a:t/>
            </a:r>
            <a:br>
              <a:rPr lang="sr-Latn-RS" sz="2400" dirty="0" smtClean="0">
                <a:solidFill>
                  <a:schemeClr val="accent2">
                    <a:lumMod val="50000"/>
                  </a:schemeClr>
                </a:solidFill>
                <a:latin typeface="Calibri" panose="020F0502020204030204" pitchFamily="34" charset="0"/>
                <a:cs typeface="Arial" panose="020B0604020202020204" pitchFamily="34" charset="0"/>
              </a:rPr>
            </a:br>
            <a:r>
              <a:rPr lang="sr-Latn-RS" sz="2400" dirty="0" smtClean="0">
                <a:solidFill>
                  <a:schemeClr val="accent2">
                    <a:lumMod val="50000"/>
                  </a:schemeClr>
                </a:solidFill>
                <a:latin typeface="Calibri" panose="020F0502020204030204" pitchFamily="34" charset="0"/>
                <a:cs typeface="Arial" panose="020B0604020202020204" pitchFamily="34" charset="0"/>
              </a:rPr>
              <a:t> </a:t>
            </a:r>
            <a:r>
              <a:rPr lang="sr-Cyrl-RS" sz="2400" dirty="0" smtClean="0">
                <a:solidFill>
                  <a:schemeClr val="accent2">
                    <a:lumMod val="50000"/>
                  </a:schemeClr>
                </a:solidFill>
                <a:latin typeface="Calibri" panose="020F0502020204030204" pitchFamily="34" charset="0"/>
                <a:cs typeface="Arial" panose="020B0604020202020204" pitchFamily="34" charset="0"/>
              </a:rPr>
              <a:t>Сектор за управљање средствима ЕУ</a:t>
            </a:r>
            <a:endParaRPr lang="en-US" sz="2400" dirty="0">
              <a:solidFill>
                <a:schemeClr val="accent2">
                  <a:lumMod val="50000"/>
                </a:schemeClr>
              </a:solidFill>
              <a:latin typeface="Calibri" panose="020F0502020204030204" pitchFamily="34" charset="0"/>
              <a:cs typeface="Arial" panose="020B0604020202020204" pitchFamily="34" charset="0"/>
            </a:endParaRPr>
          </a:p>
        </p:txBody>
      </p:sp>
      <p:pic>
        <p:nvPicPr>
          <p:cNvPr id="3" name="Picture 1" descr="cid:image001.png@01D01890.11582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4889" y="3413719"/>
            <a:ext cx="388764" cy="655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8569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ingle Corner Rectangle 3"/>
          <p:cNvSpPr/>
          <p:nvPr/>
        </p:nvSpPr>
        <p:spPr>
          <a:xfrm>
            <a:off x="1219200" y="1524000"/>
            <a:ext cx="10515600" cy="381000"/>
          </a:xfrm>
          <a:prstGeom prst="round1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ounded Rectangle 19"/>
          <p:cNvSpPr/>
          <p:nvPr/>
        </p:nvSpPr>
        <p:spPr>
          <a:xfrm>
            <a:off x="457200" y="1466867"/>
            <a:ext cx="11430000" cy="45948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itle 1"/>
          <p:cNvSpPr txBox="1">
            <a:spLocks/>
          </p:cNvSpPr>
          <p:nvPr/>
        </p:nvSpPr>
        <p:spPr>
          <a:xfrm>
            <a:off x="-103495" y="189164"/>
            <a:ext cx="12268199" cy="901890"/>
          </a:xfrm>
          <a:prstGeom prst="rect">
            <a:avLst/>
          </a:prstGeom>
          <a:ln>
            <a:noFill/>
          </a:ln>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36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ПРЕДЛОГ ЧЕТВРТЕ МОДИФИКАЦИЈЕ ИПАРД</a:t>
            </a:r>
            <a:r>
              <a:rPr kumimoji="0" lang="sr-Latn-RS" sz="36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 II</a:t>
            </a:r>
            <a:r>
              <a:rPr kumimoji="0" lang="sr-Cyrl-RS" sz="36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 ПРОГРАМА</a:t>
            </a:r>
          </a:p>
          <a:p>
            <a:pPr marL="0" marR="0" lvl="0" indent="0" algn="ctr" defTabSz="914400" rtl="0" eaLnBrk="1" fontAlgn="auto" latinLnBrk="0" hangingPunct="1">
              <a:lnSpc>
                <a:spcPct val="85000"/>
              </a:lnSpc>
              <a:spcBef>
                <a:spcPct val="0"/>
              </a:spcBef>
              <a:spcAft>
                <a:spcPts val="1200"/>
              </a:spcAft>
              <a:buClrTx/>
              <a:buSzTx/>
              <a:buFontTx/>
              <a:buNone/>
              <a:tabLst/>
              <a:defRPr/>
            </a:pPr>
            <a:endParaRPr kumimoji="0" lang="sr-Cyrl-RS" sz="1100" b="1" i="0" u="none" strike="noStrike" kern="1200" cap="none" spc="-50" normalizeH="0" baseline="0" noProof="0" dirty="0" smtClean="0">
              <a:ln>
                <a:noFill/>
              </a:ln>
              <a:solidFill>
                <a:srgbClr val="2683C6">
                  <a:lumMod val="50000"/>
                </a:srgbClr>
              </a:solidFill>
              <a:effectLst>
                <a:outerShdw blurRad="38100" dist="38100" dir="2700000" algn="tl">
                  <a:srgbClr val="000000">
                    <a:alpha val="43137"/>
                  </a:srgbClr>
                </a:outerShdw>
              </a:effectLst>
              <a:uLnTx/>
              <a:uFillTx/>
              <a:latin typeface="Calibri" panose="020F0502020204030204"/>
              <a:ea typeface="+mj-ea"/>
              <a:cs typeface="+mj-cs"/>
            </a:endParaRPr>
          </a:p>
        </p:txBody>
      </p:sp>
      <p:sp>
        <p:nvSpPr>
          <p:cNvPr id="6" name="Title 1"/>
          <p:cNvSpPr>
            <a:spLocks noGrp="1"/>
          </p:cNvSpPr>
          <p:nvPr>
            <p:ph type="title"/>
          </p:nvPr>
        </p:nvSpPr>
        <p:spPr>
          <a:xfrm>
            <a:off x="811538" y="2840250"/>
            <a:ext cx="3468588" cy="906279"/>
          </a:xfrm>
          <a:ln/>
        </p:spPr>
        <p:style>
          <a:lnRef idx="0">
            <a:schemeClr val="accent6"/>
          </a:lnRef>
          <a:fillRef idx="3">
            <a:schemeClr val="accent6"/>
          </a:fillRef>
          <a:effectRef idx="3">
            <a:schemeClr val="accent6"/>
          </a:effectRef>
          <a:fontRef idx="minor">
            <a:schemeClr val="lt1"/>
          </a:fontRef>
        </p:style>
        <p:txBody>
          <a:bodyPr>
            <a:noAutofit/>
          </a:bodyPr>
          <a:lstStyle/>
          <a:p>
            <a:pPr algn="ctr">
              <a:lnSpc>
                <a:spcPct val="115000"/>
              </a:lnSpc>
              <a:spcBef>
                <a:spcPts val="0"/>
              </a:spcBef>
              <a:spcAft>
                <a:spcPts val="750"/>
              </a:spcAft>
            </a:pPr>
            <a:r>
              <a:rPr lang="sr-Cyrl-RS" sz="2400" b="1" dirty="0" smtClean="0">
                <a:solidFill>
                  <a:schemeClr val="bg1"/>
                </a:solidFill>
                <a:latin typeface="+mn-lt"/>
              </a:rPr>
              <a:t>ИЗМЕНЕ БУЏЕТСКИХ АЛОКАЦИЈА</a:t>
            </a:r>
            <a:endParaRPr lang="en-US" sz="2400" b="1" dirty="0">
              <a:solidFill>
                <a:schemeClr val="bg1"/>
              </a:solidFill>
              <a:latin typeface="+mn-lt"/>
              <a:ea typeface="Calibri" panose="020F0502020204030204" pitchFamily="34" charset="0"/>
              <a:cs typeface="Times New Roman" panose="02020603050405020304" pitchFamily="18" charset="0"/>
            </a:endParaRPr>
          </a:p>
        </p:txBody>
      </p:sp>
      <p:sp>
        <p:nvSpPr>
          <p:cNvPr id="7" name="Rectangle 6"/>
          <p:cNvSpPr/>
          <p:nvPr/>
        </p:nvSpPr>
        <p:spPr>
          <a:xfrm>
            <a:off x="811538" y="3853305"/>
            <a:ext cx="3468587" cy="830997"/>
          </a:xfrm>
          <a:prstGeom prst="rect">
            <a:avLst/>
          </a:prstGeom>
          <a:solidFill>
            <a:schemeClr val="accent4">
              <a:lumMod val="75000"/>
            </a:schemeClr>
          </a:solidFill>
        </p:spPr>
        <p:style>
          <a:lnRef idx="1">
            <a:schemeClr val="accent6"/>
          </a:lnRef>
          <a:fillRef idx="3">
            <a:schemeClr val="accent6"/>
          </a:fillRef>
          <a:effectRef idx="2">
            <a:schemeClr val="accent6"/>
          </a:effectRef>
          <a:fontRef idx="minor">
            <a:schemeClr val="lt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Прерасподела средстава из неакредитованих</a:t>
            </a:r>
            <a:r>
              <a:rPr kumimoji="0" lang="en-US" sz="16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мера у акредитоване мере</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p:cNvSpPr/>
          <p:nvPr/>
        </p:nvSpPr>
        <p:spPr>
          <a:xfrm>
            <a:off x="811539" y="4791078"/>
            <a:ext cx="3468586" cy="830997"/>
          </a:xfrm>
          <a:prstGeom prst="rect">
            <a:avLst/>
          </a:prstGeom>
          <a:solidFill>
            <a:schemeClr val="accent4">
              <a:lumMod val="75000"/>
            </a:schemeClr>
          </a:solidFill>
        </p:spPr>
        <p:style>
          <a:lnRef idx="0">
            <a:schemeClr val="accent6"/>
          </a:lnRef>
          <a:fillRef idx="3">
            <a:schemeClr val="accent6"/>
          </a:fillRef>
          <a:effectRef idx="3">
            <a:schemeClr val="accent6"/>
          </a:effectRef>
          <a:fontRef idx="minor">
            <a:schemeClr val="lt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Прерасподела средстава на мере са већим бројем заинтересованих корисника</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itle 1"/>
          <p:cNvSpPr txBox="1">
            <a:spLocks/>
          </p:cNvSpPr>
          <p:nvPr/>
        </p:nvSpPr>
        <p:spPr>
          <a:xfrm>
            <a:off x="2400300" y="1652243"/>
            <a:ext cx="7543800" cy="653955"/>
          </a:xfrm>
          <a:prstGeom prst="rect">
            <a:avLst/>
          </a:prstGeom>
          <a:ln/>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3600" b="1" i="0" u="none" strike="noStrike" kern="1200" cap="none" spc="-5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rPr>
              <a:t>ПРЕДЛОГ МОДИФИКАЦИЈЕ</a:t>
            </a:r>
            <a:endParaRPr kumimoji="0" lang="sr-Cyrl-RS" sz="1100" b="1" i="0" u="none" strike="noStrike" kern="1200" cap="none" spc="-5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endParaRPr>
          </a:p>
        </p:txBody>
      </p:sp>
      <p:sp>
        <p:nvSpPr>
          <p:cNvPr id="21" name="Title 1"/>
          <p:cNvSpPr txBox="1">
            <a:spLocks/>
          </p:cNvSpPr>
          <p:nvPr/>
        </p:nvSpPr>
        <p:spPr>
          <a:xfrm>
            <a:off x="4663027" y="2837523"/>
            <a:ext cx="3200400" cy="911732"/>
          </a:xfrm>
          <a:prstGeom prst="rect">
            <a:avLst/>
          </a:prstGeom>
          <a:ln/>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14400" rtl="0" eaLnBrk="1" fontAlgn="auto" latinLnBrk="0" hangingPunct="1">
              <a:lnSpc>
                <a:spcPct val="115000"/>
              </a:lnSpc>
              <a:spcBef>
                <a:spcPct val="0"/>
              </a:spcBef>
              <a:spcAft>
                <a:spcPts val="750"/>
              </a:spcAft>
              <a:buClrTx/>
              <a:buSzTx/>
              <a:buFontTx/>
              <a:buNone/>
              <a:tabLst/>
              <a:defRPr/>
            </a:pPr>
            <a:r>
              <a:rPr kumimoji="0" lang="sr-Cyrl-RS" sz="2400" b="1" i="0" u="none" strike="noStrike" kern="1200" cap="none" spc="-50" normalizeH="0" baseline="0" noProof="0" dirty="0" smtClean="0">
                <a:ln>
                  <a:noFill/>
                </a:ln>
                <a:solidFill>
                  <a:prstClr val="white"/>
                </a:solidFill>
                <a:effectLst/>
                <a:uLnTx/>
                <a:uFillTx/>
                <a:latin typeface="Calibri" panose="020F0502020204030204"/>
                <a:ea typeface="Calibri" panose="020F0502020204030204" pitchFamily="34" charset="0"/>
                <a:cs typeface="+mn-cs"/>
              </a:rPr>
              <a:t>РАЗГРАНИЧЕЊЕ ИПАРД МЕРЕ 7 И НПРР</a:t>
            </a:r>
            <a:endParaRPr kumimoji="0" lang="en-US" sz="2400" b="1" i="0" u="none" strike="noStrike" kern="1200" cap="none" spc="-50" normalizeH="0" baseline="0" noProof="0" dirty="0">
              <a:ln>
                <a:noFill/>
              </a:ln>
              <a:solidFill>
                <a:prstClr val="white"/>
              </a:solidFill>
              <a:effectLst/>
              <a:uLnTx/>
              <a:uFillTx/>
              <a:latin typeface="Calibri" panose="020F0502020204030204"/>
              <a:ea typeface="Calibri" panose="020F0502020204030204" pitchFamily="34" charset="0"/>
              <a:cs typeface="+mn-cs"/>
            </a:endParaRPr>
          </a:p>
        </p:txBody>
      </p:sp>
      <p:sp>
        <p:nvSpPr>
          <p:cNvPr id="22" name="Down Arrow 21"/>
          <p:cNvSpPr/>
          <p:nvPr/>
        </p:nvSpPr>
        <p:spPr>
          <a:xfrm>
            <a:off x="2701466" y="2357853"/>
            <a:ext cx="312100" cy="307026"/>
          </a:xfrm>
          <a:prstGeom prst="downArrow">
            <a:avLst/>
          </a:prstGeom>
          <a:solidFill>
            <a:schemeClr val="accent6">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Down Arrow 22"/>
          <p:cNvSpPr/>
          <p:nvPr/>
        </p:nvSpPr>
        <p:spPr>
          <a:xfrm>
            <a:off x="5901850" y="2382057"/>
            <a:ext cx="312100" cy="307026"/>
          </a:xfrm>
          <a:prstGeom prst="downArrow">
            <a:avLst/>
          </a:prstGeom>
          <a:solidFill>
            <a:schemeClr val="accent6">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6" name="Picture 25"/>
          <p:cNvPicPr>
            <a:picLocks noChangeAspect="1"/>
          </p:cNvPicPr>
          <p:nvPr/>
        </p:nvPicPr>
        <p:blipFill>
          <a:blip r:embed="rId2" cstate="print">
            <a:extLst>
              <a:ext uri="{BEBA8EAE-BF5A-486C-A8C5-ECC9F3942E4B}">
                <a14:imgProps xmlns:a14="http://schemas.microsoft.com/office/drawing/2010/main">
                  <a14:imgLayer r:embed="rId3">
                    <a14:imgEffect>
                      <a14:backgroundRemoval t="1758" b="96875" l="3320" r="97461"/>
                    </a14:imgEffect>
                  </a14:imgLayer>
                </a14:imgProps>
              </a:ext>
              <a:ext uri="{28A0092B-C50C-407E-A947-70E740481C1C}">
                <a14:useLocalDpi xmlns:a14="http://schemas.microsoft.com/office/drawing/2010/main" val="0"/>
              </a:ext>
            </a:extLst>
          </a:blip>
          <a:stretch>
            <a:fillRect/>
          </a:stretch>
        </p:blipFill>
        <p:spPr>
          <a:xfrm>
            <a:off x="3805507" y="5051018"/>
            <a:ext cx="1161936" cy="1161936"/>
          </a:xfrm>
          <a:prstGeom prst="rect">
            <a:avLst/>
          </a:prstGeom>
        </p:spPr>
      </p:pic>
      <p:pic>
        <p:nvPicPr>
          <p:cNvPr id="33" name="Picture 3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65221" b="98200" l="30224" r="70104"/>
                    </a14:imgEffect>
                  </a14:imgLayer>
                </a14:imgProps>
              </a:ext>
              <a:ext uri="{28A0092B-C50C-407E-A947-70E740481C1C}">
                <a14:useLocalDpi xmlns:a14="http://schemas.microsoft.com/office/drawing/2010/main" val="0"/>
              </a:ext>
            </a:extLst>
          </a:blip>
          <a:srcRect l="27999" t="64501" r="28002" b="1040"/>
          <a:stretch/>
        </p:blipFill>
        <p:spPr>
          <a:xfrm>
            <a:off x="4967443" y="3459867"/>
            <a:ext cx="4022102" cy="2099945"/>
          </a:xfrm>
          <a:prstGeom prst="rect">
            <a:avLst/>
          </a:prstGeom>
        </p:spPr>
      </p:pic>
      <p:sp>
        <p:nvSpPr>
          <p:cNvPr id="14" name="Title 1"/>
          <p:cNvSpPr txBox="1">
            <a:spLocks/>
          </p:cNvSpPr>
          <p:nvPr/>
        </p:nvSpPr>
        <p:spPr>
          <a:xfrm>
            <a:off x="8246328" y="2811953"/>
            <a:ext cx="3488471" cy="1304489"/>
          </a:xfrm>
          <a:prstGeom prst="rect">
            <a:avLst/>
          </a:prstGeom>
          <a:ln/>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14400" rtl="0" eaLnBrk="1" fontAlgn="auto" latinLnBrk="0" hangingPunct="1">
              <a:lnSpc>
                <a:spcPct val="115000"/>
              </a:lnSpc>
              <a:spcBef>
                <a:spcPct val="0"/>
              </a:spcBef>
              <a:spcAft>
                <a:spcPts val="750"/>
              </a:spcAft>
              <a:buClrTx/>
              <a:buSzTx/>
              <a:buFontTx/>
              <a:buNone/>
              <a:tabLst/>
              <a:defRPr/>
            </a:pPr>
            <a:r>
              <a:rPr kumimoji="0" lang="sr-Cyrl-RS" sz="2400" b="1" i="0" u="none" strike="noStrike" kern="1200" cap="none" spc="-50" normalizeH="0" baseline="0" noProof="0" dirty="0">
                <a:ln>
                  <a:noFill/>
                </a:ln>
                <a:solidFill>
                  <a:prstClr val="white"/>
                </a:solidFill>
                <a:effectLst/>
                <a:uLnTx/>
                <a:uFillTx/>
                <a:latin typeface="Calibri" panose="020F0502020204030204"/>
                <a:ea typeface="Calibri" panose="020F0502020204030204" pitchFamily="34" charset="0"/>
                <a:cs typeface="+mn-cs"/>
              </a:rPr>
              <a:t/>
            </a:r>
            <a:br>
              <a:rPr kumimoji="0" lang="sr-Cyrl-RS" sz="2400" b="1" i="0" u="none" strike="noStrike" kern="1200" cap="none" spc="-50" normalizeH="0" baseline="0" noProof="0" dirty="0">
                <a:ln>
                  <a:noFill/>
                </a:ln>
                <a:solidFill>
                  <a:prstClr val="white"/>
                </a:solidFill>
                <a:effectLst/>
                <a:uLnTx/>
                <a:uFillTx/>
                <a:latin typeface="Calibri" panose="020F0502020204030204"/>
                <a:ea typeface="Calibri" panose="020F0502020204030204" pitchFamily="34" charset="0"/>
                <a:cs typeface="+mn-cs"/>
              </a:rPr>
            </a:br>
            <a:r>
              <a:rPr kumimoji="0" lang="sr-Cyrl-RS" sz="2400" b="1" i="0" u="none" strike="noStrike" kern="1200" cap="none" spc="-50" normalizeH="0" baseline="0" noProof="0" dirty="0" smtClean="0">
                <a:ln>
                  <a:noFill/>
                </a:ln>
                <a:solidFill>
                  <a:prstClr val="white"/>
                </a:solidFill>
                <a:effectLst/>
                <a:uLnTx/>
                <a:uFillTx/>
                <a:latin typeface="Calibri" panose="020F0502020204030204"/>
                <a:ea typeface="Calibri" panose="020F0502020204030204" pitchFamily="34" charset="0"/>
                <a:cs typeface="+mn-cs"/>
              </a:rPr>
              <a:t>ИЗМЕНА ДЕФИНИЦИЈЕ МЛАДОГ ПОЉОПРИВРЕДНИКА</a:t>
            </a:r>
            <a:endParaRPr kumimoji="0" lang="en-US" sz="2400" b="1" i="0" u="none" strike="noStrike" kern="1200" cap="none" spc="-50" normalizeH="0" baseline="0" noProof="0" dirty="0">
              <a:ln>
                <a:noFill/>
              </a:ln>
              <a:solidFill>
                <a:prstClr val="white"/>
              </a:solidFill>
              <a:effectLst/>
              <a:uLnTx/>
              <a:uFillTx/>
              <a:latin typeface="Calibri" panose="020F0502020204030204"/>
              <a:ea typeface="Calibri" panose="020F0502020204030204" pitchFamily="34" charset="0"/>
              <a:cs typeface="+mn-cs"/>
            </a:endParaRPr>
          </a:p>
        </p:txBody>
      </p:sp>
      <p:sp>
        <p:nvSpPr>
          <p:cNvPr id="15" name="Down Arrow 14"/>
          <p:cNvSpPr/>
          <p:nvPr/>
        </p:nvSpPr>
        <p:spPr>
          <a:xfrm>
            <a:off x="9372600" y="2405562"/>
            <a:ext cx="312100" cy="307026"/>
          </a:xfrm>
          <a:prstGeom prst="downArrow">
            <a:avLst/>
          </a:prstGeom>
          <a:solidFill>
            <a:schemeClr val="accent6">
              <a:lumMod val="60000"/>
              <a:lumOff val="4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0501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76718" y="5772090"/>
            <a:ext cx="308719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30</a:t>
            </a:r>
            <a:r>
              <a:rPr kumimoji="0" lang="sr-Latn-RS" sz="20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r>
              <a:rPr kumimoji="0" lang="sr-Cyrl-RS" sz="20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октобар 2020</a:t>
            </a:r>
            <a:r>
              <a:rPr kumimoji="0" lang="sr-Cyrl-RS" sz="20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a:t>
            </a:r>
            <a:r>
              <a:rPr kumimoji="0" lang="sr-Cyrl-RS" sz="20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Београд</a:t>
            </a:r>
            <a:endParaRPr kumimoji="0" lang="sr-Cyrl-RS" sz="20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itchFamily="34" charset="0"/>
            </a:endParaRPr>
          </a:p>
        </p:txBody>
      </p:sp>
      <p:sp>
        <p:nvSpPr>
          <p:cNvPr id="6" name="Rectangle 5"/>
          <p:cNvSpPr/>
          <p:nvPr/>
        </p:nvSpPr>
        <p:spPr>
          <a:xfrm>
            <a:off x="3733800" y="4572000"/>
            <a:ext cx="4572000" cy="1200329"/>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Cyrl-RS" sz="2400" b="1" i="0" u="none" strike="noStrike" kern="1200" cap="none" spc="0" normalizeH="0" baseline="0" noProof="0" dirty="0">
              <a:ln>
                <a:noFill/>
              </a:ln>
              <a:solidFill>
                <a:srgbClr val="335B74">
                  <a:lumMod val="75000"/>
                </a:srgbClr>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мр Јасмина Миљковић</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Шеф ИПАРД Управљачког тела</a:t>
            </a:r>
            <a:endParaRPr kumimoji="0" lang="sr-Latn-RS" sz="2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endParaRPr>
          </a:p>
        </p:txBody>
      </p:sp>
      <p:sp>
        <p:nvSpPr>
          <p:cNvPr id="10" name="Title 1"/>
          <p:cNvSpPr txBox="1">
            <a:spLocks/>
          </p:cNvSpPr>
          <p:nvPr/>
        </p:nvSpPr>
        <p:spPr>
          <a:xfrm>
            <a:off x="838200" y="1600200"/>
            <a:ext cx="10363199" cy="2743200"/>
          </a:xfrm>
          <a:prstGeom prst="rect">
            <a:avLst/>
          </a:prstGeom>
          <a:ln>
            <a:noFill/>
          </a:ln>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1200"/>
              </a:spcAft>
              <a:buClrTx/>
              <a:buSzTx/>
              <a:buFontTx/>
              <a:buNone/>
              <a:tabLst/>
              <a:defRPr/>
            </a:pPr>
            <a:r>
              <a:rPr kumimoji="0" lang="sr-Cyrl-RS" sz="50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СПРОВОЂЕЊЕ ИПАРД </a:t>
            </a:r>
            <a:r>
              <a:rPr kumimoji="0" lang="sr-Latn-RS" sz="50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II </a:t>
            </a:r>
            <a:r>
              <a:rPr kumimoji="0" lang="sr-Cyrl-RS" sz="5000" b="1" i="0" u="none" strike="noStrike" kern="1200" cap="none" spc="-50" normalizeH="0" baseline="0" noProof="0" dirty="0" smtClean="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rPr>
              <a:t>ПРОГРАМА, ПРОМОТИВНЕ АКТИВНОСТИ И НАРЕДНИ КОРАЦИ</a:t>
            </a:r>
            <a:endParaRPr kumimoji="0" lang="sr-Cyrl-RS" sz="5000" b="1" i="0" u="none" strike="noStrike" kern="1200" cap="none" spc="-50" normalizeH="0" baseline="0" noProof="0" dirty="0">
              <a:ln>
                <a:noFill/>
              </a:ln>
              <a:solidFill>
                <a:srgbClr val="C00000"/>
              </a:solidFill>
              <a:effectLst>
                <a:outerShdw blurRad="38100" dist="38100" dir="2700000" algn="tl">
                  <a:srgbClr val="000000">
                    <a:alpha val="43137"/>
                  </a:srgbClr>
                </a:outerShdw>
              </a:effectLst>
              <a:uLnTx/>
              <a:uFillTx/>
              <a:latin typeface="Calibri" panose="020F0502020204030204"/>
              <a:ea typeface="+mj-ea"/>
              <a:cs typeface="+mj-cs"/>
            </a:endParaRPr>
          </a:p>
        </p:txBody>
      </p:sp>
    </p:spTree>
    <p:extLst>
      <p:ext uri="{BB962C8B-B14F-4D97-AF65-F5344CB8AC3E}">
        <p14:creationId xmlns:p14="http://schemas.microsoft.com/office/powerpoint/2010/main" val="4050085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996" y="228600"/>
            <a:ext cx="10058400" cy="1051560"/>
          </a:xfrm>
        </p:spPr>
        <p:txBody>
          <a:bodyPr>
            <a:normAutofit/>
          </a:bodyPr>
          <a:lstStyle/>
          <a:p>
            <a:r>
              <a:rPr lang="sr-Cyrl-RS" sz="5400" b="1" dirty="0" smtClean="0">
                <a:solidFill>
                  <a:srgbClr val="C00000"/>
                </a:solidFill>
                <a:latin typeface="+mn-lt"/>
              </a:rPr>
              <a:t>САДРЖАЈ ПРЕЗЕНТАЦИЈЕ</a:t>
            </a:r>
            <a:endParaRPr lang="en-US" sz="5400" b="1" dirty="0">
              <a:solidFill>
                <a:srgbClr val="C00000"/>
              </a:solidFill>
              <a:latin typeface="+mn-lt"/>
            </a:endParaRPr>
          </a:p>
        </p:txBody>
      </p:sp>
      <p:graphicFrame>
        <p:nvGraphicFramePr>
          <p:cNvPr id="5" name="Diagram 4"/>
          <p:cNvGraphicFramePr/>
          <p:nvPr>
            <p:extLst/>
          </p:nvPr>
        </p:nvGraphicFramePr>
        <p:xfrm>
          <a:off x="606996" y="1447800"/>
          <a:ext cx="108204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894383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a:xfrm>
            <a:off x="6511281" y="1981200"/>
            <a:ext cx="4855720" cy="4267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ounded Rectangle 13"/>
          <p:cNvSpPr/>
          <p:nvPr/>
        </p:nvSpPr>
        <p:spPr>
          <a:xfrm>
            <a:off x="644609" y="1981200"/>
            <a:ext cx="4855720" cy="42672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1066800" y="-764957"/>
            <a:ext cx="12573000" cy="1450757"/>
          </a:xfrm>
        </p:spPr>
        <p:txBody>
          <a:bodyPr>
            <a:normAutofit/>
          </a:bodyPr>
          <a:lstStyle/>
          <a:p>
            <a:pPr lvl="0" algn="ctr">
              <a:defRPr/>
            </a:pPr>
            <a:r>
              <a:rPr lang="sr-Cyrl-RS" sz="3200" b="1" dirty="0">
                <a:solidFill>
                  <a:srgbClr val="C00000"/>
                </a:solidFill>
                <a:latin typeface="Calibri"/>
              </a:rPr>
              <a:t>ГОДИШЊИ ИЗВЕШТАЈ О СПРОВОЂЕЊУ </a:t>
            </a:r>
            <a:r>
              <a:rPr lang="sr-Cyrl-RS" sz="3200" b="1" dirty="0" smtClean="0">
                <a:solidFill>
                  <a:srgbClr val="C00000"/>
                </a:solidFill>
                <a:latin typeface="Calibri"/>
              </a:rPr>
              <a:t>ИПАРД </a:t>
            </a:r>
            <a:r>
              <a:rPr lang="sr-Latn-RS" sz="3200" b="1" dirty="0">
                <a:solidFill>
                  <a:srgbClr val="C00000"/>
                </a:solidFill>
                <a:latin typeface="Calibri"/>
              </a:rPr>
              <a:t>II </a:t>
            </a:r>
            <a:r>
              <a:rPr lang="sr-Cyrl-RS" sz="3200" b="1" dirty="0" smtClean="0">
                <a:solidFill>
                  <a:srgbClr val="C00000"/>
                </a:solidFill>
                <a:latin typeface="Calibri"/>
              </a:rPr>
              <a:t>ПРОГРАМА</a:t>
            </a:r>
            <a:endParaRPr lang="en-US" sz="3200" dirty="0"/>
          </a:p>
        </p:txBody>
      </p:sp>
      <p:sp>
        <p:nvSpPr>
          <p:cNvPr id="4" name="TextBox 3"/>
          <p:cNvSpPr txBox="1"/>
          <p:nvPr/>
        </p:nvSpPr>
        <p:spPr>
          <a:xfrm>
            <a:off x="1849444" y="2584197"/>
            <a:ext cx="2296339" cy="340519"/>
          </a:xfrm>
          <a:prstGeom prst="round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подржаних пројеката</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7" name="Chart 6"/>
          <p:cNvGraphicFramePr/>
          <p:nvPr>
            <p:extLst/>
          </p:nvPr>
        </p:nvGraphicFramePr>
        <p:xfrm>
          <a:off x="402271" y="2423717"/>
          <a:ext cx="1959929" cy="821042"/>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1849443" y="3469481"/>
            <a:ext cx="2296340" cy="340519"/>
          </a:xfrm>
          <a:prstGeom prst="round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Укупан износ инвестиција</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849444" y="4275553"/>
            <a:ext cx="2296340" cy="817245"/>
          </a:xfrm>
          <a:prstGeom prst="round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газдинстава која су модернизовала производњу</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844725" y="5374842"/>
            <a:ext cx="2300532" cy="817245"/>
          </a:xfrm>
          <a:prstGeom prst="round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газдинстава која напредују ка достизању стандарда ЕУ</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2362199" y="1752600"/>
            <a:ext cx="1447801" cy="408623"/>
          </a:xfrm>
          <a:prstGeom prst="round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МЕРА 1</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p:cNvSpPr txBox="1"/>
          <p:nvPr/>
        </p:nvSpPr>
        <p:spPr>
          <a:xfrm>
            <a:off x="990600" y="1981200"/>
            <a:ext cx="55015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2019</a:t>
            </a:r>
            <a:endParaRPr kumimoji="0" lang="en-U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9" name="TextBox 18"/>
          <p:cNvSpPr txBox="1"/>
          <p:nvPr/>
        </p:nvSpPr>
        <p:spPr>
          <a:xfrm>
            <a:off x="4114800" y="1981200"/>
            <a:ext cx="101726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7. седница</a:t>
            </a:r>
            <a:endParaRPr kumimoji="0" lang="en-U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graphicFrame>
        <p:nvGraphicFramePr>
          <p:cNvPr id="20" name="Chart 19"/>
          <p:cNvGraphicFramePr/>
          <p:nvPr>
            <p:extLst/>
          </p:nvPr>
        </p:nvGraphicFramePr>
        <p:xfrm>
          <a:off x="402271" y="3300396"/>
          <a:ext cx="1959929" cy="8210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Chart 20"/>
          <p:cNvGraphicFramePr/>
          <p:nvPr>
            <p:extLst/>
          </p:nvPr>
        </p:nvGraphicFramePr>
        <p:xfrm>
          <a:off x="371144" y="4307154"/>
          <a:ext cx="1959929" cy="8210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Chart 21"/>
          <p:cNvGraphicFramePr/>
          <p:nvPr>
            <p:extLst/>
          </p:nvPr>
        </p:nvGraphicFramePr>
        <p:xfrm>
          <a:off x="371144" y="5430783"/>
          <a:ext cx="1959929" cy="82104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 name="Chart 22"/>
          <p:cNvGraphicFramePr/>
          <p:nvPr>
            <p:extLst/>
          </p:nvPr>
        </p:nvGraphicFramePr>
        <p:xfrm>
          <a:off x="3668361" y="2455558"/>
          <a:ext cx="1959929" cy="82104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4" name="Chart 23"/>
          <p:cNvGraphicFramePr/>
          <p:nvPr>
            <p:extLst/>
          </p:nvPr>
        </p:nvGraphicFramePr>
        <p:xfrm>
          <a:off x="3675797" y="3313489"/>
          <a:ext cx="1959929" cy="82104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Chart 24"/>
          <p:cNvGraphicFramePr/>
          <p:nvPr>
            <p:extLst/>
          </p:nvPr>
        </p:nvGraphicFramePr>
        <p:xfrm>
          <a:off x="3657600" y="4366739"/>
          <a:ext cx="1959929" cy="82104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6" name="Chart 25"/>
          <p:cNvGraphicFramePr/>
          <p:nvPr>
            <p:extLst/>
          </p:nvPr>
        </p:nvGraphicFramePr>
        <p:xfrm>
          <a:off x="3688590" y="5463134"/>
          <a:ext cx="1959929" cy="821042"/>
        </p:xfrm>
        <a:graphic>
          <a:graphicData uri="http://schemas.openxmlformats.org/drawingml/2006/chart">
            <c:chart xmlns:c="http://schemas.openxmlformats.org/drawingml/2006/chart" xmlns:r="http://schemas.openxmlformats.org/officeDocument/2006/relationships" r:id="rId9"/>
          </a:graphicData>
        </a:graphic>
      </p:graphicFrame>
      <p:sp>
        <p:nvSpPr>
          <p:cNvPr id="28" name="TextBox 27"/>
          <p:cNvSpPr txBox="1"/>
          <p:nvPr/>
        </p:nvSpPr>
        <p:spPr>
          <a:xfrm>
            <a:off x="7870895" y="2624678"/>
            <a:ext cx="2296339" cy="340519"/>
          </a:xfrm>
          <a:prstGeom prst="roundRect">
            <a:avLst/>
          </a:prstGeom>
          <a:solidFill>
            <a:srgbClr val="3399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подржаних пројеката</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p:cNvSpPr txBox="1"/>
          <p:nvPr/>
        </p:nvSpPr>
        <p:spPr>
          <a:xfrm>
            <a:off x="7870894" y="3469481"/>
            <a:ext cx="2296340" cy="340519"/>
          </a:xfrm>
          <a:prstGeom prst="roundRect">
            <a:avLst/>
          </a:prstGeom>
          <a:solidFill>
            <a:srgbClr val="3399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Укупан износ инвестиција</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p:cNvSpPr txBox="1"/>
          <p:nvPr/>
        </p:nvSpPr>
        <p:spPr>
          <a:xfrm>
            <a:off x="7870894" y="4254283"/>
            <a:ext cx="2296340" cy="817245"/>
          </a:xfrm>
          <a:prstGeom prst="roundRect">
            <a:avLst/>
          </a:prstGeom>
          <a:solidFill>
            <a:srgbClr val="3399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газдинстава која су модернизовала производњу</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TextBox 31"/>
          <p:cNvSpPr txBox="1"/>
          <p:nvPr/>
        </p:nvSpPr>
        <p:spPr>
          <a:xfrm>
            <a:off x="7868798" y="5355067"/>
            <a:ext cx="2300532" cy="817245"/>
          </a:xfrm>
          <a:prstGeom prst="roundRect">
            <a:avLst/>
          </a:prstGeom>
          <a:solidFill>
            <a:srgbClr val="3399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Број газдинстава која напредују ка достизању стандарда ЕУ</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TextBox 33"/>
          <p:cNvSpPr txBox="1"/>
          <p:nvPr/>
        </p:nvSpPr>
        <p:spPr>
          <a:xfrm>
            <a:off x="7010400" y="1992268"/>
            <a:ext cx="55015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2019</a:t>
            </a:r>
            <a:endParaRPr kumimoji="0" lang="en-U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5" name="TextBox 34"/>
          <p:cNvSpPr txBox="1"/>
          <p:nvPr/>
        </p:nvSpPr>
        <p:spPr>
          <a:xfrm>
            <a:off x="10101875" y="1946007"/>
            <a:ext cx="101726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7. седница</a:t>
            </a:r>
            <a:endParaRPr kumimoji="0" lang="en-U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graphicFrame>
        <p:nvGraphicFramePr>
          <p:cNvPr id="36" name="Chart 35"/>
          <p:cNvGraphicFramePr/>
          <p:nvPr>
            <p:extLst/>
          </p:nvPr>
        </p:nvGraphicFramePr>
        <p:xfrm>
          <a:off x="6395025" y="3290081"/>
          <a:ext cx="1959929" cy="82104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9" name="Chart 38"/>
          <p:cNvGraphicFramePr/>
          <p:nvPr>
            <p:extLst/>
          </p:nvPr>
        </p:nvGraphicFramePr>
        <p:xfrm>
          <a:off x="9677400" y="2405220"/>
          <a:ext cx="1959929" cy="821042"/>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4" name="Chart 43"/>
          <p:cNvGraphicFramePr/>
          <p:nvPr>
            <p:extLst/>
          </p:nvPr>
        </p:nvGraphicFramePr>
        <p:xfrm>
          <a:off x="6400800" y="2399581"/>
          <a:ext cx="1959929" cy="821042"/>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5" name="Chart 44"/>
          <p:cNvGraphicFramePr/>
          <p:nvPr>
            <p:extLst/>
          </p:nvPr>
        </p:nvGraphicFramePr>
        <p:xfrm>
          <a:off x="6409566" y="4313231"/>
          <a:ext cx="1959929" cy="821042"/>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6" name="Chart 45"/>
          <p:cNvGraphicFramePr/>
          <p:nvPr>
            <p:extLst/>
          </p:nvPr>
        </p:nvGraphicFramePr>
        <p:xfrm>
          <a:off x="6474826" y="5463134"/>
          <a:ext cx="1959929" cy="821042"/>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47" name="Chart 46"/>
          <p:cNvGraphicFramePr/>
          <p:nvPr>
            <p:extLst/>
          </p:nvPr>
        </p:nvGraphicFramePr>
        <p:xfrm>
          <a:off x="9677400" y="4307154"/>
          <a:ext cx="1959929" cy="821042"/>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48" name="Chart 47"/>
          <p:cNvGraphicFramePr/>
          <p:nvPr>
            <p:extLst/>
          </p:nvPr>
        </p:nvGraphicFramePr>
        <p:xfrm>
          <a:off x="9677400" y="5427358"/>
          <a:ext cx="1959929" cy="821042"/>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49" name="Chart 48"/>
          <p:cNvGraphicFramePr/>
          <p:nvPr>
            <p:extLst/>
          </p:nvPr>
        </p:nvGraphicFramePr>
        <p:xfrm>
          <a:off x="9698671" y="3290081"/>
          <a:ext cx="1959929" cy="821042"/>
        </p:xfrm>
        <a:graphic>
          <a:graphicData uri="http://schemas.openxmlformats.org/drawingml/2006/chart">
            <c:chart xmlns:c="http://schemas.openxmlformats.org/drawingml/2006/chart" xmlns:r="http://schemas.openxmlformats.org/officeDocument/2006/relationships" r:id="rId17"/>
          </a:graphicData>
        </a:graphic>
      </p:graphicFrame>
      <p:sp>
        <p:nvSpPr>
          <p:cNvPr id="37" name="TextBox 36"/>
          <p:cNvSpPr txBox="1"/>
          <p:nvPr/>
        </p:nvSpPr>
        <p:spPr>
          <a:xfrm>
            <a:off x="0" y="685800"/>
            <a:ext cx="10398167" cy="830997"/>
          </a:xfrm>
          <a:prstGeom prst="rect">
            <a:avLst/>
          </a:prstGeom>
          <a:solidFill>
            <a:schemeClr val="bg1">
              <a:lumMod val="75000"/>
            </a:schemeClr>
          </a:solidFill>
        </p:spPr>
        <p:txBody>
          <a:bodyPr wrap="square" rtlCol="0">
            <a:spAutoFit/>
          </a:bodyPr>
          <a:lstStyle/>
          <a:p>
            <a:pPr marL="4635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Први Годишњи извештај о спровођењу ИПАРД</a:t>
            </a:r>
            <a:r>
              <a:rPr kumimoji="0" lang="es-MX"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II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програма у РС усвојио ИПАРД </a:t>
            </a:r>
            <a:r>
              <a:rPr kumimoji="0" lang="es-MX"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II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Одбора за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праћење у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писаној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процедури и у задатом року достављен ЕК</a:t>
            </a:r>
          </a:p>
          <a:p>
            <a:pPr marL="4635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ЕК доставила коментаре на основу којих је извршена корекција Годишњег извештаја</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38" name="Picture 37"/>
          <p:cNvPicPr>
            <a:picLocks noChangeAspect="1"/>
          </p:cNvPicPr>
          <p:nvPr/>
        </p:nvPicPr>
        <p:blipFill>
          <a:blip r:embed="rId18" cstate="print">
            <a:extLst>
              <a:ext uri="{BEBA8EAE-BF5A-486C-A8C5-ECC9F3942E4B}">
                <a14:imgProps xmlns:a14="http://schemas.microsoft.com/office/drawing/2010/main">
                  <a14:imgLayer r:embed="rId1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082072" y="-230239"/>
            <a:ext cx="2280065" cy="2407997"/>
          </a:xfrm>
          <a:prstGeom prst="rect">
            <a:avLst/>
          </a:prstGeom>
        </p:spPr>
      </p:pic>
      <p:sp>
        <p:nvSpPr>
          <p:cNvPr id="41" name="TextBox 40"/>
          <p:cNvSpPr txBox="1"/>
          <p:nvPr/>
        </p:nvSpPr>
        <p:spPr>
          <a:xfrm>
            <a:off x="8354954" y="1756339"/>
            <a:ext cx="1447801" cy="408623"/>
          </a:xfrm>
          <a:prstGeom prst="roundRect">
            <a:avLst/>
          </a:prstGeom>
          <a:solidFill>
            <a:srgbClr val="33996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МЕРА 3</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p:cNvSpPr txBox="1"/>
          <p:nvPr/>
        </p:nvSpPr>
        <p:spPr>
          <a:xfrm>
            <a:off x="4495800" y="1600200"/>
            <a:ext cx="300011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C00000"/>
                </a:solidFill>
                <a:effectLst/>
                <a:uLnTx/>
                <a:uFillTx/>
                <a:latin typeface="Calibri" panose="020F0502020204030204"/>
                <a:ea typeface="+mn-ea"/>
                <a:cs typeface="+mn-cs"/>
              </a:rPr>
              <a:t>ПРОГРАМСКИ ПОКАЗАТЕЉИ</a:t>
            </a:r>
            <a:endParaRPr kumimoji="0" lang="en-GB" sz="1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98061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685800" y="1928844"/>
            <a:ext cx="2525238" cy="2430824"/>
          </a:xfrm>
          <a:prstGeom prst="ellipse">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p:cNvSpPr/>
          <p:nvPr/>
        </p:nvSpPr>
        <p:spPr>
          <a:xfrm>
            <a:off x="0" y="1694021"/>
            <a:ext cx="1291003" cy="31530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3208313" y="4580479"/>
            <a:ext cx="5699174" cy="646331"/>
          </a:xfrm>
          <a:prstGeom prst="rect">
            <a:avLst/>
          </a:prstGeom>
          <a:solidFill>
            <a:schemeClr val="bg2"/>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Евалуација у току спровођења ИПАРД </a:t>
            </a:r>
            <a:r>
              <a:rPr kumimoji="0" lang="sr-Latn-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II </a:t>
            </a: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програма спроведена је </a:t>
            </a:r>
            <a:r>
              <a:rPr kumimoji="0" lang="sr-Cyrl-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кроз две активности: </a:t>
            </a:r>
            <a:endParaRPr kumimoji="0" lang="en-U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endParaRPr>
          </a:p>
        </p:txBody>
      </p:sp>
      <p:sp>
        <p:nvSpPr>
          <p:cNvPr id="6" name="TextBox 5"/>
          <p:cNvSpPr txBox="1"/>
          <p:nvPr/>
        </p:nvSpPr>
        <p:spPr>
          <a:xfrm>
            <a:off x="1506414" y="5574268"/>
            <a:ext cx="4094285" cy="369332"/>
          </a:xfrm>
          <a:prstGeom prst="rect">
            <a:avLst/>
          </a:prstGeom>
          <a:solidFill>
            <a:srgbClr val="62A39F">
              <a:lumMod val="20000"/>
              <a:lumOff val="80000"/>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1. </a:t>
            </a:r>
            <a:r>
              <a:rPr kumimoji="0" lang="sr-Cyrl-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Заједнички контекст показатељи</a:t>
            </a:r>
            <a:endParaRPr kumimoji="0" lang="en-U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endParaRPr>
          </a:p>
        </p:txBody>
      </p:sp>
      <p:sp>
        <p:nvSpPr>
          <p:cNvPr id="7" name="TextBox 6"/>
          <p:cNvSpPr txBox="1"/>
          <p:nvPr/>
        </p:nvSpPr>
        <p:spPr>
          <a:xfrm>
            <a:off x="6232574" y="5570300"/>
            <a:ext cx="4094285" cy="369332"/>
          </a:xfrm>
          <a:prstGeom prst="rect">
            <a:avLst/>
          </a:prstGeom>
          <a:solidFill>
            <a:srgbClr val="62A39F">
              <a:lumMod val="20000"/>
              <a:lumOff val="80000"/>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2. </a:t>
            </a:r>
            <a:r>
              <a:rPr kumimoji="0" lang="sr-Cyrl-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Административно поједностављење</a:t>
            </a:r>
            <a:endParaRPr kumimoji="0" lang="sr-Latn-RS" sz="1800" b="1"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endParaRPr>
          </a:p>
        </p:txBody>
      </p:sp>
      <p:sp>
        <p:nvSpPr>
          <p:cNvPr id="10" name="Title 1"/>
          <p:cNvSpPr>
            <a:spLocks noGrp="1"/>
          </p:cNvSpPr>
          <p:nvPr>
            <p:ph type="title"/>
          </p:nvPr>
        </p:nvSpPr>
        <p:spPr>
          <a:xfrm>
            <a:off x="-228600" y="-685800"/>
            <a:ext cx="12573000" cy="1450757"/>
          </a:xfrm>
        </p:spPr>
        <p:txBody>
          <a:bodyPr>
            <a:normAutofit/>
          </a:bodyPr>
          <a:lstStyle/>
          <a:p>
            <a:pPr lvl="0" algn="ctr">
              <a:defRPr/>
            </a:pPr>
            <a:r>
              <a:rPr lang="sr-Cyrl-RS" sz="3200" b="1" dirty="0" smtClean="0">
                <a:solidFill>
                  <a:srgbClr val="C00000"/>
                </a:solidFill>
                <a:latin typeface="Calibri"/>
              </a:rPr>
              <a:t>ЕВАЛУАЦИЈА У ТОКУ СПРОВОЂЕЊА ИПАРД </a:t>
            </a:r>
            <a:r>
              <a:rPr lang="sr-Latn-RS" sz="3200" b="1" dirty="0">
                <a:solidFill>
                  <a:srgbClr val="C00000"/>
                </a:solidFill>
                <a:latin typeface="Calibri"/>
              </a:rPr>
              <a:t>II </a:t>
            </a:r>
            <a:r>
              <a:rPr lang="sr-Cyrl-RS" sz="3200" b="1" dirty="0" smtClean="0">
                <a:solidFill>
                  <a:srgbClr val="C00000"/>
                </a:solidFill>
                <a:latin typeface="Calibri"/>
              </a:rPr>
              <a:t>ПРОГРАМА (</a:t>
            </a:r>
            <a:r>
              <a:rPr lang="en-US" sz="3200" b="1" i="1" dirty="0" smtClean="0">
                <a:solidFill>
                  <a:srgbClr val="C00000"/>
                </a:solidFill>
                <a:latin typeface="Calibri"/>
              </a:rPr>
              <a:t>ON</a:t>
            </a:r>
            <a:r>
              <a:rPr lang="sr-Cyrl-RS" sz="3200" b="1" i="1" dirty="0" smtClean="0">
                <a:solidFill>
                  <a:srgbClr val="C00000"/>
                </a:solidFill>
                <a:latin typeface="Calibri"/>
              </a:rPr>
              <a:t>-</a:t>
            </a:r>
            <a:r>
              <a:rPr lang="en-US" sz="3200" b="1" i="1" dirty="0" smtClean="0">
                <a:solidFill>
                  <a:srgbClr val="C00000"/>
                </a:solidFill>
                <a:latin typeface="Calibri"/>
              </a:rPr>
              <a:t>GOING</a:t>
            </a:r>
            <a:r>
              <a:rPr lang="en-US" sz="3200" b="1" dirty="0" smtClean="0">
                <a:solidFill>
                  <a:srgbClr val="C00000"/>
                </a:solidFill>
                <a:latin typeface="Calibri"/>
              </a:rPr>
              <a:t>)</a:t>
            </a:r>
            <a:endParaRPr lang="en-US" sz="3200" dirty="0"/>
          </a:p>
        </p:txBody>
      </p:sp>
      <p:sp>
        <p:nvSpPr>
          <p:cNvPr id="11" name="Rounded Rectangle 10"/>
          <p:cNvSpPr/>
          <p:nvPr/>
        </p:nvSpPr>
        <p:spPr>
          <a:xfrm>
            <a:off x="304800" y="2057401"/>
            <a:ext cx="767623" cy="2185466"/>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ЕВАЛУАЦИЈА</a:t>
            </a:r>
            <a:endPar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p:cNvSpPr/>
          <p:nvPr/>
        </p:nvSpPr>
        <p:spPr>
          <a:xfrm>
            <a:off x="1447800" y="2272561"/>
            <a:ext cx="275580" cy="262758"/>
          </a:xfrm>
          <a:prstGeom prst="ellipse">
            <a:avLst/>
          </a:prstGeom>
          <a:solidFill>
            <a:srgbClr val="42B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p:cNvSpPr/>
          <p:nvPr/>
        </p:nvSpPr>
        <p:spPr>
          <a:xfrm>
            <a:off x="1477020" y="3733800"/>
            <a:ext cx="275580" cy="262758"/>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p:cNvSpPr/>
          <p:nvPr/>
        </p:nvSpPr>
        <p:spPr>
          <a:xfrm>
            <a:off x="1705620" y="3011622"/>
            <a:ext cx="275580" cy="262758"/>
          </a:xfrm>
          <a:prstGeom prst="ellipse">
            <a:avLst/>
          </a:prstGeom>
          <a:solidFill>
            <a:srgbClr val="62A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p:cNvSpPr txBox="1"/>
          <p:nvPr/>
        </p:nvSpPr>
        <p:spPr>
          <a:xfrm>
            <a:off x="2089637" y="2171260"/>
            <a:ext cx="3396762" cy="338554"/>
          </a:xfrm>
          <a:prstGeom prst="rect">
            <a:avLst/>
          </a:prstGeom>
          <a:solidFill>
            <a:srgbClr val="42BA97"/>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Претходно вредновање </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sr-Cyrl-RS" sz="1600" b="1" i="1" u="none" strike="noStrike" kern="1200" cap="none" spc="0" normalizeH="0" baseline="0" noProof="0" dirty="0">
                <a:ln>
                  <a:noFill/>
                </a:ln>
                <a:solidFill>
                  <a:prstClr val="white"/>
                </a:solidFill>
                <a:effectLst/>
                <a:uLnTx/>
                <a:uFillTx/>
                <a:latin typeface="Calibri" panose="020F0502020204030204"/>
                <a:ea typeface="+mn-ea"/>
                <a:cs typeface="+mn-cs"/>
              </a:rPr>
              <a:t>ex-ante</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2103704" y="2935069"/>
            <a:ext cx="3382695" cy="338554"/>
          </a:xfrm>
          <a:prstGeom prst="rect">
            <a:avLst/>
          </a:prstGeom>
          <a:solidFill>
            <a:srgbClr val="62A39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Накнадно вредновање </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sr-Cyrl-RS" sz="1600" b="1" i="1" u="none" strike="noStrike" kern="1200" cap="none" spc="0" normalizeH="0" baseline="0" noProof="0" dirty="0">
                <a:ln>
                  <a:noFill/>
                </a:ln>
                <a:solidFill>
                  <a:prstClr val="white"/>
                </a:solidFill>
                <a:effectLst/>
                <a:uLnTx/>
                <a:uFillTx/>
                <a:latin typeface="Calibri" panose="020F0502020204030204"/>
                <a:ea typeface="+mn-ea"/>
                <a:cs typeface="+mn-cs"/>
              </a:rPr>
              <a:t>ex-post</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p:cNvSpPr txBox="1"/>
          <p:nvPr/>
        </p:nvSpPr>
        <p:spPr>
          <a:xfrm>
            <a:off x="2089637" y="3594626"/>
            <a:ext cx="3396762" cy="584775"/>
          </a:xfrm>
          <a:prstGeom prst="rect">
            <a:avLst/>
          </a:prstGeom>
          <a:solidFill>
            <a:schemeClr val="tx2">
              <a:lumMod val="60000"/>
              <a:lumOff val="4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П</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ериодично вредновање </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у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току спровођења Програма (</a:t>
            </a:r>
            <a:r>
              <a:rPr kumimoji="0" lang="en-US" sz="1600" b="1" i="1" u="none" strike="noStrike" kern="1200" cap="none" spc="0" normalizeH="0" baseline="0" noProof="0" dirty="0" smtClean="0">
                <a:ln>
                  <a:noFill/>
                </a:ln>
                <a:solidFill>
                  <a:prstClr val="white"/>
                </a:solidFill>
                <a:effectLst/>
                <a:uLnTx/>
                <a:uFillTx/>
                <a:latin typeface="Calibri" panose="020F0502020204030204"/>
                <a:ea typeface="+mn-ea"/>
                <a:cs typeface="+mn-cs"/>
              </a:rPr>
              <a:t>on</a:t>
            </a:r>
            <a:r>
              <a:rPr kumimoji="0" lang="sr-Cyrl-RS" sz="1600" b="1" i="1"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en-US" sz="1600" b="1" i="1" u="none" strike="noStrike" kern="1200" cap="none" spc="0" normalizeH="0" baseline="0" noProof="0" dirty="0" smtClean="0">
                <a:ln>
                  <a:noFill/>
                </a:ln>
                <a:solidFill>
                  <a:prstClr val="white"/>
                </a:solidFill>
                <a:effectLst/>
                <a:uLnTx/>
                <a:uFillTx/>
                <a:latin typeface="Calibri" panose="020F0502020204030204"/>
                <a:ea typeface="+mn-ea"/>
                <a:cs typeface="+mn-cs"/>
              </a:rPr>
              <a:t>going</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6126188" y="2007682"/>
            <a:ext cx="5699174" cy="646331"/>
          </a:xfrm>
          <a:prstGeom prst="rect">
            <a:avLst/>
          </a:prstGeom>
          <a:solidFill>
            <a:schemeClr val="bg2"/>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0" i="1"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Е</a:t>
            </a:r>
            <a:r>
              <a:rPr kumimoji="0" lang="sr-Cyrl-RS" sz="18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x-ante </a:t>
            </a:r>
            <a:r>
              <a:rPr kumimoji="0" lang="sr-Cyrl-RS"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a:t>
            </a: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валуација неопходна за израду ИПАРД</a:t>
            </a:r>
            <a:r>
              <a:rPr kumimoji="0" lang="sr-Latn-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 III</a:t>
            </a: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 програма</a:t>
            </a:r>
            <a:endParaRPr kumimoji="0" lang="sr-Latn-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endParaRPr>
          </a:p>
        </p:txBody>
      </p:sp>
      <p:sp>
        <p:nvSpPr>
          <p:cNvPr id="22" name="TextBox 21"/>
          <p:cNvSpPr txBox="1"/>
          <p:nvPr/>
        </p:nvSpPr>
        <p:spPr>
          <a:xfrm>
            <a:off x="6126188" y="2703493"/>
            <a:ext cx="5699174" cy="954107"/>
          </a:xfrm>
          <a:prstGeom prst="rect">
            <a:avLst/>
          </a:prstGeom>
          <a:solidFill>
            <a:schemeClr val="bg2"/>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0" i="1"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Е</a:t>
            </a:r>
            <a:r>
              <a:rPr kumimoji="0" lang="sr-Cyrl-RS" sz="18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x-</a:t>
            </a:r>
            <a:r>
              <a:rPr kumimoji="0" lang="sr-Cyrl-RS" sz="1800" b="0" i="1"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post</a:t>
            </a:r>
            <a:r>
              <a:rPr kumimoji="0" lang="sr-Cyrl-RS" sz="18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a:t>
            </a: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валуација</a:t>
            </a:r>
            <a:r>
              <a:rPr kumimoji="0" lang="sr-Cyrl-RS" sz="1800" b="0" i="0" u="none" strike="noStrike" kern="0" cap="none" spc="0" normalizeH="0" baseline="0" noProof="0" dirty="0">
                <a:ln>
                  <a:noFill/>
                </a:ln>
                <a:solidFill>
                  <a:srgbClr val="335B74">
                    <a:lumMod val="50000"/>
                  </a:srgbClr>
                </a:solidFill>
                <a:effectLst/>
                <a:uLnTx/>
                <a:uFillTx/>
                <a:latin typeface="Calibri" panose="020F0502020204030204"/>
                <a:ea typeface="+mn-ea"/>
                <a:cs typeface="+mn-cs"/>
              </a:rPr>
              <a:t> </a:t>
            </a:r>
            <a:r>
              <a:rPr kumimoji="0" lang="sr-Cyrl-RS" sz="1800" b="0" i="0" u="none" strike="noStrike" kern="0" cap="none" spc="0" normalizeH="0" baseline="0" noProof="0" dirty="0" smtClean="0">
                <a:ln>
                  <a:noFill/>
                </a:ln>
                <a:solidFill>
                  <a:srgbClr val="335B74">
                    <a:lumMod val="50000"/>
                  </a:srgbClr>
                </a:solidFill>
                <a:effectLst/>
                <a:uLnTx/>
                <a:uFillTx/>
                <a:latin typeface="Calibri" panose="020F0502020204030204"/>
                <a:ea typeface="+mn-ea"/>
                <a:cs typeface="+mn-cs"/>
              </a:rPr>
              <a:t>обухвата</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анализу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искоришћених средстава,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делотворност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ефикасност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ИПАРД II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програма</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6" name="Straight Arrow Connector 25"/>
          <p:cNvCxnSpPr/>
          <p:nvPr/>
        </p:nvCxnSpPr>
        <p:spPr>
          <a:xfrm>
            <a:off x="5600699" y="3143001"/>
            <a:ext cx="457201"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601870" y="2355926"/>
            <a:ext cx="457201"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04800" y="1191577"/>
            <a:ext cx="11582400" cy="408623"/>
          </a:xfrm>
          <a:prstGeom prst="roundRect">
            <a:avLst/>
          </a:prstGeom>
          <a:solidFill>
            <a:schemeClr val="accent2">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0" cap="none" spc="0" normalizeH="0" baseline="0" noProof="0" dirty="0" smtClean="0">
                <a:ln>
                  <a:noFill/>
                </a:ln>
                <a:solidFill>
                  <a:prstClr val="white"/>
                </a:solidFill>
                <a:effectLst/>
                <a:uLnTx/>
                <a:uFillTx/>
                <a:latin typeface="Calibri" panose="020F0502020204030204"/>
                <a:ea typeface="+mn-ea"/>
                <a:cs typeface="+mn-cs"/>
              </a:rPr>
              <a:t>Резултати </a:t>
            </a:r>
            <a:r>
              <a:rPr kumimoji="0" lang="sr-Cyrl-RS" sz="1800" b="1" i="0" u="none" strike="noStrike" kern="0" cap="none" spc="0" normalizeH="0" baseline="0" noProof="0" dirty="0">
                <a:ln>
                  <a:noFill/>
                </a:ln>
                <a:solidFill>
                  <a:prstClr val="white"/>
                </a:solidFill>
                <a:effectLst/>
                <a:uLnTx/>
                <a:uFillTx/>
                <a:latin typeface="Calibri" panose="020F0502020204030204"/>
                <a:ea typeface="+mn-ea"/>
                <a:cs typeface="+mn-cs"/>
              </a:rPr>
              <a:t>евалуације представљени </a:t>
            </a:r>
            <a:r>
              <a:rPr kumimoji="0" lang="sr-Cyrl-RS" sz="1800" b="1" i="0" u="none" strike="noStrike" kern="0" cap="none" spc="0" normalizeH="0" baseline="0" noProof="0" dirty="0" smtClean="0">
                <a:ln>
                  <a:noFill/>
                </a:ln>
                <a:solidFill>
                  <a:prstClr val="white"/>
                </a:solidFill>
                <a:effectLst/>
                <a:uLnTx/>
                <a:uFillTx/>
                <a:latin typeface="Calibri" panose="020F0502020204030204"/>
                <a:ea typeface="+mn-ea"/>
                <a:cs typeface="+mn-cs"/>
              </a:rPr>
              <a:t>су у првом Годишњем извештају о спровођењу ИПАРД </a:t>
            </a:r>
            <a:r>
              <a:rPr kumimoji="0" lang="sr-Latn-RS" sz="1800" b="1" i="0" u="none" strike="noStrike" kern="0" cap="none" spc="0" normalizeH="0" baseline="0" noProof="0" dirty="0" smtClean="0">
                <a:ln>
                  <a:noFill/>
                </a:ln>
                <a:solidFill>
                  <a:prstClr val="white"/>
                </a:solidFill>
                <a:effectLst/>
                <a:uLnTx/>
                <a:uFillTx/>
                <a:latin typeface="Calibri" panose="020F0502020204030204"/>
                <a:ea typeface="+mn-ea"/>
                <a:cs typeface="+mn-cs"/>
              </a:rPr>
              <a:t>II </a:t>
            </a:r>
            <a:r>
              <a:rPr kumimoji="0" lang="sr-Cyrl-RS" sz="1800" b="1" i="0" u="none" strike="noStrike" kern="0" cap="none" spc="0" normalizeH="0" baseline="0" noProof="0" dirty="0" smtClean="0">
                <a:ln>
                  <a:noFill/>
                </a:ln>
                <a:solidFill>
                  <a:prstClr val="white"/>
                </a:solidFill>
                <a:effectLst/>
                <a:uLnTx/>
                <a:uFillTx/>
                <a:latin typeface="Calibri" panose="020F0502020204030204"/>
                <a:ea typeface="+mn-ea"/>
                <a:cs typeface="+mn-cs"/>
              </a:rPr>
              <a:t>програма.</a:t>
            </a:r>
            <a:endParaRPr kumimoji="0" lang="sr-Latn-RS" sz="1800" b="1"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cxnSp>
        <p:nvCxnSpPr>
          <p:cNvPr id="39" name="Elbow Connector 38"/>
          <p:cNvCxnSpPr/>
          <p:nvPr/>
        </p:nvCxnSpPr>
        <p:spPr>
          <a:xfrm>
            <a:off x="5638800" y="3865179"/>
            <a:ext cx="342900" cy="662687"/>
          </a:xfrm>
          <a:prstGeom prst="bentConnector2">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529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8600" y="-762000"/>
            <a:ext cx="12573000" cy="1450757"/>
          </a:xfrm>
        </p:spPr>
        <p:txBody>
          <a:bodyPr>
            <a:normAutofit/>
          </a:bodyPr>
          <a:lstStyle/>
          <a:p>
            <a:pPr lvl="0" algn="ctr">
              <a:defRPr/>
            </a:pPr>
            <a:r>
              <a:rPr lang="sr-Cyrl-RS" sz="2800" b="1" dirty="0" smtClean="0">
                <a:solidFill>
                  <a:srgbClr val="C00000"/>
                </a:solidFill>
                <a:latin typeface="Calibri"/>
              </a:rPr>
              <a:t>РЕЗУЛТАТИ ЕВАЛУАЦИЈЕ У ТОКУ СПРОВОЂЕЊА ИПАРД </a:t>
            </a:r>
            <a:r>
              <a:rPr lang="sr-Latn-RS" sz="2800" b="1" dirty="0">
                <a:solidFill>
                  <a:srgbClr val="C00000"/>
                </a:solidFill>
                <a:latin typeface="Calibri"/>
              </a:rPr>
              <a:t>II </a:t>
            </a:r>
            <a:r>
              <a:rPr lang="sr-Cyrl-RS" sz="2800" b="1" dirty="0" smtClean="0">
                <a:solidFill>
                  <a:srgbClr val="C00000"/>
                </a:solidFill>
                <a:latin typeface="Calibri"/>
              </a:rPr>
              <a:t>ПРОГРАМА (</a:t>
            </a:r>
            <a:r>
              <a:rPr lang="en-US" sz="2800" b="1" i="1" dirty="0" smtClean="0">
                <a:solidFill>
                  <a:srgbClr val="C00000"/>
                </a:solidFill>
                <a:latin typeface="Calibri"/>
              </a:rPr>
              <a:t>ONGOING</a:t>
            </a:r>
            <a:r>
              <a:rPr lang="en-US" sz="2800" b="1" dirty="0" smtClean="0">
                <a:solidFill>
                  <a:srgbClr val="C00000"/>
                </a:solidFill>
                <a:latin typeface="Calibri"/>
              </a:rPr>
              <a:t>)</a:t>
            </a:r>
            <a:endParaRPr lang="en-US" sz="2800" dirty="0"/>
          </a:p>
        </p:txBody>
      </p:sp>
      <p:sp>
        <p:nvSpPr>
          <p:cNvPr id="8" name="TextBox 7"/>
          <p:cNvSpPr txBox="1"/>
          <p:nvPr/>
        </p:nvSpPr>
        <p:spPr>
          <a:xfrm>
            <a:off x="8077200" y="4724400"/>
            <a:ext cx="3657600" cy="1328023"/>
          </a:xfrm>
          <a:prstGeom prst="roundRect">
            <a:avLst/>
          </a:prstGeom>
          <a:solidFill>
            <a:schemeClr val="accent2">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0" cap="none" spc="0" normalizeH="0" baseline="0" noProof="0" dirty="0" smtClean="0">
                <a:ln>
                  <a:noFill/>
                </a:ln>
                <a:solidFill>
                  <a:prstClr val="white"/>
                </a:solidFill>
                <a:effectLst/>
                <a:uLnTx/>
                <a:uFillTx/>
                <a:latin typeface="Calibri" panose="020F0502020204030204"/>
                <a:ea typeface="+mn-ea"/>
                <a:cs typeface="+mn-cs"/>
              </a:rPr>
              <a:t>Припремљен Акциони план за реализацију препорука евалуатора</a:t>
            </a:r>
            <a:endParaRPr kumimoji="0" lang="en-US" sz="2400" b="1"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graphicFrame>
        <p:nvGraphicFramePr>
          <p:cNvPr id="9" name="Diagram 8"/>
          <p:cNvGraphicFramePr/>
          <p:nvPr>
            <p:extLst/>
          </p:nvPr>
        </p:nvGraphicFramePr>
        <p:xfrm>
          <a:off x="-457200" y="838200"/>
          <a:ext cx="13030200" cy="3505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ounded Rectangle 11"/>
          <p:cNvSpPr/>
          <p:nvPr/>
        </p:nvSpPr>
        <p:spPr>
          <a:xfrm>
            <a:off x="-228600" y="4430291"/>
            <a:ext cx="7772400" cy="1838801"/>
          </a:xfrm>
          <a:prstGeom prst="roundRect">
            <a:avLst/>
          </a:prstGeom>
          <a:solidFill>
            <a:schemeClr val="bg2"/>
          </a:solidFill>
        </p:spPr>
        <p:txBody>
          <a:bodyPr wrap="square">
            <a:spAutoFit/>
          </a:bodyPr>
          <a:lstStyle/>
          <a:p>
            <a:pPr marL="573088" marR="0" lvl="0" indent="-231775"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a:t>
            </a:r>
            <a:r>
              <a:rPr kumimoji="0" lang="en-GB"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репоруке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евалуатора</a:t>
            </a:r>
            <a:r>
              <a:rPr kumimoji="0" lang="en-GB"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ИПАРД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Управљачко тело (11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препорука: 4 прихваћене/1 није релевантна), </a:t>
            </a: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ИПАРД Агенција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(16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препорука: 9 прихваћено), </a:t>
            </a: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ИПАРД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техничка тела (4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препоруке: 4 прихваћене), </a:t>
            </a: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ПССС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(6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препорука: 6 прихваћено, 4 спроведене), </a:t>
            </a: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МПШВ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(6 препорука) и </a:t>
            </a:r>
            <a:endPar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573088" marR="0" lvl="0" indent="-2317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министарства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надлежна за грађевину и локалну самоуправу (1 препорука</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3" name="Right Arrow 12"/>
          <p:cNvSpPr/>
          <p:nvPr/>
        </p:nvSpPr>
        <p:spPr>
          <a:xfrm>
            <a:off x="7162800" y="5105400"/>
            <a:ext cx="838200" cy="609600"/>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57962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a:xfrm>
            <a:off x="2743200" y="4572000"/>
            <a:ext cx="7641015" cy="6858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Rounded Rectangle 3"/>
          <p:cNvSpPr/>
          <p:nvPr/>
        </p:nvSpPr>
        <p:spPr>
          <a:xfrm>
            <a:off x="413640" y="1002456"/>
            <a:ext cx="5834760" cy="745827"/>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p:cNvSpPr txBox="1"/>
          <p:nvPr/>
        </p:nvSpPr>
        <p:spPr>
          <a:xfrm>
            <a:off x="4084139" y="905470"/>
            <a:ext cx="237975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5400" b="1" i="0" u="none" strike="noStrike" kern="1200" cap="none" spc="0" normalizeH="0" baseline="0" noProof="0" dirty="0" smtClean="0">
                <a:ln>
                  <a:noFill/>
                </a:ln>
                <a:solidFill>
                  <a:prstClr val="white"/>
                </a:solidFill>
                <a:effectLst/>
                <a:uLnTx/>
                <a:uFillTx/>
                <a:latin typeface="Calibri" panose="020F0502020204030204"/>
                <a:ea typeface="+mn-ea"/>
                <a:cs typeface="+mn-cs"/>
              </a:rPr>
              <a:t>175M</a:t>
            </a:r>
            <a:endParaRPr kumimoji="0" lang="sr-Latn-RS" sz="5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ounded Rectangle 5"/>
          <p:cNvSpPr/>
          <p:nvPr/>
        </p:nvSpPr>
        <p:spPr>
          <a:xfrm>
            <a:off x="1354243" y="1923121"/>
            <a:ext cx="5450514" cy="75694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3473656" y="1912591"/>
            <a:ext cx="4072103"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ЕУР</a:t>
            </a:r>
            <a:r>
              <a:rPr kumimoji="0" lang="en-U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 </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130M</a:t>
            </a:r>
            <a:endParaRPr kumimoji="0" lang="sr-Latn-RS" sz="4400" b="1" i="0" u="none" strike="noStrike" kern="1200" cap="none" spc="0" normalizeH="0" baseline="0" noProof="0" dirty="0">
              <a:ln>
                <a:noFill/>
              </a:ln>
              <a:solidFill>
                <a:srgbClr val="DFE3E5">
                  <a:lumMod val="10000"/>
                </a:srgbClr>
              </a:solidFill>
              <a:effectLst/>
              <a:uLnTx/>
              <a:uFillTx/>
              <a:latin typeface="Calibri" panose="020F0502020204030204"/>
              <a:ea typeface="+mn-ea"/>
              <a:cs typeface="+mn-cs"/>
            </a:endParaRPr>
          </a:p>
        </p:txBody>
      </p:sp>
      <p:sp>
        <p:nvSpPr>
          <p:cNvPr id="8" name="TextBox 7"/>
          <p:cNvSpPr txBox="1"/>
          <p:nvPr/>
        </p:nvSpPr>
        <p:spPr>
          <a:xfrm>
            <a:off x="1445581" y="2103610"/>
            <a:ext cx="182509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Расписано</a:t>
            </a:r>
            <a:r>
              <a:rPr kumimoji="0" lang="sr-Latn-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ounded Rectangle 8"/>
          <p:cNvSpPr/>
          <p:nvPr/>
        </p:nvSpPr>
        <p:spPr>
          <a:xfrm>
            <a:off x="2744030" y="2855221"/>
            <a:ext cx="4060727" cy="75694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3485032" y="2858339"/>
            <a:ext cx="406072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ЕУР</a:t>
            </a:r>
            <a:r>
              <a:rPr kumimoji="0" lang="en-U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 </a:t>
            </a:r>
            <a:r>
              <a:rPr kumimoji="0" lang="en-GB"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3</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9,</a:t>
            </a:r>
            <a:r>
              <a:rPr kumimoji="0" lang="sr-Cyrl-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6</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M</a:t>
            </a:r>
            <a:endParaRPr kumimoji="0" lang="sr-Latn-RS" sz="4400" b="1" i="0" u="none" strike="noStrike" kern="1200" cap="none" spc="0" normalizeH="0" baseline="0" noProof="0" dirty="0">
              <a:ln>
                <a:noFill/>
              </a:ln>
              <a:solidFill>
                <a:srgbClr val="DFE3E5">
                  <a:lumMod val="10000"/>
                </a:srgbClr>
              </a:solidFill>
              <a:effectLst/>
              <a:uLnTx/>
              <a:uFillTx/>
              <a:latin typeface="Calibri" panose="020F0502020204030204"/>
              <a:ea typeface="+mn-ea"/>
              <a:cs typeface="+mn-cs"/>
            </a:endParaRPr>
          </a:p>
        </p:txBody>
      </p:sp>
      <p:sp>
        <p:nvSpPr>
          <p:cNvPr id="11" name="TextBox 10"/>
          <p:cNvSpPr txBox="1"/>
          <p:nvPr/>
        </p:nvSpPr>
        <p:spPr>
          <a:xfrm>
            <a:off x="838249" y="2988412"/>
            <a:ext cx="21988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Одобрено</a:t>
            </a:r>
            <a:r>
              <a:rPr kumimoji="0" lang="sr-Latn-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ounded Rectangle 11"/>
          <p:cNvSpPr/>
          <p:nvPr/>
        </p:nvSpPr>
        <p:spPr>
          <a:xfrm>
            <a:off x="2732654" y="3717337"/>
            <a:ext cx="4072103" cy="756941"/>
          </a:xfrm>
          <a:prstGeom prst="round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3485032" y="3719053"/>
            <a:ext cx="406072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ЕУР</a:t>
            </a:r>
            <a:r>
              <a:rPr kumimoji="0" lang="en-U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 </a:t>
            </a:r>
            <a:r>
              <a:rPr kumimoji="0" lang="sr-Cyrl-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10</a:t>
            </a:r>
            <a:r>
              <a:rPr kumimoji="0" lang="en-U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7M</a:t>
            </a:r>
            <a:endParaRPr kumimoji="0" lang="sr-Latn-RS" sz="4400" b="1" i="0" u="none" strike="noStrike" kern="1200" cap="none" spc="0" normalizeH="0" baseline="0" noProof="0" dirty="0">
              <a:ln>
                <a:noFill/>
              </a:ln>
              <a:solidFill>
                <a:srgbClr val="DFE3E5">
                  <a:lumMod val="10000"/>
                </a:srgbClr>
              </a:solidFill>
              <a:effectLst/>
              <a:uLnTx/>
              <a:uFillTx/>
              <a:latin typeface="Calibri" panose="020F0502020204030204"/>
              <a:ea typeface="+mn-ea"/>
              <a:cs typeface="+mn-cs"/>
            </a:endParaRPr>
          </a:p>
        </p:txBody>
      </p:sp>
      <p:sp>
        <p:nvSpPr>
          <p:cNvPr id="14" name="TextBox 13"/>
          <p:cNvSpPr txBox="1"/>
          <p:nvPr/>
        </p:nvSpPr>
        <p:spPr>
          <a:xfrm>
            <a:off x="1048341" y="3876339"/>
            <a:ext cx="169485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Исплаћено</a:t>
            </a:r>
            <a:r>
              <a:rPr kumimoji="0" lang="sr-Latn-R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ounded Rectangle 14"/>
          <p:cNvSpPr/>
          <p:nvPr/>
        </p:nvSpPr>
        <p:spPr>
          <a:xfrm>
            <a:off x="7244282" y="1909362"/>
            <a:ext cx="3139934" cy="79719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7262966" y="1904303"/>
            <a:ext cx="2937961" cy="76944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4400" b="1" i="0" u="none" strike="noStrike" kern="1200" cap="none" spc="0" normalizeH="0" baseline="0" noProof="0" dirty="0" smtClean="0">
                <a:ln>
                  <a:noFill/>
                </a:ln>
                <a:solidFill>
                  <a:prstClr val="black"/>
                </a:solidFill>
                <a:effectLst/>
                <a:uLnTx/>
                <a:uFillTx/>
                <a:latin typeface="Calibri" panose="020F0502020204030204"/>
                <a:ea typeface="+mn-ea"/>
                <a:cs typeface="+mn-cs"/>
              </a:rPr>
              <a:t>1437</a:t>
            </a:r>
            <a:endParaRPr kumimoji="0" lang="sr-Latn-RS"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2" descr="C:\Users\Ministarstvo\Desktop\docume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22276" y="1635367"/>
            <a:ext cx="1061940" cy="106194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6200" y="76200"/>
            <a:ext cx="11811000"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r-Cyrl-RS" sz="4800" b="1" i="0" u="none" strike="noStrike" kern="1200" cap="none" spc="0" normalizeH="0" baseline="0" noProof="0" dirty="0">
                <a:ln>
                  <a:noFill/>
                </a:ln>
                <a:solidFill>
                  <a:srgbClr val="C00000"/>
                </a:solidFill>
                <a:effectLst/>
                <a:uLnTx/>
                <a:uFillTx/>
                <a:latin typeface="Calibri" panose="020F0502020204030204"/>
                <a:ea typeface="+mn-ea"/>
                <a:cs typeface="+mn-cs"/>
              </a:rPr>
              <a:t>РЕЗУЛТАТИ ПРЕТХОДНИХ </a:t>
            </a:r>
            <a:r>
              <a:rPr kumimoji="0" lang="sr-Cyrl-RS" sz="4800" b="1" i="0" u="none" strike="noStrike" kern="1200" cap="none" spc="0" normalizeH="0" baseline="0" noProof="0" dirty="0" smtClean="0">
                <a:ln>
                  <a:noFill/>
                </a:ln>
                <a:solidFill>
                  <a:srgbClr val="C00000"/>
                </a:solidFill>
                <a:effectLst/>
                <a:uLnTx/>
                <a:uFillTx/>
                <a:latin typeface="Calibri" panose="020F0502020204030204"/>
                <a:ea typeface="+mn-ea"/>
                <a:cs typeface="+mn-cs"/>
              </a:rPr>
              <a:t>ПОЗИВА</a:t>
            </a:r>
          </a:p>
        </p:txBody>
      </p:sp>
      <p:sp>
        <p:nvSpPr>
          <p:cNvPr id="19" name="Rounded Rectangle 18"/>
          <p:cNvSpPr/>
          <p:nvPr/>
        </p:nvSpPr>
        <p:spPr>
          <a:xfrm>
            <a:off x="7262966" y="2860279"/>
            <a:ext cx="3121250" cy="75694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p:cNvSpPr txBox="1"/>
          <p:nvPr/>
        </p:nvSpPr>
        <p:spPr>
          <a:xfrm>
            <a:off x="7262966" y="2859120"/>
            <a:ext cx="312125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4</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86</a:t>
            </a:r>
            <a:endParaRPr kumimoji="0" lang="sr-Latn-RS" sz="4400" b="1" i="0" u="none" strike="noStrike" kern="1200" cap="none" spc="0" normalizeH="0" baseline="0" noProof="0" dirty="0">
              <a:ln>
                <a:noFill/>
              </a:ln>
              <a:solidFill>
                <a:srgbClr val="DFE3E5">
                  <a:lumMod val="10000"/>
                </a:srgbClr>
              </a:solidFill>
              <a:effectLst/>
              <a:uLnTx/>
              <a:uFillTx/>
              <a:latin typeface="Calibri" panose="020F0502020204030204"/>
              <a:ea typeface="+mn-ea"/>
              <a:cs typeface="+mn-cs"/>
            </a:endParaRPr>
          </a:p>
        </p:txBody>
      </p:sp>
      <p:sp>
        <p:nvSpPr>
          <p:cNvPr id="21" name="Rounded Rectangle 20"/>
          <p:cNvSpPr/>
          <p:nvPr/>
        </p:nvSpPr>
        <p:spPr>
          <a:xfrm>
            <a:off x="7262966" y="3738859"/>
            <a:ext cx="3121250" cy="756941"/>
          </a:xfrm>
          <a:prstGeom prst="round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7262966" y="3726359"/>
            <a:ext cx="3121249"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1</a:t>
            </a:r>
            <a:r>
              <a:rPr kumimoji="0" lang="sr-Latn-RS" sz="4400" b="1" i="0" u="none" strike="noStrike" kern="1200" cap="none" spc="0" normalizeH="0" baseline="0" noProof="0" dirty="0" smtClean="0">
                <a:ln>
                  <a:noFill/>
                </a:ln>
                <a:solidFill>
                  <a:srgbClr val="DFE3E5">
                    <a:lumMod val="10000"/>
                  </a:srgbClr>
                </a:solidFill>
                <a:effectLst/>
                <a:uLnTx/>
                <a:uFillTx/>
                <a:latin typeface="Calibri" panose="020F0502020204030204"/>
                <a:ea typeface="+mn-ea"/>
                <a:cs typeface="+mn-cs"/>
              </a:rPr>
              <a:t>92</a:t>
            </a:r>
            <a:endParaRPr kumimoji="0" lang="sr-Latn-RS" sz="4400" b="1" i="0" u="none" strike="noStrike" kern="1200" cap="none" spc="0" normalizeH="0" baseline="0" noProof="0" dirty="0">
              <a:ln>
                <a:noFill/>
              </a:ln>
              <a:solidFill>
                <a:srgbClr val="DFE3E5">
                  <a:lumMod val="10000"/>
                </a:srgbClr>
              </a:solidFill>
              <a:effectLst/>
              <a:uLnTx/>
              <a:uFillTx/>
              <a:latin typeface="Calibri" panose="020F0502020204030204"/>
              <a:ea typeface="+mn-ea"/>
              <a:cs typeface="+mn-cs"/>
            </a:endParaRPr>
          </a:p>
        </p:txBody>
      </p:sp>
      <p:sp>
        <p:nvSpPr>
          <p:cNvPr id="25" name="Title 1"/>
          <p:cNvSpPr txBox="1">
            <a:spLocks/>
          </p:cNvSpPr>
          <p:nvPr/>
        </p:nvSpPr>
        <p:spPr>
          <a:xfrm>
            <a:off x="413640" y="1109447"/>
            <a:ext cx="3733564" cy="565267"/>
          </a:xfrm>
          <a:prstGeom prst="rect">
            <a:avLst/>
          </a:prstGeom>
        </p:spPr>
        <p:txBody>
          <a:bodyPr>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sr-Cyrl-RS" sz="2400" b="1" i="0" u="none" strike="noStrike" kern="1200" cap="none" spc="-50" normalizeH="0" baseline="0" noProof="0" dirty="0" smtClean="0">
                <a:ln>
                  <a:noFill/>
                </a:ln>
                <a:solidFill>
                  <a:prstClr val="white"/>
                </a:solidFill>
                <a:effectLst/>
                <a:uLnTx/>
                <a:uFillTx/>
                <a:latin typeface="Calibri" panose="020F0502020204030204"/>
                <a:ea typeface="+mj-ea"/>
                <a:cs typeface="+mj-cs"/>
              </a:rPr>
              <a:t>ИПАРД</a:t>
            </a:r>
            <a:r>
              <a:rPr kumimoji="0" lang="sr-Latn-RS" sz="2400" b="1" i="0" u="none" strike="noStrike" kern="1200" cap="none" spc="-50" normalizeH="0" baseline="0" noProof="0" dirty="0" smtClean="0">
                <a:ln>
                  <a:noFill/>
                </a:ln>
                <a:solidFill>
                  <a:prstClr val="white"/>
                </a:solidFill>
                <a:effectLst/>
                <a:uLnTx/>
                <a:uFillTx/>
                <a:latin typeface="Calibri" panose="020F0502020204030204"/>
                <a:ea typeface="+mj-ea"/>
                <a:cs typeface="+mj-cs"/>
              </a:rPr>
              <a:t> II </a:t>
            </a:r>
            <a:r>
              <a:rPr kumimoji="0" lang="sr-Cyrl-RS" sz="2400" b="1" i="0" u="none" strike="noStrike" kern="1200" cap="none" spc="-50" normalizeH="0" baseline="0" noProof="0" dirty="0" smtClean="0">
                <a:ln>
                  <a:noFill/>
                </a:ln>
                <a:solidFill>
                  <a:prstClr val="white"/>
                </a:solidFill>
                <a:effectLst/>
                <a:uLnTx/>
                <a:uFillTx/>
                <a:latin typeface="Calibri" panose="020F0502020204030204"/>
                <a:ea typeface="+mj-ea"/>
                <a:cs typeface="+mj-cs"/>
              </a:rPr>
              <a:t>ПРОГРАМ</a:t>
            </a:r>
            <a:r>
              <a:rPr kumimoji="0" lang="sr-Latn-RS" sz="1600" b="1" i="0" u="none" strike="noStrike" kern="1200" cap="none" spc="-50" normalizeH="0" baseline="0" noProof="0" dirty="0" smtClean="0">
                <a:ln>
                  <a:noFill/>
                </a:ln>
                <a:solidFill>
                  <a:prstClr val="white"/>
                </a:solidFill>
                <a:effectLst/>
                <a:uLnTx/>
                <a:uFillTx/>
                <a:latin typeface="Calibri" panose="020F0502020204030204"/>
                <a:ea typeface="+mj-ea"/>
                <a:cs typeface="+mj-cs"/>
              </a:rPr>
              <a:t/>
            </a:r>
            <a:br>
              <a:rPr kumimoji="0" lang="sr-Latn-RS" sz="1600" b="1" i="0" u="none" strike="noStrike" kern="1200" cap="none" spc="-50" normalizeH="0" baseline="0" noProof="0" dirty="0" smtClean="0">
                <a:ln>
                  <a:noFill/>
                </a:ln>
                <a:solidFill>
                  <a:prstClr val="white"/>
                </a:solidFill>
                <a:effectLst/>
                <a:uLnTx/>
                <a:uFillTx/>
                <a:latin typeface="Calibri" panose="020F0502020204030204"/>
                <a:ea typeface="+mj-ea"/>
                <a:cs typeface="+mj-cs"/>
              </a:rPr>
            </a:br>
            <a:r>
              <a:rPr kumimoji="0" lang="sr-Cyrl-RS" sz="1600" b="1" i="0" u="none" strike="noStrike" kern="1200" cap="none" spc="-50" normalizeH="0" baseline="0" noProof="0" dirty="0" smtClean="0">
                <a:ln>
                  <a:noFill/>
                </a:ln>
                <a:solidFill>
                  <a:prstClr val="white"/>
                </a:solidFill>
                <a:effectLst/>
                <a:uLnTx/>
                <a:uFillTx/>
                <a:latin typeface="Calibri" panose="020F0502020204030204"/>
                <a:ea typeface="+mj-ea"/>
                <a:cs typeface="+mj-cs"/>
              </a:rPr>
              <a:t>РЕПУБЛИКЕ СРБИЈЕ </a:t>
            </a:r>
            <a:r>
              <a:rPr kumimoji="0" lang="sr-Latn-RS" sz="1600" b="1" i="0" u="none" strike="noStrike" kern="1200" cap="none" spc="-50" normalizeH="0" baseline="0" noProof="0" dirty="0" smtClean="0">
                <a:ln>
                  <a:noFill/>
                </a:ln>
                <a:solidFill>
                  <a:prstClr val="white"/>
                </a:solidFill>
                <a:effectLst/>
                <a:uLnTx/>
                <a:uFillTx/>
                <a:latin typeface="Calibri" panose="020F0502020204030204"/>
                <a:ea typeface="+mj-ea"/>
                <a:cs typeface="+mj-cs"/>
              </a:rPr>
              <a:t>(2014-2020)</a:t>
            </a:r>
            <a:endParaRPr kumimoji="0" lang="sr-Latn-RS" sz="1600" b="0" i="0" u="none" strike="noStrike" kern="1200" cap="none" spc="-50" normalizeH="0" baseline="0" noProof="0" dirty="0">
              <a:ln>
                <a:noFill/>
              </a:ln>
              <a:solidFill>
                <a:prstClr val="white"/>
              </a:solidFill>
              <a:effectLst/>
              <a:uLnTx/>
              <a:uFillTx/>
              <a:latin typeface="Calibri" panose="020F0502020204030204"/>
              <a:ea typeface="+mj-ea"/>
              <a:cs typeface="+mj-cs"/>
            </a:endParaRPr>
          </a:p>
        </p:txBody>
      </p:sp>
      <p:pic>
        <p:nvPicPr>
          <p:cNvPr id="26" name="Picture 2" descr="C:\Users\Ministarstvo\Desktop\download (1).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31" t="16376" r="10312" b="21538"/>
          <a:stretch/>
        </p:blipFill>
        <p:spPr bwMode="auto">
          <a:xfrm>
            <a:off x="3758995" y="4648200"/>
            <a:ext cx="736805" cy="52823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4084139" y="4596825"/>
            <a:ext cx="630007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32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ЕУР </a:t>
            </a:r>
            <a:r>
              <a:rPr kumimoji="0" lang="en-US" sz="36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8</a:t>
            </a:r>
            <a:r>
              <a:rPr kumimoji="0" lang="sr-Cyrl-RS" sz="36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М</a:t>
            </a:r>
            <a:r>
              <a:rPr kumimoji="0" lang="sr-Latn-RS" sz="36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 </a:t>
            </a:r>
            <a:r>
              <a:rPr kumimoji="0" lang="sr-Latn-RS" sz="32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 </a:t>
            </a:r>
            <a:r>
              <a:rPr kumimoji="0" lang="sr-Cyrl-RS" sz="32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rPr>
              <a:t>ЕУ допринос</a:t>
            </a:r>
            <a:endParaRPr kumimoji="0" lang="en-US" sz="3200" b="1" i="0" u="none" strike="noStrike" kern="1200" cap="none" spc="0" normalizeH="0" baseline="0" noProof="0" dirty="0" smtClean="0">
              <a:ln>
                <a:noFill/>
              </a:ln>
              <a:solidFill>
                <a:prstClr val="black">
                  <a:lumMod val="85000"/>
                  <a:lumOff val="15000"/>
                </a:prstClr>
              </a:solidFill>
              <a:effectLst/>
              <a:uLnTx/>
              <a:uFillTx/>
              <a:latin typeface="Calibri" panose="020F0502020204030204"/>
              <a:ea typeface="+mn-ea"/>
              <a:cs typeface="+mn-cs"/>
            </a:endParaRPr>
          </a:p>
        </p:txBody>
      </p:sp>
      <p:sp>
        <p:nvSpPr>
          <p:cNvPr id="29" name="Rounded Rectangle 28"/>
          <p:cNvSpPr/>
          <p:nvPr/>
        </p:nvSpPr>
        <p:spPr>
          <a:xfrm>
            <a:off x="533400" y="5355522"/>
            <a:ext cx="9850815" cy="897879"/>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Упућено је писмо ЕК за захтевање продужења периода за искоришћење буџетске обавезе </a:t>
            </a: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за 201</a:t>
            </a: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7</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са </a:t>
            </a:r>
            <a:r>
              <a:rPr kumimoji="0" lang="sr-Latn-R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n</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+3</a:t>
            </a:r>
            <a:r>
              <a:rPr kumimoji="0" lang="sr-Cyrl-R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на </a:t>
            </a:r>
            <a:r>
              <a:rPr kumimoji="0" lang="sr-Latn-R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n</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5</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уз акциони план</a:t>
            </a: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0" name="Picture 2" descr="C:\Users\Ministarstvo\Desktop\download (1).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31" t="16376" r="10312" b="21538"/>
          <a:stretch/>
        </p:blipFill>
        <p:spPr bwMode="auto">
          <a:xfrm>
            <a:off x="9547290" y="5509145"/>
            <a:ext cx="739710" cy="58685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23" name="Ink 22"/>
              <p14:cNvContentPartPr/>
              <p14:nvPr/>
            </p14:nvContentPartPr>
            <p14:xfrm>
              <a:off x="6619266" y="4804130"/>
              <a:ext cx="360" cy="360"/>
            </p14:xfrm>
          </p:contentPart>
        </mc:Choice>
        <mc:Fallback xmlns="">
          <p:pic>
            <p:nvPicPr>
              <p:cNvPr id="23" name="Ink 22"/>
              <p:cNvPicPr/>
              <p:nvPr/>
            </p:nvPicPr>
            <p:blipFill>
              <a:blip r:embed="rId5"/>
              <a:stretch>
                <a:fillRect/>
              </a:stretch>
            </p:blipFill>
            <p:spPr>
              <a:xfrm>
                <a:off x="6607386" y="4792250"/>
                <a:ext cx="24120" cy="24120"/>
              </a:xfrm>
              <a:prstGeom prst="rect">
                <a:avLst/>
              </a:prstGeom>
            </p:spPr>
          </p:pic>
        </mc:Fallback>
      </mc:AlternateContent>
    </p:spTree>
    <p:extLst>
      <p:ext uri="{BB962C8B-B14F-4D97-AF65-F5344CB8AC3E}">
        <p14:creationId xmlns:p14="http://schemas.microsoft.com/office/powerpoint/2010/main" val="42220792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p:cNvSpPr>
            <a:spLocks noGrp="1"/>
          </p:cNvSpPr>
          <p:nvPr>
            <p:ph type="title"/>
          </p:nvPr>
        </p:nvSpPr>
        <p:spPr>
          <a:xfrm>
            <a:off x="783463" y="228600"/>
            <a:ext cx="10670401" cy="739940"/>
          </a:xfrm>
          <a:noFill/>
          <a:effectLst>
            <a:glow rad="101600">
              <a:schemeClr val="bg1">
                <a:lumMod val="85000"/>
                <a:alpha val="40000"/>
              </a:schemeClr>
            </a:glow>
          </a:effectLst>
        </p:spPr>
        <p:txBody>
          <a:bodyPr>
            <a:noAutofit/>
          </a:bodyPr>
          <a:lstStyle/>
          <a:p>
            <a:pPr algn="ctr"/>
            <a:r>
              <a:rPr lang="sr-Cyrl-RS" sz="5400" b="1" dirty="0" smtClean="0">
                <a:solidFill>
                  <a:srgbClr val="C00000"/>
                </a:solidFill>
                <a:latin typeface="+mn-lt"/>
              </a:rPr>
              <a:t>ИЗАЗОВИ</a:t>
            </a:r>
            <a:endParaRPr lang="en-GB" sz="5400" b="1" dirty="0">
              <a:solidFill>
                <a:srgbClr val="C00000"/>
              </a:solidFill>
              <a:latin typeface="+mn-lt"/>
            </a:endParaRPr>
          </a:p>
        </p:txBody>
      </p:sp>
      <p:grpSp>
        <p:nvGrpSpPr>
          <p:cNvPr id="23" name="Group 22">
            <a:extLst>
              <a:ext uri="{FF2B5EF4-FFF2-40B4-BE49-F238E27FC236}">
                <a16:creationId xmlns:a16="http://schemas.microsoft.com/office/drawing/2014/main" id="{C4D2380E-1723-4E01-A9A1-D1E0AE6EEAAE}"/>
              </a:ext>
            </a:extLst>
          </p:cNvPr>
          <p:cNvGrpSpPr>
            <a:grpSpLocks noChangeAspect="1"/>
          </p:cNvGrpSpPr>
          <p:nvPr/>
        </p:nvGrpSpPr>
        <p:grpSpPr>
          <a:xfrm>
            <a:off x="1314152" y="1515745"/>
            <a:ext cx="9563696" cy="4781848"/>
            <a:chOff x="5267088" y="2050772"/>
            <a:chExt cx="5476240" cy="2738120"/>
          </a:xfrm>
        </p:grpSpPr>
        <p:sp>
          <p:nvSpPr>
            <p:cNvPr id="24" name="Freeform: Shape 41">
              <a:extLst>
                <a:ext uri="{FF2B5EF4-FFF2-40B4-BE49-F238E27FC236}">
                  <a16:creationId xmlns:a16="http://schemas.microsoft.com/office/drawing/2014/main" id="{32AED453-9023-4BBF-99F0-FF06D943487A}"/>
                </a:ext>
              </a:extLst>
            </p:cNvPr>
            <p:cNvSpPr/>
            <p:nvPr/>
          </p:nvSpPr>
          <p:spPr>
            <a:xfrm>
              <a:off x="5267088" y="2050772"/>
              <a:ext cx="5476240" cy="2738120"/>
            </a:xfrm>
            <a:custGeom>
              <a:avLst/>
              <a:gdLst>
                <a:gd name="connsiteX0" fmla="*/ 2738120 w 5476240"/>
                <a:gd name="connsiteY0" fmla="*/ 0 h 2738120"/>
                <a:gd name="connsiteX1" fmla="*/ 5476240 w 5476240"/>
                <a:gd name="connsiteY1" fmla="*/ 2738120 h 2738120"/>
                <a:gd name="connsiteX2" fmla="*/ 0 w 5476240"/>
                <a:gd name="connsiteY2" fmla="*/ 2738120 h 2738120"/>
                <a:gd name="connsiteX3" fmla="*/ 2738120 w 5476240"/>
                <a:gd name="connsiteY3" fmla="*/ 0 h 2738120"/>
              </a:gdLst>
              <a:ahLst/>
              <a:cxnLst>
                <a:cxn ang="0">
                  <a:pos x="connsiteX0" y="connsiteY0"/>
                </a:cxn>
                <a:cxn ang="0">
                  <a:pos x="connsiteX1" y="connsiteY1"/>
                </a:cxn>
                <a:cxn ang="0">
                  <a:pos x="connsiteX2" y="connsiteY2"/>
                </a:cxn>
                <a:cxn ang="0">
                  <a:pos x="connsiteX3" y="connsiteY3"/>
                </a:cxn>
              </a:cxnLst>
              <a:rect l="l" t="t" r="r" b="b"/>
              <a:pathLst>
                <a:path w="5476240" h="2738120">
                  <a:moveTo>
                    <a:pt x="2738120" y="0"/>
                  </a:moveTo>
                  <a:cubicBezTo>
                    <a:pt x="4250342" y="0"/>
                    <a:pt x="5476240" y="1225898"/>
                    <a:pt x="5476240" y="2738120"/>
                  </a:cubicBezTo>
                  <a:lnTo>
                    <a:pt x="0" y="2738120"/>
                  </a:lnTo>
                  <a:cubicBezTo>
                    <a:pt x="0" y="1225898"/>
                    <a:pt x="1225899" y="0"/>
                    <a:pt x="273812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sp>
          <p:nvSpPr>
            <p:cNvPr id="25" name="Freeform: Shape 42">
              <a:extLst>
                <a:ext uri="{FF2B5EF4-FFF2-40B4-BE49-F238E27FC236}">
                  <a16:creationId xmlns:a16="http://schemas.microsoft.com/office/drawing/2014/main" id="{84470B5F-FC17-4F6E-9540-923ADC7DDC54}"/>
                </a:ext>
              </a:extLst>
            </p:cNvPr>
            <p:cNvSpPr/>
            <p:nvPr/>
          </p:nvSpPr>
          <p:spPr>
            <a:xfrm>
              <a:off x="5764928" y="2548612"/>
              <a:ext cx="4480560" cy="2240280"/>
            </a:xfrm>
            <a:custGeom>
              <a:avLst/>
              <a:gdLst>
                <a:gd name="connsiteX0" fmla="*/ 2240280 w 4480560"/>
                <a:gd name="connsiteY0" fmla="*/ 0 h 2240280"/>
                <a:gd name="connsiteX1" fmla="*/ 4480560 w 4480560"/>
                <a:gd name="connsiteY1" fmla="*/ 2240280 h 2240280"/>
                <a:gd name="connsiteX2" fmla="*/ 0 w 4480560"/>
                <a:gd name="connsiteY2" fmla="*/ 2240280 h 2240280"/>
                <a:gd name="connsiteX3" fmla="*/ 2240280 w 4480560"/>
                <a:gd name="connsiteY3" fmla="*/ 0 h 2240280"/>
              </a:gdLst>
              <a:ahLst/>
              <a:cxnLst>
                <a:cxn ang="0">
                  <a:pos x="connsiteX0" y="connsiteY0"/>
                </a:cxn>
                <a:cxn ang="0">
                  <a:pos x="connsiteX1" y="connsiteY1"/>
                </a:cxn>
                <a:cxn ang="0">
                  <a:pos x="connsiteX2" y="connsiteY2"/>
                </a:cxn>
                <a:cxn ang="0">
                  <a:pos x="connsiteX3" y="connsiteY3"/>
                </a:cxn>
              </a:cxnLst>
              <a:rect l="l" t="t" r="r" b="b"/>
              <a:pathLst>
                <a:path w="4480560" h="2240280">
                  <a:moveTo>
                    <a:pt x="2240280" y="0"/>
                  </a:moveTo>
                  <a:cubicBezTo>
                    <a:pt x="3477552" y="0"/>
                    <a:pt x="4480560" y="1003008"/>
                    <a:pt x="4480560" y="2240280"/>
                  </a:cubicBezTo>
                  <a:lnTo>
                    <a:pt x="0" y="2240280"/>
                  </a:lnTo>
                  <a:cubicBezTo>
                    <a:pt x="0" y="1003008"/>
                    <a:pt x="1003008" y="0"/>
                    <a:pt x="224028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sp>
          <p:nvSpPr>
            <p:cNvPr id="26" name="Freeform: Shape 43">
              <a:extLst>
                <a:ext uri="{FF2B5EF4-FFF2-40B4-BE49-F238E27FC236}">
                  <a16:creationId xmlns:a16="http://schemas.microsoft.com/office/drawing/2014/main" id="{76342D05-16C4-44B4-ABD3-9CCBFE5425D3}"/>
                </a:ext>
              </a:extLst>
            </p:cNvPr>
            <p:cNvSpPr/>
            <p:nvPr/>
          </p:nvSpPr>
          <p:spPr>
            <a:xfrm>
              <a:off x="6262768" y="3046452"/>
              <a:ext cx="3484880" cy="1742440"/>
            </a:xfrm>
            <a:custGeom>
              <a:avLst/>
              <a:gdLst>
                <a:gd name="connsiteX0" fmla="*/ 1742440 w 3484880"/>
                <a:gd name="connsiteY0" fmla="*/ 0 h 1742440"/>
                <a:gd name="connsiteX1" fmla="*/ 3484880 w 3484880"/>
                <a:gd name="connsiteY1" fmla="*/ 1742440 h 1742440"/>
                <a:gd name="connsiteX2" fmla="*/ 0 w 3484880"/>
                <a:gd name="connsiteY2" fmla="*/ 1742440 h 1742440"/>
                <a:gd name="connsiteX3" fmla="*/ 1742440 w 3484880"/>
                <a:gd name="connsiteY3" fmla="*/ 0 h 1742440"/>
              </a:gdLst>
              <a:ahLst/>
              <a:cxnLst>
                <a:cxn ang="0">
                  <a:pos x="connsiteX0" y="connsiteY0"/>
                </a:cxn>
                <a:cxn ang="0">
                  <a:pos x="connsiteX1" y="connsiteY1"/>
                </a:cxn>
                <a:cxn ang="0">
                  <a:pos x="connsiteX2" y="connsiteY2"/>
                </a:cxn>
                <a:cxn ang="0">
                  <a:pos x="connsiteX3" y="connsiteY3"/>
                </a:cxn>
              </a:cxnLst>
              <a:rect l="l" t="t" r="r" b="b"/>
              <a:pathLst>
                <a:path w="3484880" h="1742440">
                  <a:moveTo>
                    <a:pt x="1742440" y="0"/>
                  </a:moveTo>
                  <a:cubicBezTo>
                    <a:pt x="2704763" y="0"/>
                    <a:pt x="3484880" y="780117"/>
                    <a:pt x="3484880" y="1742440"/>
                  </a:cubicBezTo>
                  <a:lnTo>
                    <a:pt x="0" y="1742440"/>
                  </a:lnTo>
                  <a:cubicBezTo>
                    <a:pt x="0" y="780117"/>
                    <a:pt x="780117" y="0"/>
                    <a:pt x="174244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sp>
          <p:nvSpPr>
            <p:cNvPr id="27" name="Freeform: Shape 44">
              <a:extLst>
                <a:ext uri="{FF2B5EF4-FFF2-40B4-BE49-F238E27FC236}">
                  <a16:creationId xmlns:a16="http://schemas.microsoft.com/office/drawing/2014/main" id="{B3AF9B74-E35E-4AF3-B6C3-2743965EE8DC}"/>
                </a:ext>
              </a:extLst>
            </p:cNvPr>
            <p:cNvSpPr/>
            <p:nvPr/>
          </p:nvSpPr>
          <p:spPr>
            <a:xfrm>
              <a:off x="6761499" y="3545182"/>
              <a:ext cx="2487419" cy="1243710"/>
            </a:xfrm>
            <a:custGeom>
              <a:avLst/>
              <a:gdLst>
                <a:gd name="connsiteX0" fmla="*/ 1243709 w 2487419"/>
                <a:gd name="connsiteY0" fmla="*/ 0 h 1243710"/>
                <a:gd name="connsiteX1" fmla="*/ 2487419 w 2487419"/>
                <a:gd name="connsiteY1" fmla="*/ 1243710 h 1243710"/>
                <a:gd name="connsiteX2" fmla="*/ 0 w 2487419"/>
                <a:gd name="connsiteY2" fmla="*/ 1243710 h 1243710"/>
                <a:gd name="connsiteX3" fmla="*/ 1243709 w 2487419"/>
                <a:gd name="connsiteY3" fmla="*/ 0 h 1243710"/>
              </a:gdLst>
              <a:ahLst/>
              <a:cxnLst>
                <a:cxn ang="0">
                  <a:pos x="connsiteX0" y="connsiteY0"/>
                </a:cxn>
                <a:cxn ang="0">
                  <a:pos x="connsiteX1" y="connsiteY1"/>
                </a:cxn>
                <a:cxn ang="0">
                  <a:pos x="connsiteX2" y="connsiteY2"/>
                </a:cxn>
                <a:cxn ang="0">
                  <a:pos x="connsiteX3" y="connsiteY3"/>
                </a:cxn>
              </a:cxnLst>
              <a:rect l="l" t="t" r="r" b="b"/>
              <a:pathLst>
                <a:path w="2487419" h="1243710">
                  <a:moveTo>
                    <a:pt x="1243709" y="0"/>
                  </a:moveTo>
                  <a:cubicBezTo>
                    <a:pt x="1930591" y="0"/>
                    <a:pt x="2487419" y="556828"/>
                    <a:pt x="2487419" y="1243710"/>
                  </a:cubicBezTo>
                  <a:lnTo>
                    <a:pt x="0" y="1243710"/>
                  </a:lnTo>
                  <a:cubicBezTo>
                    <a:pt x="0" y="556828"/>
                    <a:pt x="556827" y="0"/>
                    <a:pt x="1243709"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sp>
          <p:nvSpPr>
            <p:cNvPr id="28" name="Freeform: Shape 45">
              <a:extLst>
                <a:ext uri="{FF2B5EF4-FFF2-40B4-BE49-F238E27FC236}">
                  <a16:creationId xmlns:a16="http://schemas.microsoft.com/office/drawing/2014/main" id="{71AFEFC6-F153-4196-AD54-1256D7FC30E5}"/>
                </a:ext>
              </a:extLst>
            </p:cNvPr>
            <p:cNvSpPr/>
            <p:nvPr/>
          </p:nvSpPr>
          <p:spPr>
            <a:xfrm>
              <a:off x="7258448" y="4042132"/>
              <a:ext cx="1493520" cy="746760"/>
            </a:xfrm>
            <a:custGeom>
              <a:avLst/>
              <a:gdLst>
                <a:gd name="connsiteX0" fmla="*/ 746760 w 1493520"/>
                <a:gd name="connsiteY0" fmla="*/ 0 h 746760"/>
                <a:gd name="connsiteX1" fmla="*/ 1493520 w 1493520"/>
                <a:gd name="connsiteY1" fmla="*/ 746760 h 746760"/>
                <a:gd name="connsiteX2" fmla="*/ 0 w 1493520"/>
                <a:gd name="connsiteY2" fmla="*/ 746760 h 746760"/>
                <a:gd name="connsiteX3" fmla="*/ 746760 w 1493520"/>
                <a:gd name="connsiteY3" fmla="*/ 0 h 746760"/>
              </a:gdLst>
              <a:ahLst/>
              <a:cxnLst>
                <a:cxn ang="0">
                  <a:pos x="connsiteX0" y="connsiteY0"/>
                </a:cxn>
                <a:cxn ang="0">
                  <a:pos x="connsiteX1" y="connsiteY1"/>
                </a:cxn>
                <a:cxn ang="0">
                  <a:pos x="connsiteX2" y="connsiteY2"/>
                </a:cxn>
                <a:cxn ang="0">
                  <a:pos x="connsiteX3" y="connsiteY3"/>
                </a:cxn>
              </a:cxnLst>
              <a:rect l="l" t="t" r="r" b="b"/>
              <a:pathLst>
                <a:path w="1493520" h="746760">
                  <a:moveTo>
                    <a:pt x="746760" y="0"/>
                  </a:moveTo>
                  <a:cubicBezTo>
                    <a:pt x="1159184" y="0"/>
                    <a:pt x="1493520" y="334336"/>
                    <a:pt x="1493520" y="746760"/>
                  </a:cubicBezTo>
                  <a:lnTo>
                    <a:pt x="0" y="746760"/>
                  </a:lnTo>
                  <a:cubicBezTo>
                    <a:pt x="0" y="334336"/>
                    <a:pt x="334336" y="0"/>
                    <a:pt x="746760" y="0"/>
                  </a:cubicBez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sp>
          <p:nvSpPr>
            <p:cNvPr id="29" name="Freeform: Shape 46">
              <a:extLst>
                <a:ext uri="{FF2B5EF4-FFF2-40B4-BE49-F238E27FC236}">
                  <a16:creationId xmlns:a16="http://schemas.microsoft.com/office/drawing/2014/main" id="{CD4F5200-86E8-4FA7-8354-201D80446070}"/>
                </a:ext>
              </a:extLst>
            </p:cNvPr>
            <p:cNvSpPr/>
            <p:nvPr/>
          </p:nvSpPr>
          <p:spPr>
            <a:xfrm>
              <a:off x="7755844" y="4539528"/>
              <a:ext cx="498728" cy="249364"/>
            </a:xfrm>
            <a:custGeom>
              <a:avLst/>
              <a:gdLst>
                <a:gd name="connsiteX0" fmla="*/ 249364 w 498728"/>
                <a:gd name="connsiteY0" fmla="*/ 0 h 249364"/>
                <a:gd name="connsiteX1" fmla="*/ 498728 w 498728"/>
                <a:gd name="connsiteY1" fmla="*/ 249364 h 249364"/>
                <a:gd name="connsiteX2" fmla="*/ 0 w 498728"/>
                <a:gd name="connsiteY2" fmla="*/ 249364 h 249364"/>
                <a:gd name="connsiteX3" fmla="*/ 249364 w 498728"/>
                <a:gd name="connsiteY3" fmla="*/ 0 h 249364"/>
              </a:gdLst>
              <a:ahLst/>
              <a:cxnLst>
                <a:cxn ang="0">
                  <a:pos x="connsiteX0" y="connsiteY0"/>
                </a:cxn>
                <a:cxn ang="0">
                  <a:pos x="connsiteX1" y="connsiteY1"/>
                </a:cxn>
                <a:cxn ang="0">
                  <a:pos x="connsiteX2" y="connsiteY2"/>
                </a:cxn>
                <a:cxn ang="0">
                  <a:pos x="connsiteX3" y="connsiteY3"/>
                </a:cxn>
              </a:cxnLst>
              <a:rect l="l" t="t" r="r" b="b"/>
              <a:pathLst>
                <a:path w="498728" h="249364">
                  <a:moveTo>
                    <a:pt x="249364" y="0"/>
                  </a:moveTo>
                  <a:cubicBezTo>
                    <a:pt x="387084" y="0"/>
                    <a:pt x="498728" y="111644"/>
                    <a:pt x="498728" y="249364"/>
                  </a:cubicBezTo>
                  <a:lnTo>
                    <a:pt x="0" y="249364"/>
                  </a:lnTo>
                  <a:cubicBezTo>
                    <a:pt x="0" y="111644"/>
                    <a:pt x="111644" y="0"/>
                    <a:pt x="2493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grpSp>
      <p:grpSp>
        <p:nvGrpSpPr>
          <p:cNvPr id="30" name="Group 29">
            <a:extLst>
              <a:ext uri="{FF2B5EF4-FFF2-40B4-BE49-F238E27FC236}">
                <a16:creationId xmlns:a16="http://schemas.microsoft.com/office/drawing/2014/main" id="{0F799786-4F5C-4423-A453-E7120675E744}"/>
              </a:ext>
            </a:extLst>
          </p:cNvPr>
          <p:cNvGrpSpPr/>
          <p:nvPr/>
        </p:nvGrpSpPr>
        <p:grpSpPr>
          <a:xfrm>
            <a:off x="2194560" y="2924675"/>
            <a:ext cx="3903182" cy="3372919"/>
            <a:chOff x="2194560" y="3485082"/>
            <a:chExt cx="3903182" cy="3372919"/>
          </a:xfrm>
        </p:grpSpPr>
        <p:sp>
          <p:nvSpPr>
            <p:cNvPr id="31" name="Freeform: Shape 38">
              <a:extLst>
                <a:ext uri="{FF2B5EF4-FFF2-40B4-BE49-F238E27FC236}">
                  <a16:creationId xmlns:a16="http://schemas.microsoft.com/office/drawing/2014/main" id="{510B788F-AD71-498B-9C25-ACF02803A48B}"/>
                </a:ext>
              </a:extLst>
            </p:cNvPr>
            <p:cNvSpPr/>
            <p:nvPr/>
          </p:nvSpPr>
          <p:spPr>
            <a:xfrm>
              <a:off x="2194560" y="4098060"/>
              <a:ext cx="3903182" cy="2759940"/>
            </a:xfrm>
            <a:custGeom>
              <a:avLst/>
              <a:gdLst>
                <a:gd name="connsiteX0" fmla="*/ 656151 w 2240281"/>
                <a:gd name="connsiteY0" fmla="*/ 0 h 1584103"/>
                <a:gd name="connsiteX1" fmla="*/ 2240281 w 2240281"/>
                <a:gd name="connsiteY1" fmla="*/ 1584103 h 1584103"/>
                <a:gd name="connsiteX2" fmla="*/ 0 w 2240281"/>
                <a:gd name="connsiteY2" fmla="*/ 1584103 h 1584103"/>
                <a:gd name="connsiteX3" fmla="*/ 511572 w 2240281"/>
                <a:gd name="connsiteY3" fmla="*/ 159077 h 1584103"/>
              </a:gdLst>
              <a:ahLst/>
              <a:cxnLst>
                <a:cxn ang="0">
                  <a:pos x="connsiteX0" y="connsiteY0"/>
                </a:cxn>
                <a:cxn ang="0">
                  <a:pos x="connsiteX1" y="connsiteY1"/>
                </a:cxn>
                <a:cxn ang="0">
                  <a:pos x="connsiteX2" y="connsiteY2"/>
                </a:cxn>
                <a:cxn ang="0">
                  <a:pos x="connsiteX3" y="connsiteY3"/>
                </a:cxn>
              </a:cxnLst>
              <a:rect l="l" t="t" r="r" b="b"/>
              <a:pathLst>
                <a:path w="2240281" h="1584103">
                  <a:moveTo>
                    <a:pt x="656151" y="0"/>
                  </a:moveTo>
                  <a:lnTo>
                    <a:pt x="2240281" y="1584103"/>
                  </a:lnTo>
                  <a:lnTo>
                    <a:pt x="0" y="1584103"/>
                  </a:lnTo>
                  <a:cubicBezTo>
                    <a:pt x="0" y="1042797"/>
                    <a:pt x="191982" y="546330"/>
                    <a:pt x="511572" y="159077"/>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cxnSp>
          <p:nvCxnSpPr>
            <p:cNvPr id="32" name="Straight Connector 31">
              <a:extLst>
                <a:ext uri="{FF2B5EF4-FFF2-40B4-BE49-F238E27FC236}">
                  <a16:creationId xmlns:a16="http://schemas.microsoft.com/office/drawing/2014/main" id="{3A7D5038-E67D-40DE-BFCD-D149FBB3FCBD}"/>
                </a:ext>
              </a:extLst>
            </p:cNvPr>
            <p:cNvCxnSpPr>
              <a:cxnSpLocks/>
            </p:cNvCxnSpPr>
            <p:nvPr/>
          </p:nvCxnSpPr>
          <p:spPr>
            <a:xfrm flipH="1" flipV="1">
              <a:off x="2723082" y="3485082"/>
              <a:ext cx="3372919" cy="3372919"/>
            </a:xfrm>
            <a:prstGeom prst="line">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9007F3D8-FD7F-4912-978D-5077A33EA3F6}"/>
              </a:ext>
            </a:extLst>
          </p:cNvPr>
          <p:cNvGrpSpPr/>
          <p:nvPr/>
        </p:nvGrpSpPr>
        <p:grpSpPr>
          <a:xfrm>
            <a:off x="3061933" y="2385172"/>
            <a:ext cx="3035812" cy="3912421"/>
            <a:chOff x="3061933" y="2945579"/>
            <a:chExt cx="3035812" cy="3912421"/>
          </a:xfrm>
        </p:grpSpPr>
        <p:sp>
          <p:nvSpPr>
            <p:cNvPr id="34" name="Freeform: Shape 36">
              <a:extLst>
                <a:ext uri="{FF2B5EF4-FFF2-40B4-BE49-F238E27FC236}">
                  <a16:creationId xmlns:a16="http://schemas.microsoft.com/office/drawing/2014/main" id="{45768A10-E057-47BC-A81D-BEEDE7C6F8A8}"/>
                </a:ext>
              </a:extLst>
            </p:cNvPr>
            <p:cNvSpPr/>
            <p:nvPr/>
          </p:nvSpPr>
          <p:spPr>
            <a:xfrm>
              <a:off x="3061933" y="3822192"/>
              <a:ext cx="3035812" cy="3035806"/>
            </a:xfrm>
            <a:custGeom>
              <a:avLst/>
              <a:gdLst>
                <a:gd name="connsiteX0" fmla="*/ 1742440 w 1742443"/>
                <a:gd name="connsiteY0" fmla="*/ 0 h 1742440"/>
                <a:gd name="connsiteX1" fmla="*/ 1742443 w 1742443"/>
                <a:gd name="connsiteY1" fmla="*/ 0 h 1742440"/>
                <a:gd name="connsiteX2" fmla="*/ 1742443 w 1742443"/>
                <a:gd name="connsiteY2" fmla="*/ 1742440 h 1742440"/>
                <a:gd name="connsiteX3" fmla="*/ 0 w 1742443"/>
                <a:gd name="connsiteY3" fmla="*/ 1742440 h 1742440"/>
                <a:gd name="connsiteX4" fmla="*/ 1742440 w 1742443"/>
                <a:gd name="connsiteY4" fmla="*/ 0 h 1742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43" h="1742440">
                  <a:moveTo>
                    <a:pt x="1742440" y="0"/>
                  </a:moveTo>
                  <a:lnTo>
                    <a:pt x="1742443" y="0"/>
                  </a:lnTo>
                  <a:lnTo>
                    <a:pt x="1742443" y="1742440"/>
                  </a:lnTo>
                  <a:lnTo>
                    <a:pt x="0" y="1742440"/>
                  </a:lnTo>
                  <a:cubicBezTo>
                    <a:pt x="0" y="780117"/>
                    <a:pt x="780117" y="0"/>
                    <a:pt x="1742440" y="0"/>
                  </a:cubicBezTo>
                  <a:close/>
                </a:path>
              </a:pathLst>
            </a:custGeom>
            <a:solidFill>
              <a:schemeClr val="accent1"/>
            </a:solidFill>
            <a:ln>
              <a:noFill/>
            </a:ln>
            <a:effectLst>
              <a:outerShdw blurRad="203200" dist="114300" dir="96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cxnSp>
          <p:nvCxnSpPr>
            <p:cNvPr id="35" name="Straight Connector 34">
              <a:extLst>
                <a:ext uri="{FF2B5EF4-FFF2-40B4-BE49-F238E27FC236}">
                  <a16:creationId xmlns:a16="http://schemas.microsoft.com/office/drawing/2014/main" id="{8F964474-7601-4FF0-861F-66041D63C855}"/>
                </a:ext>
              </a:extLst>
            </p:cNvPr>
            <p:cNvCxnSpPr>
              <a:cxnSpLocks/>
            </p:cNvCxnSpPr>
            <p:nvPr/>
          </p:nvCxnSpPr>
          <p:spPr>
            <a:xfrm>
              <a:off x="6096000" y="2945579"/>
              <a:ext cx="0" cy="3912421"/>
            </a:xfrm>
            <a:prstGeom prst="line">
              <a:avLst/>
            </a:prstGeom>
            <a:ln w="76200">
              <a:solidFill>
                <a:schemeClr val="accent1"/>
              </a:solidFill>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D26A49F9-2A4D-402E-8301-460BEAD4529E}"/>
              </a:ext>
            </a:extLst>
          </p:cNvPr>
          <p:cNvGrpSpPr/>
          <p:nvPr/>
        </p:nvGrpSpPr>
        <p:grpSpPr>
          <a:xfrm>
            <a:off x="3930858" y="4130709"/>
            <a:ext cx="4330285" cy="2166883"/>
            <a:chOff x="3930858" y="4691116"/>
            <a:chExt cx="4330285" cy="2166883"/>
          </a:xfrm>
        </p:grpSpPr>
        <p:sp>
          <p:nvSpPr>
            <p:cNvPr id="37" name="Freeform: Shape 35">
              <a:extLst>
                <a:ext uri="{FF2B5EF4-FFF2-40B4-BE49-F238E27FC236}">
                  <a16:creationId xmlns:a16="http://schemas.microsoft.com/office/drawing/2014/main" id="{67B8FE2C-2620-4AF2-8CFB-55C88F7B9BB8}"/>
                </a:ext>
              </a:extLst>
            </p:cNvPr>
            <p:cNvSpPr/>
            <p:nvPr/>
          </p:nvSpPr>
          <p:spPr>
            <a:xfrm>
              <a:off x="3930858" y="4691116"/>
              <a:ext cx="3699141" cy="2166882"/>
            </a:xfrm>
            <a:custGeom>
              <a:avLst/>
              <a:gdLst>
                <a:gd name="connsiteX0" fmla="*/ 1243709 w 2123169"/>
                <a:gd name="connsiteY0" fmla="*/ 0 h 1243710"/>
                <a:gd name="connsiteX1" fmla="*/ 2123145 w 2123169"/>
                <a:gd name="connsiteY1" fmla="*/ 364275 h 1243710"/>
                <a:gd name="connsiteX2" fmla="*/ 2123169 w 2123169"/>
                <a:gd name="connsiteY2" fmla="*/ 364301 h 1243710"/>
                <a:gd name="connsiteX3" fmla="*/ 1243712 w 2123169"/>
                <a:gd name="connsiteY3" fmla="*/ 1243710 h 1243710"/>
                <a:gd name="connsiteX4" fmla="*/ 0 w 2123169"/>
                <a:gd name="connsiteY4" fmla="*/ 1243710 h 1243710"/>
                <a:gd name="connsiteX5" fmla="*/ 1243709 w 2123169"/>
                <a:gd name="connsiteY5" fmla="*/ 0 h 124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3169" h="1243710">
                  <a:moveTo>
                    <a:pt x="1243709" y="0"/>
                  </a:moveTo>
                  <a:cubicBezTo>
                    <a:pt x="1587150" y="0"/>
                    <a:pt x="1898078" y="139207"/>
                    <a:pt x="2123145" y="364275"/>
                  </a:cubicBezTo>
                  <a:lnTo>
                    <a:pt x="2123169" y="364301"/>
                  </a:lnTo>
                  <a:lnTo>
                    <a:pt x="1243712" y="1243710"/>
                  </a:lnTo>
                  <a:lnTo>
                    <a:pt x="0" y="1243710"/>
                  </a:lnTo>
                  <a:cubicBezTo>
                    <a:pt x="0" y="556828"/>
                    <a:pt x="556827" y="0"/>
                    <a:pt x="1243709" y="0"/>
                  </a:cubicBezTo>
                  <a:close/>
                </a:path>
              </a:pathLst>
            </a:custGeom>
            <a:solidFill>
              <a:schemeClr val="accent2"/>
            </a:solidFill>
            <a:ln>
              <a:noFill/>
            </a:ln>
            <a:effectLst>
              <a:outerShdw blurRad="203200" dist="114300" dir="108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8EFF9C66-E7BB-4D18-B21E-C97499156ADC}"/>
                </a:ext>
              </a:extLst>
            </p:cNvPr>
            <p:cNvCxnSpPr>
              <a:cxnSpLocks/>
            </p:cNvCxnSpPr>
            <p:nvPr/>
          </p:nvCxnSpPr>
          <p:spPr>
            <a:xfrm flipV="1">
              <a:off x="6107902" y="4695453"/>
              <a:ext cx="2153241" cy="2162546"/>
            </a:xfrm>
            <a:prstGeom prst="line">
              <a:avLst/>
            </a:prstGeom>
            <a:ln w="762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A05A6EFA-A273-4E71-A0EF-5E65F19E2873}"/>
              </a:ext>
            </a:extLst>
          </p:cNvPr>
          <p:cNvGrpSpPr/>
          <p:nvPr/>
        </p:nvGrpSpPr>
        <p:grpSpPr>
          <a:xfrm>
            <a:off x="4796679" y="4996531"/>
            <a:ext cx="3471334" cy="1301060"/>
            <a:chOff x="4796679" y="5556938"/>
            <a:chExt cx="3471334" cy="1301060"/>
          </a:xfrm>
        </p:grpSpPr>
        <p:sp>
          <p:nvSpPr>
            <p:cNvPr id="40" name="Freeform: Shape 34">
              <a:extLst>
                <a:ext uri="{FF2B5EF4-FFF2-40B4-BE49-F238E27FC236}">
                  <a16:creationId xmlns:a16="http://schemas.microsoft.com/office/drawing/2014/main" id="{1F37263D-C21F-4E06-9B45-ADC70BB3874E}"/>
                </a:ext>
              </a:extLst>
            </p:cNvPr>
            <p:cNvSpPr/>
            <p:nvPr/>
          </p:nvSpPr>
          <p:spPr>
            <a:xfrm>
              <a:off x="4796679" y="5556938"/>
              <a:ext cx="2602121" cy="1301060"/>
            </a:xfrm>
            <a:custGeom>
              <a:avLst/>
              <a:gdLst>
                <a:gd name="connsiteX0" fmla="*/ 746760 w 1493520"/>
                <a:gd name="connsiteY0" fmla="*/ 0 h 746760"/>
                <a:gd name="connsiteX1" fmla="*/ 1493520 w 1493520"/>
                <a:gd name="connsiteY1" fmla="*/ 746760 h 746760"/>
                <a:gd name="connsiteX2" fmla="*/ 0 w 1493520"/>
                <a:gd name="connsiteY2" fmla="*/ 746760 h 746760"/>
                <a:gd name="connsiteX3" fmla="*/ 746760 w 1493520"/>
                <a:gd name="connsiteY3" fmla="*/ 0 h 746760"/>
              </a:gdLst>
              <a:ahLst/>
              <a:cxnLst>
                <a:cxn ang="0">
                  <a:pos x="connsiteX0" y="connsiteY0"/>
                </a:cxn>
                <a:cxn ang="0">
                  <a:pos x="connsiteX1" y="connsiteY1"/>
                </a:cxn>
                <a:cxn ang="0">
                  <a:pos x="connsiteX2" y="connsiteY2"/>
                </a:cxn>
                <a:cxn ang="0">
                  <a:pos x="connsiteX3" y="connsiteY3"/>
                </a:cxn>
              </a:cxnLst>
              <a:rect l="l" t="t" r="r" b="b"/>
              <a:pathLst>
                <a:path w="1493520" h="746760">
                  <a:moveTo>
                    <a:pt x="746760" y="0"/>
                  </a:moveTo>
                  <a:cubicBezTo>
                    <a:pt x="1159184" y="0"/>
                    <a:pt x="1493520" y="334336"/>
                    <a:pt x="1493520" y="746760"/>
                  </a:cubicBezTo>
                  <a:lnTo>
                    <a:pt x="0" y="746760"/>
                  </a:lnTo>
                  <a:cubicBezTo>
                    <a:pt x="0" y="334336"/>
                    <a:pt x="334336" y="0"/>
                    <a:pt x="746760" y="0"/>
                  </a:cubicBezTo>
                  <a:close/>
                </a:path>
              </a:pathLst>
            </a:custGeom>
            <a:solidFill>
              <a:schemeClr val="accent4"/>
            </a:solidFill>
            <a:ln>
              <a:noFill/>
            </a:ln>
            <a:effectLst>
              <a:outerShdw blurRad="203200" dist="114300" dir="114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1">
                <a:ln>
                  <a:noFill/>
                </a:ln>
                <a:solidFill>
                  <a:prstClr val="white"/>
                </a:solidFill>
                <a:effectLst/>
                <a:uLnTx/>
                <a:uFillTx/>
                <a:latin typeface="Calibri" panose="020F0502020204030204"/>
                <a:ea typeface="+mn-ea"/>
                <a:cs typeface="+mn-cs"/>
              </a:endParaRPr>
            </a:p>
          </p:txBody>
        </p:sp>
        <p:cxnSp>
          <p:nvCxnSpPr>
            <p:cNvPr id="41" name="Straight Arrow Connector 40">
              <a:extLst>
                <a:ext uri="{FF2B5EF4-FFF2-40B4-BE49-F238E27FC236}">
                  <a16:creationId xmlns:a16="http://schemas.microsoft.com/office/drawing/2014/main" id="{9231E5A4-7702-43B3-8B42-D9B94B257794}"/>
                </a:ext>
              </a:extLst>
            </p:cNvPr>
            <p:cNvCxnSpPr>
              <a:cxnSpLocks/>
              <a:stCxn id="37" idx="3"/>
              <a:endCxn id="27" idx="1"/>
            </p:cNvCxnSpPr>
            <p:nvPr/>
          </p:nvCxnSpPr>
          <p:spPr>
            <a:xfrm>
              <a:off x="6097744" y="6830992"/>
              <a:ext cx="2170269" cy="2"/>
            </a:xfrm>
            <a:prstGeom prst="straightConnector1">
              <a:avLst/>
            </a:prstGeom>
            <a:ln w="76200">
              <a:solidFill>
                <a:schemeClr val="accent4"/>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42" name="TextBox 41">
            <a:extLst>
              <a:ext uri="{FF2B5EF4-FFF2-40B4-BE49-F238E27FC236}">
                <a16:creationId xmlns:a16="http://schemas.microsoft.com/office/drawing/2014/main" id="{60E8962B-B010-4530-AB56-F262DE76C9BD}"/>
              </a:ext>
            </a:extLst>
          </p:cNvPr>
          <p:cNvSpPr txBox="1"/>
          <p:nvPr/>
        </p:nvSpPr>
        <p:spPr>
          <a:xfrm>
            <a:off x="185094" y="1735803"/>
            <a:ext cx="3507012" cy="954107"/>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all" spc="0" normalizeH="0" baseline="0" noProof="1" smtClean="0">
                <a:ln>
                  <a:noFill/>
                </a:ln>
                <a:solidFill>
                  <a:srgbClr val="335B74"/>
                </a:solidFill>
                <a:effectLst/>
                <a:uLnTx/>
                <a:uFillTx/>
                <a:latin typeface="Calibri" panose="020F0502020204030204"/>
                <a:ea typeface="+mn-ea"/>
                <a:cs typeface="+mn-cs"/>
              </a:rPr>
              <a:t>апсорпција ИПАРД фонда</a:t>
            </a:r>
            <a:endParaRPr kumimoji="0" lang="en-US" sz="2800" b="1" i="0" u="none" strike="noStrike" kern="1200" cap="all" spc="0" normalizeH="0" baseline="0" noProof="1">
              <a:ln>
                <a:noFill/>
              </a:ln>
              <a:solidFill>
                <a:srgbClr val="335B74"/>
              </a:solidFill>
              <a:effectLst/>
              <a:uLnTx/>
              <a:uFillTx/>
              <a:latin typeface="Calibri" panose="020F0502020204030204"/>
              <a:ea typeface="+mn-ea"/>
              <a:cs typeface="+mn-cs"/>
            </a:endParaRPr>
          </a:p>
        </p:txBody>
      </p:sp>
      <p:grpSp>
        <p:nvGrpSpPr>
          <p:cNvPr id="43" name="Group 42">
            <a:extLst>
              <a:ext uri="{FF2B5EF4-FFF2-40B4-BE49-F238E27FC236}">
                <a16:creationId xmlns:a16="http://schemas.microsoft.com/office/drawing/2014/main" id="{E10230C8-C358-4931-9B24-AF7241481A70}"/>
              </a:ext>
            </a:extLst>
          </p:cNvPr>
          <p:cNvGrpSpPr/>
          <p:nvPr/>
        </p:nvGrpSpPr>
        <p:grpSpPr>
          <a:xfrm>
            <a:off x="3567488" y="1331893"/>
            <a:ext cx="4462087" cy="954107"/>
            <a:chOff x="165038" y="3617085"/>
            <a:chExt cx="4462087" cy="954107"/>
          </a:xfrm>
        </p:grpSpPr>
        <p:sp>
          <p:nvSpPr>
            <p:cNvPr id="44" name="TextBox 43">
              <a:extLst>
                <a:ext uri="{FF2B5EF4-FFF2-40B4-BE49-F238E27FC236}">
                  <a16:creationId xmlns:a16="http://schemas.microsoft.com/office/drawing/2014/main" id="{573EF24B-BB7A-4B45-B50F-B535E409BA10}"/>
                </a:ext>
              </a:extLst>
            </p:cNvPr>
            <p:cNvSpPr txBox="1"/>
            <p:nvPr/>
          </p:nvSpPr>
          <p:spPr>
            <a:xfrm>
              <a:off x="864750" y="3617085"/>
              <a:ext cx="3762375" cy="954107"/>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all" spc="0" normalizeH="0" baseline="0" noProof="1" smtClean="0">
                  <a:ln>
                    <a:noFill/>
                  </a:ln>
                  <a:solidFill>
                    <a:srgbClr val="1CADE4"/>
                  </a:solidFill>
                  <a:effectLst/>
                  <a:uLnTx/>
                  <a:uFillTx/>
                  <a:latin typeface="Calibri" panose="020F0502020204030204"/>
                  <a:ea typeface="+mn-ea"/>
                  <a:cs typeface="+mn-cs"/>
                </a:rPr>
                <a:t>Предфинансирање пројеката</a:t>
              </a:r>
              <a:endParaRPr kumimoji="0" lang="en-US" sz="2800" b="1" i="0" u="none" strike="noStrike" kern="1200" cap="all" spc="0" normalizeH="0" baseline="0" noProof="1">
                <a:ln>
                  <a:noFill/>
                </a:ln>
                <a:solidFill>
                  <a:srgbClr val="1CADE4"/>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A6F230ED-A573-4E59-95E0-1291882F4443}"/>
                </a:ext>
              </a:extLst>
            </p:cNvPr>
            <p:cNvSpPr/>
            <p:nvPr/>
          </p:nvSpPr>
          <p:spPr>
            <a:xfrm>
              <a:off x="165038" y="3676582"/>
              <a:ext cx="255117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1" smtClean="0">
                  <a:ln>
                    <a:noFill/>
                  </a:ln>
                  <a:solidFill>
                    <a:prstClr val="black"/>
                  </a:solidFill>
                  <a:effectLst/>
                  <a:uLnTx/>
                  <a:uFillTx/>
                  <a:latin typeface="Calibri" panose="020F0502020204030204"/>
                  <a:ea typeface="+mn-ea"/>
                  <a:cs typeface="+mn-cs"/>
                </a:rPr>
                <a:t> </a:t>
              </a:r>
              <a:endParaRPr kumimoji="0" lang="en-US" sz="1400" b="0" i="0" u="none" strike="noStrike" kern="1200" cap="none" spc="0" normalizeH="0" baseline="0" noProof="1">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E908F66B-80D3-474C-905B-E260D0A4A793}"/>
              </a:ext>
            </a:extLst>
          </p:cNvPr>
          <p:cNvGrpSpPr/>
          <p:nvPr/>
        </p:nvGrpSpPr>
        <p:grpSpPr>
          <a:xfrm>
            <a:off x="7730719" y="5007247"/>
            <a:ext cx="3699281" cy="773773"/>
            <a:chOff x="7530" y="3676582"/>
            <a:chExt cx="3699281" cy="773773"/>
          </a:xfrm>
        </p:grpSpPr>
        <p:sp>
          <p:nvSpPr>
            <p:cNvPr id="47" name="TextBox 46">
              <a:extLst>
                <a:ext uri="{FF2B5EF4-FFF2-40B4-BE49-F238E27FC236}">
                  <a16:creationId xmlns:a16="http://schemas.microsoft.com/office/drawing/2014/main" id="{B959DC95-5CBC-4014-B1CE-52D5BC458AB9}"/>
                </a:ext>
              </a:extLst>
            </p:cNvPr>
            <p:cNvSpPr txBox="1"/>
            <p:nvPr/>
          </p:nvSpPr>
          <p:spPr>
            <a:xfrm>
              <a:off x="7530" y="3927135"/>
              <a:ext cx="3699281" cy="523220"/>
            </a:xfrm>
            <a:prstGeom prst="rect">
              <a:avLst/>
            </a:prstGeom>
            <a:noFill/>
          </p:spPr>
          <p:txBody>
            <a:bodyPr wrap="non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all" spc="0" normalizeH="0" baseline="0" noProof="1" smtClean="0">
                  <a:ln>
                    <a:noFill/>
                  </a:ln>
                  <a:solidFill>
                    <a:srgbClr val="42BA97"/>
                  </a:solidFill>
                  <a:effectLst/>
                  <a:uLnTx/>
                  <a:uFillTx/>
                  <a:latin typeface="Calibri" panose="020F0502020204030204"/>
                  <a:ea typeface="+mn-ea"/>
                  <a:cs typeface="+mn-cs"/>
                </a:rPr>
                <a:t>људски капацитети</a:t>
              </a:r>
              <a:endParaRPr kumimoji="0" lang="en-US" sz="2800" b="1" i="0" u="none" strike="noStrike" kern="1200" cap="all" spc="0" normalizeH="0" baseline="0" noProof="1">
                <a:ln>
                  <a:noFill/>
                </a:ln>
                <a:solidFill>
                  <a:srgbClr val="42BA97"/>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772D39DE-9CA6-4757-9776-622BF158BF43}"/>
                </a:ext>
              </a:extLst>
            </p:cNvPr>
            <p:cNvSpPr/>
            <p:nvPr/>
          </p:nvSpPr>
          <p:spPr>
            <a:xfrm>
              <a:off x="165038" y="3676582"/>
              <a:ext cx="255117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1">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DE13974D-2CBC-426F-981E-28DE153874E0}"/>
              </a:ext>
            </a:extLst>
          </p:cNvPr>
          <p:cNvGrpSpPr/>
          <p:nvPr/>
        </p:nvGrpSpPr>
        <p:grpSpPr>
          <a:xfrm>
            <a:off x="5401574" y="1506276"/>
            <a:ext cx="6771487" cy="2141144"/>
            <a:chOff x="165038" y="3676582"/>
            <a:chExt cx="6771487" cy="2141144"/>
          </a:xfrm>
        </p:grpSpPr>
        <p:sp>
          <p:nvSpPr>
            <p:cNvPr id="50" name="TextBox 49">
              <a:extLst>
                <a:ext uri="{FF2B5EF4-FFF2-40B4-BE49-F238E27FC236}">
                  <a16:creationId xmlns:a16="http://schemas.microsoft.com/office/drawing/2014/main" id="{BDF179D7-4DD1-4331-AB9F-07DD7EEDEE80}"/>
                </a:ext>
              </a:extLst>
            </p:cNvPr>
            <p:cNvSpPr txBox="1"/>
            <p:nvPr/>
          </p:nvSpPr>
          <p:spPr>
            <a:xfrm>
              <a:off x="1980809" y="5294506"/>
              <a:ext cx="4955716" cy="523220"/>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all" spc="0" normalizeH="0" baseline="0" noProof="1" smtClean="0">
                  <a:ln>
                    <a:noFill/>
                  </a:ln>
                  <a:solidFill>
                    <a:srgbClr val="2683C6"/>
                  </a:solidFill>
                  <a:effectLst/>
                  <a:uLnTx/>
                  <a:uFillTx/>
                  <a:latin typeface="Calibri" panose="020F0502020204030204"/>
                  <a:ea typeface="+mn-ea"/>
                  <a:cs typeface="+mn-cs"/>
                </a:rPr>
                <a:t>процес обраде захтева</a:t>
              </a:r>
              <a:endParaRPr kumimoji="0" lang="en-US" sz="2800" b="1" i="0" u="none" strike="noStrike" kern="1200" cap="all" spc="0" normalizeH="0" baseline="0" noProof="1">
                <a:ln>
                  <a:noFill/>
                </a:ln>
                <a:solidFill>
                  <a:srgbClr val="2683C6"/>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2682418F-8AFD-4A99-B2DC-C150B2F9F521}"/>
                </a:ext>
              </a:extLst>
            </p:cNvPr>
            <p:cNvSpPr/>
            <p:nvPr/>
          </p:nvSpPr>
          <p:spPr>
            <a:xfrm>
              <a:off x="165038" y="3676582"/>
              <a:ext cx="255117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1">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4406427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114800" y="1654758"/>
            <a:ext cx="4191000" cy="3962400"/>
          </a:xfrm>
          <a:prstGeom prst="ellipse">
            <a:avLst/>
          </a:prstGeom>
          <a:noFill/>
          <a:ln w="762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381000" y="1524707"/>
            <a:ext cx="3352800" cy="408623"/>
          </a:xfrm>
          <a:prstGeom prst="round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Запошљавање</a:t>
            </a:r>
            <a:endParaRPr kumimoji="0" lang="en-US"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7" name="Rectangle 6"/>
          <p:cNvSpPr/>
          <p:nvPr/>
        </p:nvSpPr>
        <p:spPr>
          <a:xfrm>
            <a:off x="-628887" y="1981200"/>
            <a:ext cx="4362687" cy="1169551"/>
          </a:xfrm>
          <a:prstGeom prst="rect">
            <a:avLst/>
          </a:prstGeom>
        </p:spPr>
        <p:txBody>
          <a:bodyPr wrap="square">
            <a:spAutoFit/>
          </a:bodyPr>
          <a:lstStyle/>
          <a:p>
            <a:pPr marL="12001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Акт о систематизацији радних места усвојен (МА 6 рм, ИА 102 рм)</a:t>
            </a:r>
          </a:p>
          <a:p>
            <a:pPr marL="12001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Завршен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конкурс за 2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рм у МА и 18 рм у ИА</a:t>
            </a:r>
          </a:p>
          <a:p>
            <a:pPr marL="12001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Нови конкурси 2020/2021 </a:t>
            </a:r>
            <a:endParaRPr kumimoji="0" lang="en-U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8" name="Rounded Rectangle 7"/>
          <p:cNvSpPr/>
          <p:nvPr/>
        </p:nvSpPr>
        <p:spPr>
          <a:xfrm>
            <a:off x="380999" y="3129108"/>
            <a:ext cx="3352801" cy="646986"/>
          </a:xfrm>
          <a:prstGeom prst="roundRect">
            <a:avLst/>
          </a:prstGeom>
          <a:solidFill>
            <a:srgbClr val="B3E4D6"/>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Додатно поједностављење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процедура</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9" name="Rounded Rectangle 8"/>
          <p:cNvSpPr/>
          <p:nvPr/>
        </p:nvSpPr>
        <p:spPr>
          <a:xfrm>
            <a:off x="8686800" y="1600200"/>
            <a:ext cx="3250118" cy="646986"/>
          </a:xfrm>
          <a:prstGeom prst="roundRect">
            <a:avLst/>
          </a:prstGeom>
          <a:solidFill>
            <a:srgbClr val="62A39F"/>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Повећање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видљивости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ИПАРД-а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у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Србији</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0" name="Rounded Rectangle 9"/>
          <p:cNvSpPr/>
          <p:nvPr/>
        </p:nvSpPr>
        <p:spPr>
          <a:xfrm>
            <a:off x="8686800" y="3477577"/>
            <a:ext cx="3250118" cy="408623"/>
          </a:xfrm>
          <a:prstGeom prst="roundRect">
            <a:avLst/>
          </a:prstGeom>
          <a:solidFill>
            <a:schemeClr val="tx2">
              <a:lumMod val="60000"/>
              <a:lumOff val="4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Едукација</a:t>
            </a:r>
            <a:endParaRPr kumimoji="0" lang="en-US"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1" name="TextBox 10"/>
          <p:cNvSpPr txBox="1"/>
          <p:nvPr/>
        </p:nvSpPr>
        <p:spPr>
          <a:xfrm>
            <a:off x="152400" y="152400"/>
            <a:ext cx="118872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smtClean="0">
                <a:ln>
                  <a:noFill/>
                </a:ln>
                <a:solidFill>
                  <a:srgbClr val="C00000"/>
                </a:solidFill>
                <a:effectLst/>
                <a:uLnTx/>
                <a:uFillTx/>
                <a:latin typeface="Calibri" panose="020F0502020204030204"/>
                <a:ea typeface="+mn-ea"/>
                <a:cs typeface="+mn-cs"/>
              </a:rPr>
              <a:t>СПРОВОЂЕЊЕ </a:t>
            </a:r>
            <a:r>
              <a:rPr kumimoji="0" lang="ru-RU" sz="2800" b="1" i="0" u="none" strike="noStrike" kern="1200" cap="none" spc="0" normalizeH="0" baseline="0" noProof="0" dirty="0" smtClean="0">
                <a:ln>
                  <a:noFill/>
                </a:ln>
                <a:solidFill>
                  <a:srgbClr val="C00000"/>
                </a:solidFill>
                <a:effectLst/>
                <a:uLnTx/>
                <a:uFillTx/>
                <a:latin typeface="Calibri" panose="020F0502020204030204"/>
                <a:ea typeface="+mn-ea"/>
                <a:cs typeface="+mn-cs"/>
              </a:rPr>
              <a:t>АКЦИОНОГ ПЛАНА </a:t>
            </a: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ЗА ПРЕВАЗИЛАЖЕЊЕ РИЗИКА ОД </a:t>
            </a:r>
            <a:r>
              <a:rPr kumimoji="0" lang="ru-RU" sz="2800" b="1" i="0" u="none" strike="noStrike" kern="1200" cap="none" spc="0" normalizeH="0" baseline="0" noProof="0" dirty="0" smtClean="0">
                <a:ln>
                  <a:noFill/>
                </a:ln>
                <a:solidFill>
                  <a:srgbClr val="C00000"/>
                </a:solidFill>
                <a:effectLst/>
                <a:uLnTx/>
                <a:uFillTx/>
                <a:latin typeface="Calibri" panose="020F0502020204030204"/>
                <a:ea typeface="+mn-ea"/>
                <a:cs typeface="+mn-cs"/>
              </a:rPr>
              <a:t>ПОВРАЋАЈА НЕИСКОРИШЋЕНИХ СРЕДСТАВА</a:t>
            </a:r>
            <a:endPar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12" name="Rounded Rectangle 11"/>
          <p:cNvSpPr/>
          <p:nvPr/>
        </p:nvSpPr>
        <p:spPr>
          <a:xfrm>
            <a:off x="381000" y="5181600"/>
            <a:ext cx="3352800" cy="646986"/>
          </a:xfrm>
          <a:prstGeom prst="roundRect">
            <a:avLst/>
          </a:prstGeom>
          <a:solidFill>
            <a:schemeClr val="accent5">
              <a:lumMod val="40000"/>
              <a:lumOff val="6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Провера (</a:t>
            </a:r>
            <a:r>
              <a:rPr kumimoji="0" lang="en-GB" sz="1600" b="1" i="1"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pre-check</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од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стране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ПССС</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3" name="Rounded Rectangle 12"/>
          <p:cNvSpPr/>
          <p:nvPr/>
        </p:nvSpPr>
        <p:spPr>
          <a:xfrm>
            <a:off x="8686800" y="5181600"/>
            <a:ext cx="3250118" cy="408623"/>
          </a:xfrm>
          <a:prstGeom prst="roundRect">
            <a:avLst/>
          </a:prstGeom>
          <a:solidFill>
            <a:srgbClr val="A1C8C5"/>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Спровођење Мере </a:t>
            </a:r>
            <a:r>
              <a:rPr kumimoji="0" lang="sr-Cyrl-RS"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7 и </a:t>
            </a: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Мере 9</a:t>
            </a:r>
            <a:endParaRPr kumimoji="0" lang="en-US"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4" name="Rectangle 13"/>
          <p:cNvSpPr/>
          <p:nvPr/>
        </p:nvSpPr>
        <p:spPr>
          <a:xfrm>
            <a:off x="380999" y="3733800"/>
            <a:ext cx="3352801" cy="1384995"/>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М9 – експерт за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ревидирање процедура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ИА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50% авансно плаћање)</a:t>
            </a:r>
            <a:endParaRPr kumimoji="0" lang="en-U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Измена закона/подзаконских аката/процедура за увођење обавезне комплетне документације </a:t>
            </a:r>
          </a:p>
        </p:txBody>
      </p:sp>
      <p:sp>
        <p:nvSpPr>
          <p:cNvPr id="16" name="Rectangle 15"/>
          <p:cNvSpPr/>
          <p:nvPr/>
        </p:nvSpPr>
        <p:spPr>
          <a:xfrm>
            <a:off x="8598750" y="2259449"/>
            <a:ext cx="3440850" cy="1169551"/>
          </a:xfrm>
          <a:prstGeom prst="rect">
            <a:avLst/>
          </a:prstGeom>
        </p:spPr>
        <p:txBody>
          <a:bodyPr wrap="square">
            <a:spAutoFit/>
          </a:bodyPr>
          <a:lstStyle/>
          <a:p>
            <a:pPr marL="168275" marR="0" lvl="0"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двомесечни </a:t>
            </a:r>
            <a:r>
              <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ИПАРД </a:t>
            </a: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билтен</a:t>
            </a:r>
            <a:r>
              <a:rPr kumimoji="0" lang="en-U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endPar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168275" marR="0" lvl="0" indent="-16827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друштвене мреже </a:t>
            </a:r>
          </a:p>
          <a:p>
            <a:pPr marL="177800" marR="0" lvl="0" indent="0" algn="just" defTabSz="914400" rtl="0" eaLnBrk="1" fontAlgn="auto" latinLnBrk="0" hangingPunct="1">
              <a:lnSpc>
                <a:spcPct val="100000"/>
              </a:lnSpc>
              <a:spcBef>
                <a:spcPts val="0"/>
              </a:spcBef>
              <a:spcAft>
                <a:spcPts val="0"/>
              </a:spcAft>
              <a:buClrTx/>
              <a:buSzTx/>
              <a:buFontTx/>
              <a:buNone/>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(Фејсбук и Инстаграм)</a:t>
            </a:r>
            <a:endParaRPr kumimoji="0" lang="sr-Cyrl-R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a:p>
            <a:pPr marL="177800" marR="0" lvl="0" indent="-1778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ТВ кампања „ДОБРО УЛОЖЕНО ИПАРД ДОБРИМ ДЕЛОМ ВРАТИ</a:t>
            </a:r>
            <a:r>
              <a:rPr kumimoji="0" lang="en-GB"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endParaRPr kumimoji="0" lang="sr-Cyrl-RS" sz="14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p:txBody>
      </p:sp>
      <p:sp>
        <p:nvSpPr>
          <p:cNvPr id="17" name="Rectangle 16"/>
          <p:cNvSpPr/>
          <p:nvPr/>
        </p:nvSpPr>
        <p:spPr>
          <a:xfrm>
            <a:off x="363940" y="5867400"/>
            <a:ext cx="3830858" cy="33855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рипремљене и уведене </a:t>
            </a:r>
            <a:r>
              <a:rPr kumimoji="0" lang="en-GB" sz="16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pre-check</a:t>
            </a:r>
            <a:r>
              <a:rPr kumimoji="0" lang="sr-Cyrl-RS" sz="16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листе</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8" name="Rectangle 17"/>
          <p:cNvSpPr/>
          <p:nvPr/>
        </p:nvSpPr>
        <p:spPr>
          <a:xfrm>
            <a:off x="8613526" y="3886200"/>
            <a:ext cx="3578474" cy="11387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За консултанте:</a:t>
            </a:r>
            <a:r>
              <a:rPr kumimoji="0" lang="sr-Cyrl-RS"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online</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информативне радионице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За саветодавце: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саветодавни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едукативни </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модул</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9" name="Oval 18"/>
          <p:cNvSpPr/>
          <p:nvPr/>
        </p:nvSpPr>
        <p:spPr>
          <a:xfrm>
            <a:off x="4804483" y="1908425"/>
            <a:ext cx="300917" cy="304800"/>
          </a:xfrm>
          <a:prstGeom prst="ellipse">
            <a:avLst/>
          </a:prstGeom>
          <a:solidFill>
            <a:srgbClr val="42B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Oval 27"/>
          <p:cNvSpPr/>
          <p:nvPr/>
        </p:nvSpPr>
        <p:spPr>
          <a:xfrm>
            <a:off x="7391400" y="5029200"/>
            <a:ext cx="300917" cy="304800"/>
          </a:xfrm>
          <a:prstGeom prst="ellipse">
            <a:avLst/>
          </a:prstGeom>
          <a:solidFill>
            <a:srgbClr val="A1C8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Oval 28"/>
          <p:cNvSpPr/>
          <p:nvPr/>
        </p:nvSpPr>
        <p:spPr>
          <a:xfrm>
            <a:off x="8147717" y="3276600"/>
            <a:ext cx="300917" cy="3048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Oval 29"/>
          <p:cNvSpPr/>
          <p:nvPr/>
        </p:nvSpPr>
        <p:spPr>
          <a:xfrm>
            <a:off x="7421447" y="1958927"/>
            <a:ext cx="300917" cy="304800"/>
          </a:xfrm>
          <a:prstGeom prst="ellipse">
            <a:avLst/>
          </a:prstGeom>
          <a:solidFill>
            <a:srgbClr val="62A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Rectangle 30"/>
          <p:cNvSpPr/>
          <p:nvPr/>
        </p:nvSpPr>
        <p:spPr>
          <a:xfrm>
            <a:off x="4025152" y="4391614"/>
            <a:ext cx="851648" cy="789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p:cNvSpPr/>
          <p:nvPr/>
        </p:nvSpPr>
        <p:spPr>
          <a:xfrm>
            <a:off x="3807074" y="3567729"/>
            <a:ext cx="775449" cy="1210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Oval 25"/>
          <p:cNvSpPr/>
          <p:nvPr/>
        </p:nvSpPr>
        <p:spPr>
          <a:xfrm>
            <a:off x="3971966" y="3276600"/>
            <a:ext cx="300917" cy="304800"/>
          </a:xfrm>
          <a:prstGeom prst="ellipse">
            <a:avLst/>
          </a:prstGeom>
          <a:solidFill>
            <a:srgbClr val="B3E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Oval 26"/>
          <p:cNvSpPr/>
          <p:nvPr/>
        </p:nvSpPr>
        <p:spPr>
          <a:xfrm>
            <a:off x="4820390" y="5099070"/>
            <a:ext cx="300917" cy="304800"/>
          </a:xfrm>
          <a:prstGeom prst="ellipse">
            <a:avLst/>
          </a:prstGeom>
          <a:solidFill>
            <a:srgbClr val="A9D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95600" y="408279"/>
            <a:ext cx="6755636" cy="6498642"/>
          </a:xfrm>
          <a:prstGeom prst="rect">
            <a:avLst/>
          </a:prstGeom>
        </p:spPr>
      </p:pic>
    </p:spTree>
    <p:extLst>
      <p:ext uri="{BB962C8B-B14F-4D97-AF65-F5344CB8AC3E}">
        <p14:creationId xmlns:p14="http://schemas.microsoft.com/office/powerpoint/2010/main" val="30930018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2400" y="761806"/>
            <a:ext cx="12039600" cy="1800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714156">
            <a:off x="2084129" y="1690774"/>
            <a:ext cx="3084393" cy="4362649"/>
          </a:xfrm>
          <a:prstGeom prst="rect">
            <a:avLst/>
          </a:prstGeom>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658" t="18104" r="44625" b="8333"/>
          <a:stretch/>
        </p:blipFill>
        <p:spPr bwMode="auto">
          <a:xfrm rot="21008548">
            <a:off x="5840584" y="2113509"/>
            <a:ext cx="1566675" cy="22563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242" t="21229" r="19667" b="6451"/>
          <a:stretch/>
        </p:blipFill>
        <p:spPr bwMode="auto">
          <a:xfrm rot="21368599">
            <a:off x="7694328" y="1925691"/>
            <a:ext cx="1606046" cy="22641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8829" t="19936" r="20394" b="5208"/>
          <a:stretch/>
        </p:blipFill>
        <p:spPr bwMode="auto">
          <a:xfrm rot="684883">
            <a:off x="9190636" y="1749905"/>
            <a:ext cx="1627615" cy="22256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5614542" y="5273500"/>
            <a:ext cx="6532999" cy="76944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22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Д</a:t>
            </a:r>
            <a:r>
              <a:rPr kumimoji="0" lang="sr-Cyrl-RS" sz="22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вомесечни ИПАРД билтен</a:t>
            </a:r>
            <a:r>
              <a:rPr kumimoji="0" lang="en-US" sz="22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endParaRPr kumimoji="0" lang="sr-Cyrl-RS" sz="22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2683C6"/>
                </a:solidFill>
                <a:effectLst/>
                <a:uLnTx/>
                <a:uFillTx/>
                <a:latin typeface="Calibri" panose="020F0502020204030204"/>
                <a:ea typeface="+mn-ea"/>
                <a:cs typeface="+mn-cs"/>
              </a:rPr>
              <a:t>i</a:t>
            </a:r>
            <a:r>
              <a:rPr kumimoji="0" lang="sr-Latn-RS" sz="2200" b="1" i="0" u="none" strike="noStrike" kern="1200" cap="none" spc="0" normalizeH="0" baseline="0" noProof="0" dirty="0" smtClean="0">
                <a:ln>
                  <a:noFill/>
                </a:ln>
                <a:solidFill>
                  <a:srgbClr val="2683C6"/>
                </a:solidFill>
                <a:effectLst/>
                <a:uLnTx/>
                <a:uFillTx/>
                <a:latin typeface="Calibri" panose="020F0502020204030204"/>
                <a:ea typeface="+mn-ea"/>
                <a:cs typeface="+mn-cs"/>
              </a:rPr>
              <a:t>pardnadlanu</a:t>
            </a:r>
            <a:r>
              <a:rPr kumimoji="0" lang="en-US" sz="2200" b="1" i="0" u="none" strike="noStrike" kern="1200" cap="none" spc="0" normalizeH="0" baseline="0" noProof="0" dirty="0" smtClean="0">
                <a:ln>
                  <a:noFill/>
                </a:ln>
                <a:solidFill>
                  <a:srgbClr val="2683C6"/>
                </a:solidFill>
                <a:effectLst/>
                <a:uLnTx/>
                <a:uFillTx/>
                <a:latin typeface="Calibri" panose="020F0502020204030204"/>
                <a:ea typeface="+mn-ea"/>
                <a:cs typeface="+mn-cs"/>
              </a:rPr>
              <a:t>@minpolj.gov.rs</a:t>
            </a:r>
            <a:endParaRPr kumimoji="0" lang="sr-Latn-RS"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Box 14"/>
          <p:cNvSpPr txBox="1"/>
          <p:nvPr/>
        </p:nvSpPr>
        <p:spPr>
          <a:xfrm>
            <a:off x="166048" y="228600"/>
            <a:ext cx="1181100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ПРОМОТИВНЕ АКТИВНОСТИ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ПУБЛИКАЦИЈЕ</a:t>
            </a:r>
            <a:endParaRPr kumimoji="0" lang="en-US" sz="32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cxnSp>
        <p:nvCxnSpPr>
          <p:cNvPr id="16" name="Straight Arrow Connector 15"/>
          <p:cNvCxnSpPr/>
          <p:nvPr/>
        </p:nvCxnSpPr>
        <p:spPr>
          <a:xfrm flipH="1">
            <a:off x="5080863" y="5504111"/>
            <a:ext cx="553702" cy="0"/>
          </a:xfrm>
          <a:prstGeom prst="straightConnector1">
            <a:avLst/>
          </a:prstGeom>
          <a:ln w="38100">
            <a:solidFill>
              <a:schemeClr val="tx2">
                <a:lumMod val="50000"/>
              </a:schemeClr>
            </a:solidFill>
            <a:tailEnd type="arrow"/>
          </a:ln>
        </p:spPr>
        <p:style>
          <a:lnRef idx="1">
            <a:schemeClr val="dk1"/>
          </a:lnRef>
          <a:fillRef idx="0">
            <a:schemeClr val="dk1"/>
          </a:fillRef>
          <a:effectRef idx="0">
            <a:schemeClr val="dk1"/>
          </a:effectRef>
          <a:fontRef idx="minor">
            <a:schemeClr val="tx1"/>
          </a:fontRef>
        </p:style>
      </p:cxn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2627" t="1592" r="2164" b="1691"/>
          <a:stretch/>
        </p:blipFill>
        <p:spPr>
          <a:xfrm rot="1073568">
            <a:off x="10204773" y="2620919"/>
            <a:ext cx="1623343" cy="2300131"/>
          </a:xfrm>
          <a:prstGeom prst="rect">
            <a:avLst/>
          </a:prstGeom>
          <a:ln>
            <a:noFill/>
          </a:ln>
          <a:effectLst>
            <a:outerShdw blurRad="190500" algn="tl" rotWithShape="0">
              <a:srgbClr val="000000">
                <a:alpha val="70000"/>
              </a:srgbClr>
            </a:outerShdw>
          </a:effec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81311">
            <a:off x="393510" y="1513529"/>
            <a:ext cx="3012001" cy="4260257"/>
          </a:xfrm>
          <a:prstGeom prst="rect">
            <a:avLst/>
          </a:prstGeom>
        </p:spPr>
      </p:pic>
    </p:spTree>
    <p:extLst>
      <p:ext uri="{BB962C8B-B14F-4D97-AF65-F5344CB8AC3E}">
        <p14:creationId xmlns:p14="http://schemas.microsoft.com/office/powerpoint/2010/main" val="286555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27890" t="15313" r="3148" b="7552"/>
          <a:stretch/>
        </p:blipFill>
        <p:spPr bwMode="auto">
          <a:xfrm>
            <a:off x="6535424" y="1059163"/>
            <a:ext cx="4513576" cy="26333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166048" y="0"/>
            <a:ext cx="11811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5400" b="1" i="0" u="none" strike="noStrike" kern="1200" cap="none" spc="0" normalizeH="0" baseline="0" noProof="0" dirty="0" smtClean="0">
                <a:ln>
                  <a:noFill/>
                </a:ln>
                <a:solidFill>
                  <a:srgbClr val="C00000"/>
                </a:solidFill>
                <a:effectLst/>
                <a:uLnTx/>
                <a:uFillTx/>
                <a:latin typeface="Calibri" panose="020F0502020204030204"/>
                <a:ea typeface="+mn-ea"/>
                <a:cs typeface="+mn-cs"/>
              </a:rPr>
              <a:t>ПРОМОТИВНИ ТВ СПОТОВИ</a:t>
            </a:r>
            <a:endParaRPr kumimoji="0" lang="en-US" sz="54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291" b="4020"/>
          <a:stretch/>
        </p:blipFill>
        <p:spPr bwMode="auto">
          <a:xfrm>
            <a:off x="780427" y="1090072"/>
            <a:ext cx="4509478" cy="2516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08" r="1680" b="4409"/>
          <a:stretch/>
        </p:blipFill>
        <p:spPr bwMode="auto">
          <a:xfrm>
            <a:off x="800100" y="3700474"/>
            <a:ext cx="4489805" cy="2516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821804" y="3325177"/>
            <a:ext cx="3585726" cy="408623"/>
          </a:xfrm>
          <a:prstGeom prst="roundRect">
            <a:avLst/>
          </a:prstGeom>
          <a:solidFill>
            <a:schemeClr val="accent5">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Д</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о ИПАРД подстицаја у 10 корака</a:t>
            </a:r>
            <a:endParaRPr kumimoji="0" lang="sr-Latn-RS" sz="5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5425" y="3773943"/>
            <a:ext cx="4506980" cy="2442760"/>
          </a:xfrm>
          <a:prstGeom prst="rect">
            <a:avLst/>
          </a:prstGeom>
          <a:ln>
            <a:noFill/>
          </a:ln>
          <a:effectLst>
            <a:outerShdw blurRad="292100" dist="139700" dir="2700000" algn="tl" rotWithShape="0">
              <a:srgbClr val="333333">
                <a:alpha val="65000"/>
              </a:srgbClr>
            </a:outerShdw>
          </a:effectLst>
        </p:spPr>
      </p:pic>
      <p:grpSp>
        <p:nvGrpSpPr>
          <p:cNvPr id="12" name="Group 11"/>
          <p:cNvGrpSpPr/>
          <p:nvPr/>
        </p:nvGrpSpPr>
        <p:grpSpPr>
          <a:xfrm>
            <a:off x="4908290" y="2949331"/>
            <a:ext cx="717061" cy="717061"/>
            <a:chOff x="3499556" y="3571008"/>
            <a:chExt cx="717061" cy="717061"/>
          </a:xfrm>
          <a:solidFill>
            <a:schemeClr val="tx2"/>
          </a:solidFill>
        </p:grpSpPr>
        <p:sp>
          <p:nvSpPr>
            <p:cNvPr id="13"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6E79A8F6-DA1D-4A98-A824-E677D8FB0596}"/>
                </a:ext>
              </a:extLst>
            </p:cNvPr>
            <p:cNvSpPr txBox="1"/>
            <p:nvPr/>
          </p:nvSpPr>
          <p:spPr>
            <a:xfrm>
              <a:off x="3551533" y="3775650"/>
              <a:ext cx="613107" cy="30777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M1</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grpSp>
        <p:nvGrpSpPr>
          <p:cNvPr id="17" name="Group 16"/>
          <p:cNvGrpSpPr/>
          <p:nvPr/>
        </p:nvGrpSpPr>
        <p:grpSpPr>
          <a:xfrm>
            <a:off x="4908291" y="5590366"/>
            <a:ext cx="717061" cy="717061"/>
            <a:chOff x="3499556" y="3571008"/>
            <a:chExt cx="717061" cy="717061"/>
          </a:xfrm>
          <a:solidFill>
            <a:schemeClr val="accent2"/>
          </a:solidFill>
        </p:grpSpPr>
        <p:sp>
          <p:nvSpPr>
            <p:cNvPr id="18"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6E79A8F6-DA1D-4A98-A824-E677D8FB0596}"/>
                </a:ext>
              </a:extLst>
            </p:cNvPr>
            <p:cNvSpPr txBox="1"/>
            <p:nvPr/>
          </p:nvSpPr>
          <p:spPr>
            <a:xfrm>
              <a:off x="3551533" y="3775650"/>
              <a:ext cx="613107" cy="30777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M3</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grpSp>
        <p:nvGrpSpPr>
          <p:cNvPr id="20" name="Group 19"/>
          <p:cNvGrpSpPr/>
          <p:nvPr/>
        </p:nvGrpSpPr>
        <p:grpSpPr>
          <a:xfrm>
            <a:off x="10690469" y="5602876"/>
            <a:ext cx="717061" cy="717061"/>
            <a:chOff x="3499556" y="3571008"/>
            <a:chExt cx="717061" cy="717061"/>
          </a:xfrm>
          <a:solidFill>
            <a:schemeClr val="accent2"/>
          </a:solidFill>
        </p:grpSpPr>
        <p:sp>
          <p:nvSpPr>
            <p:cNvPr id="21"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E79A8F6-DA1D-4A98-A824-E677D8FB0596}"/>
                </a:ext>
              </a:extLst>
            </p:cNvPr>
            <p:cNvSpPr txBox="1"/>
            <p:nvPr/>
          </p:nvSpPr>
          <p:spPr>
            <a:xfrm>
              <a:off x="3551533" y="3775650"/>
              <a:ext cx="613107" cy="307777"/>
            </a:xfrm>
            <a:prstGeom prst="rect">
              <a:avLst/>
            </a:prstGeom>
            <a:solidFill>
              <a:srgbClr val="00B050"/>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M</a:t>
              </a: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7</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Tree>
    <p:extLst>
      <p:ext uri="{BB962C8B-B14F-4D97-AF65-F5344CB8AC3E}">
        <p14:creationId xmlns:p14="http://schemas.microsoft.com/office/powerpoint/2010/main" val="503764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ounded Rectangle 55"/>
          <p:cNvSpPr/>
          <p:nvPr/>
        </p:nvSpPr>
        <p:spPr>
          <a:xfrm>
            <a:off x="246609" y="1710453"/>
            <a:ext cx="11824109" cy="430934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ounded Rectangle 6"/>
          <p:cNvSpPr/>
          <p:nvPr/>
        </p:nvSpPr>
        <p:spPr>
          <a:xfrm>
            <a:off x="968343" y="2053013"/>
            <a:ext cx="3962400" cy="634269"/>
          </a:xfrm>
          <a:prstGeom prst="roundRect">
            <a:avLst/>
          </a:prstGeom>
          <a:solidFill>
            <a:schemeClr val="accent5">
              <a:lumMod val="75000"/>
            </a:schemeClr>
          </a:solidFill>
          <a:ln/>
        </p:spPr>
        <p:style>
          <a:lnRef idx="0">
            <a:schemeClr val="accent5"/>
          </a:lnRef>
          <a:fillRef idx="3">
            <a:schemeClr val="accent5"/>
          </a:fillRef>
          <a:effectRef idx="3">
            <a:schemeClr val="accent5"/>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Агро-еколошко-климатске мере и мере органске производње</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ight Arrow 11"/>
          <p:cNvSpPr/>
          <p:nvPr/>
        </p:nvSpPr>
        <p:spPr>
          <a:xfrm>
            <a:off x="5228253" y="2797526"/>
            <a:ext cx="1887894" cy="74038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ounded Rectangle 15"/>
          <p:cNvSpPr/>
          <p:nvPr/>
        </p:nvSpPr>
        <p:spPr>
          <a:xfrm>
            <a:off x="7688617" y="2107649"/>
            <a:ext cx="4274783" cy="579633"/>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Диверзификација пољопривредних газдинстава и развој пословања</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22" name="Title 1"/>
          <p:cNvSpPr>
            <a:spLocks noGrp="1"/>
          </p:cNvSpPr>
          <p:nvPr>
            <p:ph type="title"/>
          </p:nvPr>
        </p:nvSpPr>
        <p:spPr>
          <a:xfrm>
            <a:off x="0" y="21015"/>
            <a:ext cx="12192000" cy="740539"/>
          </a:xfrm>
        </p:spPr>
        <p:txBody>
          <a:bodyPr>
            <a:noAutofit/>
          </a:bodyPr>
          <a:lstStyle/>
          <a:p>
            <a:pPr algn="ctr">
              <a:lnSpc>
                <a:spcPct val="115000"/>
              </a:lnSpc>
              <a:spcBef>
                <a:spcPts val="0"/>
              </a:spcBef>
              <a:spcAft>
                <a:spcPts val="750"/>
              </a:spcAft>
            </a:pPr>
            <a:r>
              <a:rPr lang="sr-Cyrl-RS" sz="4000" b="1" dirty="0" smtClean="0">
                <a:solidFill>
                  <a:srgbClr val="C00000"/>
                </a:solidFill>
                <a:latin typeface="+mn-lt"/>
              </a:rPr>
              <a:t>Предлог измене буџетских алокација по годинама </a:t>
            </a:r>
            <a:endParaRPr lang="en-US" sz="4000" b="1" dirty="0">
              <a:solidFill>
                <a:srgbClr val="C00000"/>
              </a:solidFill>
              <a:latin typeface="+mn-lt"/>
              <a:ea typeface="Calibri" panose="020F0502020204030204" pitchFamily="34" charset="0"/>
              <a:cs typeface="Times New Roman" panose="02020603050405020304" pitchFamily="18" charset="0"/>
            </a:endParaRPr>
          </a:p>
        </p:txBody>
      </p:sp>
      <p:sp>
        <p:nvSpPr>
          <p:cNvPr id="49" name="Rounded Rectangle 48"/>
          <p:cNvSpPr/>
          <p:nvPr/>
        </p:nvSpPr>
        <p:spPr>
          <a:xfrm>
            <a:off x="927616" y="4142494"/>
            <a:ext cx="3962400" cy="587687"/>
          </a:xfrm>
          <a:prstGeom prst="roundRect">
            <a:avLst/>
          </a:prstGeom>
          <a:solidFill>
            <a:schemeClr val="accent5">
              <a:lumMod val="75000"/>
            </a:schemeClr>
          </a:solidFill>
          <a:ln/>
        </p:spPr>
        <p:style>
          <a:lnRef idx="0">
            <a:schemeClr val="accent5"/>
          </a:lnRef>
          <a:fillRef idx="3">
            <a:schemeClr val="accent5"/>
          </a:fillRef>
          <a:effectRef idx="3">
            <a:schemeClr val="accent5"/>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Спровођење локалних развојних стратегија – </a:t>
            </a:r>
            <a:r>
              <a:rPr kumimoji="0" lang="sr-Latn-RS" sz="1600" b="1" i="1" u="none" strike="noStrike" kern="1200" cap="none" spc="0" normalizeH="0" baseline="0" noProof="0" dirty="0">
                <a:ln>
                  <a:noFill/>
                </a:ln>
                <a:solidFill>
                  <a:prstClr val="white"/>
                </a:solidFill>
                <a:effectLst/>
                <a:uLnTx/>
                <a:uFillTx/>
                <a:latin typeface="Calibri" panose="020F0502020204030204"/>
                <a:ea typeface="+mn-ea"/>
                <a:cs typeface="+mn-cs"/>
              </a:rPr>
              <a:t>LEADER</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 приступ</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Right Arrow 50"/>
          <p:cNvSpPr/>
          <p:nvPr/>
        </p:nvSpPr>
        <p:spPr>
          <a:xfrm>
            <a:off x="5227973" y="4788059"/>
            <a:ext cx="1887894" cy="74038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2" name="Rounded Rectangle 51"/>
          <p:cNvSpPr/>
          <p:nvPr/>
        </p:nvSpPr>
        <p:spPr>
          <a:xfrm>
            <a:off x="7695475" y="4142494"/>
            <a:ext cx="4267926" cy="53289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 Инвестиције </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у физичку имовину пољопривредних газдинстава</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Oval 52"/>
          <p:cNvSpPr/>
          <p:nvPr/>
        </p:nvSpPr>
        <p:spPr>
          <a:xfrm>
            <a:off x="7236346" y="3723275"/>
            <a:ext cx="904543" cy="843036"/>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1</a:t>
            </a:r>
            <a:endParaRPr kumimoji="0" lang="en-U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93" name="Rectangle 92"/>
          <p:cNvSpPr/>
          <p:nvPr/>
        </p:nvSpPr>
        <p:spPr>
          <a:xfrm>
            <a:off x="1013511" y="2766347"/>
            <a:ext cx="942616" cy="375597"/>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4" name="Rectangle 93"/>
          <p:cNvSpPr/>
          <p:nvPr/>
        </p:nvSpPr>
        <p:spPr>
          <a:xfrm>
            <a:off x="1956127" y="2766347"/>
            <a:ext cx="942616" cy="37819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5" name="Rectangle 94"/>
          <p:cNvSpPr/>
          <p:nvPr/>
        </p:nvSpPr>
        <p:spPr>
          <a:xfrm>
            <a:off x="2898743" y="2758514"/>
            <a:ext cx="942616" cy="38342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2019</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6" name="Rectangle 95"/>
          <p:cNvSpPr/>
          <p:nvPr/>
        </p:nvSpPr>
        <p:spPr>
          <a:xfrm>
            <a:off x="3841359" y="2769034"/>
            <a:ext cx="942616" cy="37290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7" name="Rectangle 96"/>
          <p:cNvSpPr/>
          <p:nvPr/>
        </p:nvSpPr>
        <p:spPr>
          <a:xfrm>
            <a:off x="1013511" y="4843477"/>
            <a:ext cx="942616" cy="375597"/>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8" name="Rectangle 97"/>
          <p:cNvSpPr/>
          <p:nvPr/>
        </p:nvSpPr>
        <p:spPr>
          <a:xfrm>
            <a:off x="1956127" y="4843477"/>
            <a:ext cx="942616" cy="37819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98"/>
          <p:cNvSpPr/>
          <p:nvPr/>
        </p:nvSpPr>
        <p:spPr>
          <a:xfrm>
            <a:off x="2898743" y="4835644"/>
            <a:ext cx="942616" cy="38342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2019</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0" name="Rectangle 99"/>
          <p:cNvSpPr/>
          <p:nvPr/>
        </p:nvSpPr>
        <p:spPr>
          <a:xfrm>
            <a:off x="3841359" y="4846164"/>
            <a:ext cx="942616" cy="37290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Rectangle 100"/>
          <p:cNvSpPr/>
          <p:nvPr/>
        </p:nvSpPr>
        <p:spPr>
          <a:xfrm>
            <a:off x="7806654" y="2763260"/>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2" name="Rectangle 101"/>
          <p:cNvSpPr/>
          <p:nvPr/>
        </p:nvSpPr>
        <p:spPr>
          <a:xfrm>
            <a:off x="8749270" y="2763260"/>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3" name="Rectangle 102"/>
          <p:cNvSpPr/>
          <p:nvPr/>
        </p:nvSpPr>
        <p:spPr>
          <a:xfrm>
            <a:off x="9691886" y="2755427"/>
            <a:ext cx="942616" cy="38342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2019</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4" name="Rectangle 103"/>
          <p:cNvSpPr/>
          <p:nvPr/>
        </p:nvSpPr>
        <p:spPr>
          <a:xfrm>
            <a:off x="10634502" y="2765947"/>
            <a:ext cx="942616" cy="37290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6" name="Rectangle 105"/>
          <p:cNvSpPr/>
          <p:nvPr/>
        </p:nvSpPr>
        <p:spPr>
          <a:xfrm>
            <a:off x="7806654" y="4780017"/>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7" name="Rectangle 106"/>
          <p:cNvSpPr/>
          <p:nvPr/>
        </p:nvSpPr>
        <p:spPr>
          <a:xfrm>
            <a:off x="8749270" y="4780017"/>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8" name="Rectangle 107"/>
          <p:cNvSpPr/>
          <p:nvPr/>
        </p:nvSpPr>
        <p:spPr>
          <a:xfrm>
            <a:off x="9691886" y="4772184"/>
            <a:ext cx="942616" cy="38342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2019</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9" name="Rectangle 108"/>
          <p:cNvSpPr/>
          <p:nvPr/>
        </p:nvSpPr>
        <p:spPr>
          <a:xfrm>
            <a:off x="10634502" y="4782704"/>
            <a:ext cx="942616" cy="37290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7" name="Rectangle 126"/>
          <p:cNvSpPr/>
          <p:nvPr/>
        </p:nvSpPr>
        <p:spPr>
          <a:xfrm>
            <a:off x="1013511" y="3177942"/>
            <a:ext cx="942616" cy="375597"/>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8" name="Rectangle 127"/>
          <p:cNvSpPr/>
          <p:nvPr/>
        </p:nvSpPr>
        <p:spPr>
          <a:xfrm>
            <a:off x="1956127" y="3177942"/>
            <a:ext cx="942616" cy="37819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9" name="Rectangle 128"/>
          <p:cNvSpPr/>
          <p:nvPr/>
        </p:nvSpPr>
        <p:spPr>
          <a:xfrm>
            <a:off x="2898743" y="3170109"/>
            <a:ext cx="942616" cy="38342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30" name="Rectangle 129"/>
          <p:cNvSpPr/>
          <p:nvPr/>
        </p:nvSpPr>
        <p:spPr>
          <a:xfrm>
            <a:off x="3841359" y="3180629"/>
            <a:ext cx="942616" cy="37290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2" name="Rectangle 131"/>
          <p:cNvSpPr/>
          <p:nvPr/>
        </p:nvSpPr>
        <p:spPr>
          <a:xfrm>
            <a:off x="7806654" y="3155843"/>
            <a:ext cx="942616" cy="438924"/>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3" name="Rectangle 132"/>
          <p:cNvSpPr/>
          <p:nvPr/>
        </p:nvSpPr>
        <p:spPr>
          <a:xfrm>
            <a:off x="8749270" y="3155405"/>
            <a:ext cx="942616" cy="441964"/>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4" name="Rectangle 133"/>
          <p:cNvSpPr/>
          <p:nvPr/>
        </p:nvSpPr>
        <p:spPr>
          <a:xfrm>
            <a:off x="9691886" y="3146690"/>
            <a:ext cx="942616" cy="448076"/>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35" name="Rectangle 134"/>
          <p:cNvSpPr/>
          <p:nvPr/>
        </p:nvSpPr>
        <p:spPr>
          <a:xfrm>
            <a:off x="10634502" y="3158984"/>
            <a:ext cx="942616" cy="435782"/>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+2.187.500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6" name="Rectangle 135"/>
          <p:cNvSpPr/>
          <p:nvPr/>
        </p:nvSpPr>
        <p:spPr>
          <a:xfrm>
            <a:off x="5251968" y="2406401"/>
            <a:ext cx="1468356"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black"/>
                </a:solidFill>
                <a:effectLst/>
                <a:uLnTx/>
                <a:uFillTx/>
                <a:latin typeface="Calibri" panose="020F0502020204030204"/>
                <a:ea typeface="+mn-ea"/>
                <a:cs typeface="Times New Roman" panose="02020603050405020304" pitchFamily="18" charset="0"/>
              </a:rPr>
              <a:t>8.750.000 </a:t>
            </a:r>
            <a:r>
              <a:rPr kumimoji="0" lang="sr-Cyrl-RS" sz="1600" b="1" i="0" u="none" strike="noStrike" kern="1200" cap="none" spc="0" normalizeH="0" baseline="0" noProof="0" dirty="0">
                <a:ln>
                  <a:noFill/>
                </a:ln>
                <a:solidFill>
                  <a:prstClr val="black"/>
                </a:solidFill>
                <a:effectLst/>
                <a:uLnTx/>
                <a:uFillTx/>
                <a:latin typeface="Calibri" panose="020F0502020204030204"/>
                <a:ea typeface="+mn-ea"/>
                <a:cs typeface="Times New Roman" panose="02020603050405020304" pitchFamily="18" charset="0"/>
              </a:rPr>
              <a:t>ЕУР</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Times New Roman" panose="02020603050405020304" pitchFamily="18" charset="0"/>
            </a:endParaRPr>
          </a:p>
        </p:txBody>
      </p:sp>
      <p:sp>
        <p:nvSpPr>
          <p:cNvPr id="138" name="Rectangle 137"/>
          <p:cNvSpPr/>
          <p:nvPr/>
        </p:nvSpPr>
        <p:spPr>
          <a:xfrm>
            <a:off x="1013511" y="5260601"/>
            <a:ext cx="942616" cy="375597"/>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500.000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9" name="Rectangle 138"/>
          <p:cNvSpPr/>
          <p:nvPr/>
        </p:nvSpPr>
        <p:spPr>
          <a:xfrm>
            <a:off x="1956127" y="5260601"/>
            <a:ext cx="942616" cy="37819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1.000.000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0" name="Rectangle 139"/>
          <p:cNvSpPr/>
          <p:nvPr/>
        </p:nvSpPr>
        <p:spPr>
          <a:xfrm>
            <a:off x="2898743" y="5252768"/>
            <a:ext cx="942616" cy="38342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1.900.000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41" name="Rectangle 140"/>
          <p:cNvSpPr/>
          <p:nvPr/>
        </p:nvSpPr>
        <p:spPr>
          <a:xfrm>
            <a:off x="3841359" y="5263288"/>
            <a:ext cx="942616" cy="372909"/>
          </a:xfrm>
          <a:prstGeom prst="rect">
            <a:avLst/>
          </a:prstGeom>
          <a:solidFill>
            <a:schemeClr val="accent5"/>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1.850.000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2" name="Rectangle 141"/>
          <p:cNvSpPr/>
          <p:nvPr/>
        </p:nvSpPr>
        <p:spPr>
          <a:xfrm>
            <a:off x="7806654" y="5205070"/>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+500.000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3" name="Rectangle 142"/>
          <p:cNvSpPr/>
          <p:nvPr/>
        </p:nvSpPr>
        <p:spPr>
          <a:xfrm>
            <a:off x="8749270" y="5205070"/>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+1.000.000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4" name="Rectangle 143"/>
          <p:cNvSpPr/>
          <p:nvPr/>
        </p:nvSpPr>
        <p:spPr>
          <a:xfrm>
            <a:off x="9691886" y="5197237"/>
            <a:ext cx="942616" cy="38342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+1.900.000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45" name="Rectangle 144"/>
          <p:cNvSpPr/>
          <p:nvPr/>
        </p:nvSpPr>
        <p:spPr>
          <a:xfrm>
            <a:off x="10634502" y="5207757"/>
            <a:ext cx="942616" cy="37290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+1.850.000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7" name="Rectangle 146"/>
          <p:cNvSpPr/>
          <p:nvPr/>
        </p:nvSpPr>
        <p:spPr>
          <a:xfrm>
            <a:off x="5227973" y="4254962"/>
            <a:ext cx="1464073"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black"/>
                </a:solidFill>
                <a:effectLst/>
                <a:uLnTx/>
                <a:uFillTx/>
                <a:latin typeface="Calibri" panose="020F0502020204030204"/>
                <a:ea typeface="+mn-ea"/>
                <a:cs typeface="Times New Roman" panose="02020603050405020304" pitchFamily="18" charset="0"/>
              </a:rPr>
              <a:t>5.250.000 ЕУР</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Times New Roman" panose="02020603050405020304" pitchFamily="18" charset="0"/>
            </a:endParaRPr>
          </a:p>
        </p:txBody>
      </p:sp>
      <p:sp>
        <p:nvSpPr>
          <p:cNvPr id="55" name="Oval 54"/>
          <p:cNvSpPr/>
          <p:nvPr/>
        </p:nvSpPr>
        <p:spPr>
          <a:xfrm>
            <a:off x="304800" y="3828595"/>
            <a:ext cx="904543" cy="843036"/>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5</a:t>
            </a:r>
            <a:endParaRPr kumimoji="0" lang="en-U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61" name="Rectangle 60"/>
          <p:cNvSpPr/>
          <p:nvPr/>
        </p:nvSpPr>
        <p:spPr>
          <a:xfrm>
            <a:off x="1777269" y="1016633"/>
            <a:ext cx="8789302" cy="369332"/>
          </a:xfrm>
          <a:prstGeom prst="rect">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ПРЕРАСПОДЕЛА СРЕДСТАВА ИЗ НЕАКРЕДИТОВАНИХ</a:t>
            </a:r>
            <a:r>
              <a:rPr kumimoji="0" lang="en-US" sz="1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 </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МЕРА У АКРЕДИТОВАНЕ МЕРЕ</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Oval 61"/>
          <p:cNvSpPr/>
          <p:nvPr/>
        </p:nvSpPr>
        <p:spPr>
          <a:xfrm>
            <a:off x="392333" y="1710453"/>
            <a:ext cx="904543" cy="843036"/>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4</a:t>
            </a:r>
            <a:endParaRPr kumimoji="0" lang="en-U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63" name="Oval 62"/>
          <p:cNvSpPr/>
          <p:nvPr/>
        </p:nvSpPr>
        <p:spPr>
          <a:xfrm>
            <a:off x="7216935" y="1781183"/>
            <a:ext cx="904543" cy="843036"/>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7</a:t>
            </a:r>
            <a:endParaRPr kumimoji="0" lang="en-U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0476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2400" y="761806"/>
            <a:ext cx="12039600" cy="1800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166048" y="129966"/>
            <a:ext cx="118110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4000" b="1" i="0" u="none" strike="noStrike" kern="1200" cap="none" spc="0" normalizeH="0" baseline="0" noProof="0" dirty="0" smtClean="0">
                <a:ln>
                  <a:noFill/>
                </a:ln>
                <a:solidFill>
                  <a:srgbClr val="C00000"/>
                </a:solidFill>
                <a:effectLst/>
                <a:uLnTx/>
                <a:uFillTx/>
                <a:latin typeface="Calibri" panose="020F0502020204030204"/>
                <a:ea typeface="+mn-ea"/>
                <a:cs typeface="+mn-cs"/>
              </a:rPr>
              <a:t>Постојимо и на друштвеним мрежама</a:t>
            </a:r>
          </a:p>
        </p:txBody>
      </p:sp>
      <p:pic>
        <p:nvPicPr>
          <p:cNvPr id="2" name="Picture 1"/>
          <p:cNvPicPr>
            <a:picLocks noChangeAspect="1"/>
          </p:cNvPicPr>
          <p:nvPr/>
        </p:nvPicPr>
        <p:blipFill rotWithShape="1">
          <a:blip r:embed="rId2"/>
          <a:srcRect l="32098" t="14461" r="31819" b="5456"/>
          <a:stretch/>
        </p:blipFill>
        <p:spPr>
          <a:xfrm>
            <a:off x="6992563" y="1716541"/>
            <a:ext cx="3570804" cy="445565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TextBox 7"/>
          <p:cNvSpPr txBox="1"/>
          <p:nvPr/>
        </p:nvSpPr>
        <p:spPr>
          <a:xfrm>
            <a:off x="7033846" y="962165"/>
            <a:ext cx="39389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600" b="1" i="0" u="none" strike="noStrike" kern="1200" cap="none" spc="0" normalizeH="0" baseline="0" noProof="0" dirty="0" smtClean="0">
                <a:ln>
                  <a:noFill/>
                </a:ln>
                <a:solidFill>
                  <a:srgbClr val="C00000"/>
                </a:solidFill>
                <a:effectLst/>
                <a:uLnTx/>
                <a:uFillTx/>
                <a:latin typeface="Calibri" panose="020F0502020204030204"/>
                <a:ea typeface="+mn-ea"/>
                <a:cs typeface="+mn-cs"/>
              </a:rPr>
              <a:t>Инстаграм</a:t>
            </a:r>
            <a:endParaRPr kumimoji="0" lang="en-US" sz="36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9" name="TextBox 8"/>
          <p:cNvSpPr txBox="1"/>
          <p:nvPr/>
        </p:nvSpPr>
        <p:spPr>
          <a:xfrm>
            <a:off x="1651112" y="918217"/>
            <a:ext cx="39389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600" b="1" i="0" u="none" strike="noStrike" kern="1200" cap="none" spc="0" normalizeH="0" baseline="0" noProof="0" dirty="0" smtClean="0">
                <a:ln>
                  <a:noFill/>
                </a:ln>
                <a:solidFill>
                  <a:srgbClr val="C00000"/>
                </a:solidFill>
                <a:effectLst/>
                <a:uLnTx/>
                <a:uFillTx/>
                <a:latin typeface="Calibri" panose="020F0502020204030204"/>
                <a:ea typeface="+mn-ea"/>
                <a:cs typeface="+mn-cs"/>
              </a:rPr>
              <a:t>Фејсбук</a:t>
            </a:r>
            <a:endParaRPr kumimoji="0" lang="en-GB" sz="3600" b="1" i="0" u="none" strike="noStrike" kern="1200" cap="none" spc="0" normalizeH="0" baseline="0" noProof="0" dirty="0" smtClean="0">
              <a:ln>
                <a:noFill/>
              </a:ln>
              <a:solidFill>
                <a:srgbClr val="C00000"/>
              </a:solidFill>
              <a:effectLst/>
              <a:uLnTx/>
              <a:uFillTx/>
              <a:latin typeface="Calibri" panose="020F0502020204030204"/>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829" y="1548980"/>
            <a:ext cx="4333772" cy="45790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450528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5484" y="424463"/>
            <a:ext cx="11345516" cy="870937"/>
          </a:xfrm>
        </p:spPr>
        <p:txBody>
          <a:bodyPr>
            <a:noAutofit/>
          </a:bodyPr>
          <a:lstStyle/>
          <a:p>
            <a:pPr algn="just"/>
            <a:r>
              <a:rPr lang="sr-Cyrl-RS" sz="4400" b="1" dirty="0" smtClean="0">
                <a:solidFill>
                  <a:srgbClr val="C00000"/>
                </a:solidFill>
                <a:latin typeface="+mn-lt"/>
              </a:rPr>
              <a:t>АКТИВНОСТИ ПССС Србије и ПСС АП Војводине</a:t>
            </a:r>
            <a:endParaRPr lang="en-US" sz="4400" b="1" dirty="0">
              <a:solidFill>
                <a:srgbClr val="C00000"/>
              </a:solidFill>
              <a:latin typeface="+mn-lt"/>
            </a:endParaRPr>
          </a:p>
        </p:txBody>
      </p:sp>
      <p:graphicFrame>
        <p:nvGraphicFramePr>
          <p:cNvPr id="5" name="Content Placeholder 3"/>
          <p:cNvGraphicFramePr>
            <a:graphicFrameLocks noGrp="1"/>
          </p:cNvGraphicFramePr>
          <p:nvPr>
            <p:ph idx="1"/>
            <p:extLst/>
          </p:nvPr>
        </p:nvGraphicFramePr>
        <p:xfrm>
          <a:off x="574014" y="2178415"/>
          <a:ext cx="10972527" cy="3231785"/>
        </p:xfrm>
        <a:graphic>
          <a:graphicData uri="http://schemas.openxmlformats.org/drawingml/2006/table">
            <a:tbl>
              <a:tblPr firstRow="1" firstCol="1" bandRow="1">
                <a:tableStyleId>{EB9631B5-78F2-41C9-869B-9F39066F8104}</a:tableStyleId>
              </a:tblPr>
              <a:tblGrid>
                <a:gridCol w="4974196">
                  <a:extLst>
                    <a:ext uri="{9D8B030D-6E8A-4147-A177-3AD203B41FA5}">
                      <a16:colId xmlns:a16="http://schemas.microsoft.com/office/drawing/2014/main" val="20000"/>
                    </a:ext>
                  </a:extLst>
                </a:gridCol>
                <a:gridCol w="1432889">
                  <a:extLst>
                    <a:ext uri="{9D8B030D-6E8A-4147-A177-3AD203B41FA5}">
                      <a16:colId xmlns:a16="http://schemas.microsoft.com/office/drawing/2014/main" val="20001"/>
                    </a:ext>
                  </a:extLst>
                </a:gridCol>
                <a:gridCol w="1509237">
                  <a:extLst>
                    <a:ext uri="{9D8B030D-6E8A-4147-A177-3AD203B41FA5}">
                      <a16:colId xmlns:a16="http://schemas.microsoft.com/office/drawing/2014/main" val="20002"/>
                    </a:ext>
                  </a:extLst>
                </a:gridCol>
                <a:gridCol w="1343223">
                  <a:extLst>
                    <a:ext uri="{9D8B030D-6E8A-4147-A177-3AD203B41FA5}">
                      <a16:colId xmlns:a16="http://schemas.microsoft.com/office/drawing/2014/main" val="20003"/>
                    </a:ext>
                  </a:extLst>
                </a:gridCol>
                <a:gridCol w="1712982">
                  <a:extLst>
                    <a:ext uri="{9D8B030D-6E8A-4147-A177-3AD203B41FA5}">
                      <a16:colId xmlns:a16="http://schemas.microsoft.com/office/drawing/2014/main" val="20004"/>
                    </a:ext>
                  </a:extLst>
                </a:gridCol>
              </a:tblGrid>
              <a:tr h="407159">
                <a:tc rowSpan="2">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15000"/>
                        </a:lnSpc>
                        <a:spcAft>
                          <a:spcPts val="0"/>
                        </a:spcAft>
                      </a:pPr>
                      <a:r>
                        <a:rPr lang="sr-Cyrl-RS" sz="2400" dirty="0" smtClean="0">
                          <a:effectLst/>
                        </a:rPr>
                        <a:t>Информативни</a:t>
                      </a:r>
                      <a:r>
                        <a:rPr lang="sr-Cyrl-RS" sz="2400" baseline="0" dirty="0" smtClean="0">
                          <a:effectLst/>
                        </a:rPr>
                        <a:t> алат</a:t>
                      </a:r>
                      <a:endParaRPr lang="en-US" sz="2400" dirty="0">
                        <a:solidFill>
                          <a:schemeClr val="bg1"/>
                        </a:solidFill>
                        <a:effectLst/>
                        <a:latin typeface="Calibri" pitchFamily="34" charset="0"/>
                        <a:ea typeface="Times New Roman"/>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15000"/>
                        </a:lnSpc>
                        <a:spcAft>
                          <a:spcPts val="0"/>
                        </a:spcAft>
                      </a:pPr>
                      <a:r>
                        <a:rPr lang="sr-Cyrl-RS" sz="1800" dirty="0" smtClean="0">
                          <a:effectLst/>
                        </a:rPr>
                        <a:t>ПССС</a:t>
                      </a:r>
                      <a:r>
                        <a:rPr lang="sr-Cyrl-RS" sz="1800" baseline="0" dirty="0" smtClean="0">
                          <a:effectLst/>
                        </a:rPr>
                        <a:t> Србија</a:t>
                      </a:r>
                      <a:endParaRPr lang="en-US" sz="1800" dirty="0">
                        <a:effectLst/>
                        <a:latin typeface="Calibri" pitchFamily="34" charset="0"/>
                        <a:ea typeface="Times New Roman"/>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15000"/>
                        </a:lnSpc>
                        <a:spcAft>
                          <a:spcPts val="0"/>
                        </a:spcAft>
                      </a:pPr>
                      <a:r>
                        <a:rPr lang="sr-Cyrl-RS" sz="1800" dirty="0" smtClean="0">
                          <a:effectLst/>
                        </a:rPr>
                        <a:t>ПСС АП Војводина</a:t>
                      </a:r>
                      <a:endParaRPr lang="en-US" sz="1800" dirty="0">
                        <a:effectLst/>
                        <a:latin typeface="Calibri" pitchFamily="34" charset="0"/>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958277">
                <a:tc vMerge="1">
                  <a:txBody>
                    <a:bodyPr/>
                    <a:lstStyle/>
                    <a:p>
                      <a:endParaRPr lang="en-US"/>
                    </a:p>
                  </a:txBody>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1800" b="1" dirty="0" smtClean="0">
                          <a:solidFill>
                            <a:schemeClr val="bg1"/>
                          </a:solidFill>
                          <a:effectLst/>
                        </a:rPr>
                        <a:t>Број одржаних догађаја</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BA9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1800" b="1" dirty="0" smtClean="0">
                          <a:solidFill>
                            <a:schemeClr val="bg1"/>
                          </a:solidFill>
                          <a:effectLst/>
                        </a:rPr>
                        <a:t>Број учесника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BA9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1800" b="1" dirty="0" smtClean="0">
                          <a:solidFill>
                            <a:schemeClr val="bg1"/>
                          </a:solidFill>
                          <a:effectLst/>
                        </a:rPr>
                        <a:t>Број одржаних догађаја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BA9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1800" b="1" dirty="0" smtClean="0">
                          <a:solidFill>
                            <a:schemeClr val="bg1"/>
                          </a:solidFill>
                          <a:effectLst/>
                        </a:rPr>
                        <a:t>Број учесника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BA97"/>
                    </a:solidFill>
                  </a:tcPr>
                </a:tc>
                <a:extLst>
                  <a:ext uri="{0D108BD9-81ED-4DB2-BD59-A6C34878D82A}">
                    <a16:rowId xmlns:a16="http://schemas.microsoft.com/office/drawing/2014/main" val="10001"/>
                  </a:ext>
                </a:extLst>
              </a:tr>
              <a:tr h="797773">
                <a:tc>
                  <a:txBody>
                    <a:bodyPr/>
                    <a:lstStyle>
                      <a:lvl1pPr marL="0" algn="l" defTabSz="914400" rtl="0" eaLnBrk="1" latinLnBrk="0" hangingPunct="1">
                        <a:defRPr sz="1800" b="1" kern="1200">
                          <a:solidFill>
                            <a:schemeClr val="dk1"/>
                          </a:solidFill>
                          <a:latin typeface="Calibri"/>
                        </a:defRPr>
                      </a:lvl1pPr>
                      <a:lvl2pPr marL="457200" algn="l" defTabSz="914400" rtl="0" eaLnBrk="1" latinLnBrk="0" hangingPunct="1">
                        <a:defRPr sz="1800" b="1" kern="1200">
                          <a:solidFill>
                            <a:schemeClr val="dk1"/>
                          </a:solidFill>
                          <a:latin typeface="Calibri"/>
                        </a:defRPr>
                      </a:lvl2pPr>
                      <a:lvl3pPr marL="914400" algn="l" defTabSz="914400" rtl="0" eaLnBrk="1" latinLnBrk="0" hangingPunct="1">
                        <a:defRPr sz="1800" b="1" kern="1200">
                          <a:solidFill>
                            <a:schemeClr val="dk1"/>
                          </a:solidFill>
                          <a:latin typeface="Calibri"/>
                        </a:defRPr>
                      </a:lvl3pPr>
                      <a:lvl4pPr marL="1371600" algn="l" defTabSz="914400" rtl="0" eaLnBrk="1" latinLnBrk="0" hangingPunct="1">
                        <a:defRPr sz="1800" b="1" kern="1200">
                          <a:solidFill>
                            <a:schemeClr val="dk1"/>
                          </a:solidFill>
                          <a:latin typeface="Calibri"/>
                        </a:defRPr>
                      </a:lvl4pPr>
                      <a:lvl5pPr marL="1828800" algn="l" defTabSz="914400" rtl="0" eaLnBrk="1" latinLnBrk="0" hangingPunct="1">
                        <a:defRPr sz="1800" b="1" kern="1200">
                          <a:solidFill>
                            <a:schemeClr val="dk1"/>
                          </a:solidFill>
                          <a:latin typeface="Calibri"/>
                        </a:defRPr>
                      </a:lvl5pPr>
                      <a:lvl6pPr marL="2286000" algn="l" defTabSz="914400" rtl="0" eaLnBrk="1" latinLnBrk="0" hangingPunct="1">
                        <a:defRPr sz="1800" b="1" kern="1200">
                          <a:solidFill>
                            <a:schemeClr val="dk1"/>
                          </a:solidFill>
                          <a:latin typeface="Calibri"/>
                        </a:defRPr>
                      </a:lvl6pPr>
                      <a:lvl7pPr marL="2743200" algn="l" defTabSz="914400" rtl="0" eaLnBrk="1" latinLnBrk="0" hangingPunct="1">
                        <a:defRPr sz="1800" b="1" kern="1200">
                          <a:solidFill>
                            <a:schemeClr val="dk1"/>
                          </a:solidFill>
                          <a:latin typeface="Calibri"/>
                        </a:defRPr>
                      </a:lvl7pPr>
                      <a:lvl8pPr marL="3200400" algn="l" defTabSz="914400" rtl="0" eaLnBrk="1" latinLnBrk="0" hangingPunct="1">
                        <a:defRPr sz="1800" b="1" kern="1200">
                          <a:solidFill>
                            <a:schemeClr val="dk1"/>
                          </a:solidFill>
                          <a:latin typeface="Calibri"/>
                        </a:defRPr>
                      </a:lvl8pPr>
                      <a:lvl9pPr marL="3657600" algn="l" defTabSz="914400" rtl="0" eaLnBrk="1" latinLnBrk="0" hangingPunct="1">
                        <a:defRPr sz="1800" b="1" kern="1200">
                          <a:solidFill>
                            <a:schemeClr val="dk1"/>
                          </a:solidFill>
                          <a:latin typeface="Calibri"/>
                        </a:defRPr>
                      </a:lvl9pPr>
                    </a:lstStyle>
                    <a:p>
                      <a:pPr algn="just">
                        <a:lnSpc>
                          <a:spcPct val="115000"/>
                        </a:lnSpc>
                        <a:spcAft>
                          <a:spcPts val="0"/>
                        </a:spcAft>
                      </a:pPr>
                      <a:r>
                        <a:rPr lang="ru-RU" sz="1800" dirty="0" smtClean="0">
                          <a:solidFill>
                            <a:schemeClr val="bg1"/>
                          </a:solidFill>
                          <a:effectLst/>
                        </a:rPr>
                        <a:t>Догађаји</a:t>
                      </a:r>
                      <a:r>
                        <a:rPr lang="ru-RU" sz="1800" baseline="0" dirty="0" smtClean="0">
                          <a:solidFill>
                            <a:schemeClr val="bg1"/>
                          </a:solidFill>
                          <a:effectLst/>
                        </a:rPr>
                        <a:t> </a:t>
                      </a:r>
                      <a:r>
                        <a:rPr lang="ru-RU" sz="1800" dirty="0" smtClean="0">
                          <a:solidFill>
                            <a:schemeClr val="bg1"/>
                          </a:solidFill>
                          <a:effectLst/>
                        </a:rPr>
                        <a:t>(зимске школе, трибине, предавања, радионице)</a:t>
                      </a: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sr-Latn-RS" sz="2400" kern="1200" dirty="0" smtClean="0">
                          <a:solidFill>
                            <a:schemeClr val="tx2">
                              <a:lumMod val="50000"/>
                            </a:schemeClr>
                          </a:solidFill>
                          <a:effectLst/>
                        </a:rPr>
                        <a:t>1</a:t>
                      </a:r>
                      <a:r>
                        <a:rPr lang="sr-Cyrl-RS" sz="2400" kern="1200" dirty="0" smtClean="0">
                          <a:solidFill>
                            <a:schemeClr val="tx2">
                              <a:lumMod val="50000"/>
                            </a:schemeClr>
                          </a:solidFill>
                          <a:effectLst/>
                        </a:rPr>
                        <a:t>17</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sr-Latn-RS" sz="2400" kern="1200" dirty="0" smtClean="0">
                          <a:solidFill>
                            <a:schemeClr val="tx2">
                              <a:lumMod val="50000"/>
                            </a:schemeClr>
                          </a:solidFill>
                          <a:effectLst/>
                        </a:rPr>
                        <a:t>2</a:t>
                      </a:r>
                      <a:r>
                        <a:rPr lang="sr-Cyrl-RS" sz="2400" kern="1200" dirty="0" smtClean="0">
                          <a:solidFill>
                            <a:schemeClr val="tx2">
                              <a:lumMod val="50000"/>
                            </a:schemeClr>
                          </a:solidFill>
                          <a:effectLst/>
                        </a:rPr>
                        <a:t>.</a:t>
                      </a:r>
                      <a:r>
                        <a:rPr lang="sr-Latn-RS" sz="2400" kern="1200" dirty="0" smtClean="0">
                          <a:solidFill>
                            <a:schemeClr val="tx2">
                              <a:lumMod val="50000"/>
                            </a:schemeClr>
                          </a:solidFill>
                          <a:effectLst/>
                        </a:rPr>
                        <a:t>5</a:t>
                      </a:r>
                      <a:r>
                        <a:rPr lang="sr-Cyrl-RS" sz="2400" kern="1200" dirty="0" smtClean="0">
                          <a:solidFill>
                            <a:schemeClr val="tx2">
                              <a:lumMod val="50000"/>
                            </a:schemeClr>
                          </a:solidFill>
                          <a:effectLst/>
                        </a:rPr>
                        <a:t>91</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2400" kern="1200" dirty="0" smtClean="0">
                          <a:solidFill>
                            <a:schemeClr val="tx2">
                              <a:lumMod val="50000"/>
                            </a:schemeClr>
                          </a:solidFill>
                          <a:effectLst/>
                        </a:rPr>
                        <a:t>6</a:t>
                      </a:r>
                      <a:r>
                        <a:rPr lang="sr-Latn-RS" sz="2400" kern="1200" dirty="0" smtClean="0">
                          <a:solidFill>
                            <a:schemeClr val="tx2">
                              <a:lumMod val="50000"/>
                            </a:schemeClr>
                          </a:solidFill>
                          <a:effectLst/>
                        </a:rPr>
                        <a:t>0</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Cyrl-RS" sz="2400" kern="1200" dirty="0" smtClean="0">
                          <a:solidFill>
                            <a:schemeClr val="tx2">
                              <a:lumMod val="50000"/>
                            </a:schemeClr>
                          </a:solidFill>
                          <a:effectLst/>
                        </a:rPr>
                        <a:t>1.215</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38427">
                <a:tc>
                  <a:txBody>
                    <a:bodyPr/>
                    <a:lstStyle>
                      <a:lvl1pPr marL="0" algn="l" defTabSz="914400" rtl="0" eaLnBrk="1" latinLnBrk="0" hangingPunct="1">
                        <a:defRPr sz="1800" b="1" kern="1200">
                          <a:solidFill>
                            <a:schemeClr val="dk1"/>
                          </a:solidFill>
                          <a:latin typeface="Calibri"/>
                        </a:defRPr>
                      </a:lvl1pPr>
                      <a:lvl2pPr marL="457200" algn="l" defTabSz="914400" rtl="0" eaLnBrk="1" latinLnBrk="0" hangingPunct="1">
                        <a:defRPr sz="1800" b="1" kern="1200">
                          <a:solidFill>
                            <a:schemeClr val="dk1"/>
                          </a:solidFill>
                          <a:latin typeface="Calibri"/>
                        </a:defRPr>
                      </a:lvl2pPr>
                      <a:lvl3pPr marL="914400" algn="l" defTabSz="914400" rtl="0" eaLnBrk="1" latinLnBrk="0" hangingPunct="1">
                        <a:defRPr sz="1800" b="1" kern="1200">
                          <a:solidFill>
                            <a:schemeClr val="dk1"/>
                          </a:solidFill>
                          <a:latin typeface="Calibri"/>
                        </a:defRPr>
                      </a:lvl3pPr>
                      <a:lvl4pPr marL="1371600" algn="l" defTabSz="914400" rtl="0" eaLnBrk="1" latinLnBrk="0" hangingPunct="1">
                        <a:defRPr sz="1800" b="1" kern="1200">
                          <a:solidFill>
                            <a:schemeClr val="dk1"/>
                          </a:solidFill>
                          <a:latin typeface="Calibri"/>
                        </a:defRPr>
                      </a:lvl4pPr>
                      <a:lvl5pPr marL="1828800" algn="l" defTabSz="914400" rtl="0" eaLnBrk="1" latinLnBrk="0" hangingPunct="1">
                        <a:defRPr sz="1800" b="1" kern="1200">
                          <a:solidFill>
                            <a:schemeClr val="dk1"/>
                          </a:solidFill>
                          <a:latin typeface="Calibri"/>
                        </a:defRPr>
                      </a:lvl5pPr>
                      <a:lvl6pPr marL="2286000" algn="l" defTabSz="914400" rtl="0" eaLnBrk="1" latinLnBrk="0" hangingPunct="1">
                        <a:defRPr sz="1800" b="1" kern="1200">
                          <a:solidFill>
                            <a:schemeClr val="dk1"/>
                          </a:solidFill>
                          <a:latin typeface="Calibri"/>
                        </a:defRPr>
                      </a:lvl6pPr>
                      <a:lvl7pPr marL="2743200" algn="l" defTabSz="914400" rtl="0" eaLnBrk="1" latinLnBrk="0" hangingPunct="1">
                        <a:defRPr sz="1800" b="1" kern="1200">
                          <a:solidFill>
                            <a:schemeClr val="dk1"/>
                          </a:solidFill>
                          <a:latin typeface="Calibri"/>
                        </a:defRPr>
                      </a:lvl7pPr>
                      <a:lvl8pPr marL="3200400" algn="l" defTabSz="914400" rtl="0" eaLnBrk="1" latinLnBrk="0" hangingPunct="1">
                        <a:defRPr sz="1800" b="1" kern="1200">
                          <a:solidFill>
                            <a:schemeClr val="dk1"/>
                          </a:solidFill>
                          <a:latin typeface="Calibri"/>
                        </a:defRPr>
                      </a:lvl8pPr>
                      <a:lvl9pPr marL="3657600" algn="l" defTabSz="914400" rtl="0" eaLnBrk="1" latinLnBrk="0" hangingPunct="1">
                        <a:defRPr sz="1800" b="1" kern="1200">
                          <a:solidFill>
                            <a:schemeClr val="dk1"/>
                          </a:solidFill>
                          <a:latin typeface="Calibri"/>
                        </a:defRPr>
                      </a:lvl9pPr>
                    </a:lstStyle>
                    <a:p>
                      <a:pPr algn="just">
                        <a:lnSpc>
                          <a:spcPct val="115000"/>
                        </a:lnSpc>
                        <a:spcAft>
                          <a:spcPts val="0"/>
                        </a:spcAft>
                      </a:pPr>
                      <a:r>
                        <a:rPr lang="ru-RU" sz="1800" dirty="0" smtClean="0">
                          <a:solidFill>
                            <a:schemeClr val="bg1"/>
                          </a:solidFill>
                          <a:effectLst/>
                        </a:rPr>
                        <a:t>Медији (локалне ТВ, радио, новине)</a:t>
                      </a: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sr-Cyrl-RS" sz="2400" kern="1200" dirty="0" smtClean="0">
                          <a:solidFill>
                            <a:schemeClr val="tx2">
                              <a:lumMod val="50000"/>
                            </a:schemeClr>
                          </a:solidFill>
                          <a:effectLst/>
                        </a:rPr>
                        <a:t>62</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en-GB" sz="2400" kern="1200" dirty="0">
                          <a:solidFill>
                            <a:schemeClr val="tx2">
                              <a:lumMod val="50000"/>
                            </a:schemeClr>
                          </a:solidFill>
                          <a:effectLst/>
                        </a:rPr>
                        <a:t>/</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Latn-RS" sz="2400" kern="1200" dirty="0" smtClean="0">
                          <a:solidFill>
                            <a:schemeClr val="tx2">
                              <a:lumMod val="50000"/>
                            </a:schemeClr>
                          </a:solidFill>
                          <a:effectLst/>
                        </a:rPr>
                        <a:t>3</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Latn-RS" sz="2400" kern="1200" dirty="0" smtClean="0">
                          <a:solidFill>
                            <a:schemeClr val="tx2">
                              <a:lumMod val="50000"/>
                            </a:schemeClr>
                          </a:solidFill>
                          <a:effectLst/>
                        </a:rPr>
                        <a:t>/</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28783">
                <a:tc>
                  <a:txBody>
                    <a:bodyPr/>
                    <a:lstStyle>
                      <a:lvl1pPr marL="0" algn="l" defTabSz="914400" rtl="0" eaLnBrk="1" latinLnBrk="0" hangingPunct="1">
                        <a:defRPr sz="1800" b="1" kern="1200">
                          <a:solidFill>
                            <a:schemeClr val="dk1"/>
                          </a:solidFill>
                          <a:latin typeface="Calibri"/>
                        </a:defRPr>
                      </a:lvl1pPr>
                      <a:lvl2pPr marL="457200" algn="l" defTabSz="914400" rtl="0" eaLnBrk="1" latinLnBrk="0" hangingPunct="1">
                        <a:defRPr sz="1800" b="1" kern="1200">
                          <a:solidFill>
                            <a:schemeClr val="dk1"/>
                          </a:solidFill>
                          <a:latin typeface="Calibri"/>
                        </a:defRPr>
                      </a:lvl2pPr>
                      <a:lvl3pPr marL="914400" algn="l" defTabSz="914400" rtl="0" eaLnBrk="1" latinLnBrk="0" hangingPunct="1">
                        <a:defRPr sz="1800" b="1" kern="1200">
                          <a:solidFill>
                            <a:schemeClr val="dk1"/>
                          </a:solidFill>
                          <a:latin typeface="Calibri"/>
                        </a:defRPr>
                      </a:lvl3pPr>
                      <a:lvl4pPr marL="1371600" algn="l" defTabSz="914400" rtl="0" eaLnBrk="1" latinLnBrk="0" hangingPunct="1">
                        <a:defRPr sz="1800" b="1" kern="1200">
                          <a:solidFill>
                            <a:schemeClr val="dk1"/>
                          </a:solidFill>
                          <a:latin typeface="Calibri"/>
                        </a:defRPr>
                      </a:lvl4pPr>
                      <a:lvl5pPr marL="1828800" algn="l" defTabSz="914400" rtl="0" eaLnBrk="1" latinLnBrk="0" hangingPunct="1">
                        <a:defRPr sz="1800" b="1" kern="1200">
                          <a:solidFill>
                            <a:schemeClr val="dk1"/>
                          </a:solidFill>
                          <a:latin typeface="Calibri"/>
                        </a:defRPr>
                      </a:lvl5pPr>
                      <a:lvl6pPr marL="2286000" algn="l" defTabSz="914400" rtl="0" eaLnBrk="1" latinLnBrk="0" hangingPunct="1">
                        <a:defRPr sz="1800" b="1" kern="1200">
                          <a:solidFill>
                            <a:schemeClr val="dk1"/>
                          </a:solidFill>
                          <a:latin typeface="Calibri"/>
                        </a:defRPr>
                      </a:lvl6pPr>
                      <a:lvl7pPr marL="2743200" algn="l" defTabSz="914400" rtl="0" eaLnBrk="1" latinLnBrk="0" hangingPunct="1">
                        <a:defRPr sz="1800" b="1" kern="1200">
                          <a:solidFill>
                            <a:schemeClr val="dk1"/>
                          </a:solidFill>
                          <a:latin typeface="Calibri"/>
                        </a:defRPr>
                      </a:lvl7pPr>
                      <a:lvl8pPr marL="3200400" algn="l" defTabSz="914400" rtl="0" eaLnBrk="1" latinLnBrk="0" hangingPunct="1">
                        <a:defRPr sz="1800" b="1" kern="1200">
                          <a:solidFill>
                            <a:schemeClr val="dk1"/>
                          </a:solidFill>
                          <a:latin typeface="Calibri"/>
                        </a:defRPr>
                      </a:lvl8pPr>
                      <a:lvl9pPr marL="3657600" algn="l" defTabSz="914400" rtl="0" eaLnBrk="1" latinLnBrk="0" hangingPunct="1">
                        <a:defRPr sz="1800" b="1" kern="1200">
                          <a:solidFill>
                            <a:schemeClr val="dk1"/>
                          </a:solidFill>
                          <a:latin typeface="Calibri"/>
                        </a:defRPr>
                      </a:lvl9pPr>
                    </a:lstStyle>
                    <a:p>
                      <a:pPr algn="just">
                        <a:lnSpc>
                          <a:spcPct val="115000"/>
                        </a:lnSpc>
                        <a:spcAft>
                          <a:spcPts val="0"/>
                        </a:spcAft>
                      </a:pPr>
                      <a:r>
                        <a:rPr lang="sr-Cyrl-RS" sz="1800" dirty="0" smtClean="0">
                          <a:solidFill>
                            <a:schemeClr val="bg1"/>
                          </a:solidFill>
                          <a:effectLst/>
                        </a:rPr>
                        <a:t>Билтен/портал саветодавних служби </a:t>
                      </a: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sr-Cyrl-RS" sz="2400" kern="1200" dirty="0" smtClean="0">
                          <a:solidFill>
                            <a:schemeClr val="tx2">
                              <a:lumMod val="50000"/>
                            </a:schemeClr>
                          </a:solidFill>
                          <a:effectLst/>
                        </a:rPr>
                        <a:t>1</a:t>
                      </a:r>
                      <a:r>
                        <a:rPr lang="sr-Latn-RS" sz="2400" kern="1200" dirty="0" smtClean="0">
                          <a:solidFill>
                            <a:schemeClr val="tx2">
                              <a:lumMod val="50000"/>
                            </a:schemeClr>
                          </a:solidFill>
                          <a:effectLst/>
                        </a:rPr>
                        <a:t>9</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lnSpc>
                          <a:spcPct val="115000"/>
                        </a:lnSpc>
                        <a:spcAft>
                          <a:spcPts val="0"/>
                        </a:spcAft>
                      </a:pPr>
                      <a:r>
                        <a:rPr lang="en-GB" sz="2400" kern="1200" dirty="0">
                          <a:solidFill>
                            <a:schemeClr val="tx2">
                              <a:lumMod val="50000"/>
                            </a:schemeClr>
                          </a:solidFill>
                          <a:effectLst/>
                        </a:rPr>
                        <a:t>/</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Latn-RS" sz="2400" kern="1200" dirty="0" smtClean="0">
                          <a:solidFill>
                            <a:schemeClr val="tx2">
                              <a:lumMod val="50000"/>
                            </a:schemeClr>
                          </a:solidFill>
                          <a:effectLst/>
                        </a:rPr>
                        <a:t>/</a:t>
                      </a:r>
                      <a:endParaRPr lang="en-US" sz="2400" kern="1200" dirty="0">
                        <a:solidFill>
                          <a:schemeClr val="tx2">
                            <a:lumMod val="50000"/>
                          </a:schemeClr>
                        </a:solidFill>
                        <a:effectLst/>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15000"/>
                        </a:lnSpc>
                        <a:spcAft>
                          <a:spcPts val="0"/>
                        </a:spcAft>
                      </a:pPr>
                      <a:r>
                        <a:rPr lang="sr-Latn-RS" sz="2400" kern="1200" dirty="0" smtClean="0">
                          <a:solidFill>
                            <a:schemeClr val="tx2">
                              <a:lumMod val="50000"/>
                            </a:schemeClr>
                          </a:solidFill>
                          <a:effectLst/>
                        </a:rPr>
                        <a:t>/</a:t>
                      </a:r>
                      <a:endParaRPr lang="en-US" sz="2400" kern="1200" dirty="0">
                        <a:solidFill>
                          <a:schemeClr val="tx2">
                            <a:lumMod val="50000"/>
                          </a:schemeClr>
                        </a:solidFill>
                        <a:effectLst/>
                        <a:latin typeface="+mn-lt"/>
                        <a:ea typeface="+mn-ea"/>
                        <a:cs typeface="+mn-cs"/>
                      </a:endParaRPr>
                    </a:p>
                  </a:txBody>
                  <a:tcPr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2" name="TextBox 1"/>
          <p:cNvSpPr txBox="1"/>
          <p:nvPr/>
        </p:nvSpPr>
        <p:spPr>
          <a:xfrm>
            <a:off x="533400" y="1688068"/>
            <a:ext cx="24064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1. јануар – 30. јун 2020</a:t>
            </a:r>
            <a:endParaRPr kumimoji="0" lang="en-GB"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76577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Straight Connector 64"/>
          <p:cNvCxnSpPr/>
          <p:nvPr/>
        </p:nvCxnSpPr>
        <p:spPr>
          <a:xfrm flipH="1">
            <a:off x="3429000" y="964031"/>
            <a:ext cx="19910" cy="5360569"/>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4" name="Line Callout 2 63"/>
          <p:cNvSpPr/>
          <p:nvPr/>
        </p:nvSpPr>
        <p:spPr>
          <a:xfrm flipV="1">
            <a:off x="9405462" y="2263027"/>
            <a:ext cx="2185247" cy="735342"/>
          </a:xfrm>
          <a:prstGeom prst="borderCallout2">
            <a:avLst>
              <a:gd name="adj1" fmla="val -3344"/>
              <a:gd name="adj2" fmla="val 36799"/>
              <a:gd name="adj3" fmla="val -151278"/>
              <a:gd name="adj4" fmla="val 36663"/>
              <a:gd name="adj5" fmla="val -110198"/>
              <a:gd name="adj6" fmla="val 37208"/>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Line Callout 2 58"/>
          <p:cNvSpPr/>
          <p:nvPr/>
        </p:nvSpPr>
        <p:spPr>
          <a:xfrm flipH="1" flipV="1">
            <a:off x="2189084" y="1729246"/>
            <a:ext cx="2935742" cy="788985"/>
          </a:xfrm>
          <a:prstGeom prst="borderCallout2">
            <a:avLst>
              <a:gd name="adj1" fmla="val 54015"/>
              <a:gd name="adj2" fmla="val 100918"/>
              <a:gd name="adj3" fmla="val 53539"/>
              <a:gd name="adj4" fmla="val 110976"/>
              <a:gd name="adj5" fmla="val -156244"/>
              <a:gd name="adj6" fmla="val 110749"/>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DFE3E5">
                  <a:lumMod val="25000"/>
                </a:srgbClr>
              </a:solidFill>
              <a:effectLst/>
              <a:uLnTx/>
              <a:uFillTx/>
              <a:latin typeface="Calibri" panose="020F0502020204030204"/>
              <a:ea typeface="+mn-ea"/>
              <a:cs typeface="+mn-cs"/>
            </a:endParaRPr>
          </a:p>
        </p:txBody>
      </p:sp>
      <p:sp>
        <p:nvSpPr>
          <p:cNvPr id="53" name="Line Callout 2 52"/>
          <p:cNvSpPr/>
          <p:nvPr/>
        </p:nvSpPr>
        <p:spPr>
          <a:xfrm rot="10800000" flipV="1">
            <a:off x="9044294" y="4997903"/>
            <a:ext cx="1634706" cy="945696"/>
          </a:xfrm>
          <a:prstGeom prst="borderCallout2">
            <a:avLst>
              <a:gd name="adj1" fmla="val 49973"/>
              <a:gd name="adj2" fmla="val 100473"/>
              <a:gd name="adj3" fmla="val 49997"/>
              <a:gd name="adj4" fmla="val 107603"/>
              <a:gd name="adj5" fmla="val -120411"/>
              <a:gd name="adj6" fmla="val 107284"/>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Line Callout 2 57"/>
          <p:cNvSpPr/>
          <p:nvPr/>
        </p:nvSpPr>
        <p:spPr>
          <a:xfrm>
            <a:off x="7391400" y="1828800"/>
            <a:ext cx="1562331" cy="770683"/>
          </a:xfrm>
          <a:prstGeom prst="borderCallout2">
            <a:avLst>
              <a:gd name="adj1" fmla="val 49171"/>
              <a:gd name="adj2" fmla="val 1526"/>
              <a:gd name="adj3" fmla="val 49920"/>
              <a:gd name="adj4" fmla="val -17659"/>
              <a:gd name="adj5" fmla="val 299054"/>
              <a:gd name="adj6" fmla="val -16808"/>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22">
            <a:extLst>
              <a:ext uri="{FF2B5EF4-FFF2-40B4-BE49-F238E27FC236}">
                <a16:creationId xmlns:a16="http://schemas.microsoft.com/office/drawing/2014/main" id="{434DF682-7301-41D6-85B5-91DDD52B73B1}"/>
              </a:ext>
            </a:extLst>
          </p:cNvPr>
          <p:cNvSpPr/>
          <p:nvPr/>
        </p:nvSpPr>
        <p:spPr>
          <a:xfrm flipV="1">
            <a:off x="482801" y="4068554"/>
            <a:ext cx="11370289" cy="45719"/>
          </a:xfrm>
          <a:custGeom>
            <a:avLst/>
            <a:gdLst>
              <a:gd name="connsiteX0" fmla="*/ 0 w 7903597"/>
              <a:gd name="connsiteY0" fmla="*/ 0 h 262393"/>
              <a:gd name="connsiteX1" fmla="*/ 7903597 w 7903597"/>
              <a:gd name="connsiteY1" fmla="*/ 262393 h 262393"/>
              <a:gd name="connsiteX0" fmla="*/ 0 w 7832035"/>
              <a:gd name="connsiteY0" fmla="*/ 0 h 23854"/>
              <a:gd name="connsiteX1" fmla="*/ 7832035 w 7832035"/>
              <a:gd name="connsiteY1" fmla="*/ 23854 h 23854"/>
            </a:gdLst>
            <a:ahLst/>
            <a:cxnLst>
              <a:cxn ang="0">
                <a:pos x="connsiteX0" y="connsiteY0"/>
              </a:cxn>
              <a:cxn ang="0">
                <a:pos x="connsiteX1" y="connsiteY1"/>
              </a:cxn>
            </a:cxnLst>
            <a:rect l="l" t="t" r="r" b="b"/>
            <a:pathLst>
              <a:path w="7832035" h="23854">
                <a:moveTo>
                  <a:pt x="0" y="0"/>
                </a:moveTo>
                <a:lnTo>
                  <a:pt x="7832035" y="23854"/>
                </a:lnTo>
              </a:path>
            </a:pathLst>
          </a:custGeom>
          <a:ln w="139700">
            <a:solidFill>
              <a:schemeClr val="bg2">
                <a:lumMod val="75000"/>
              </a:schemeClr>
            </a:solidFill>
            <a:headEnd type="none" w="sm" len="sm"/>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grpSp>
        <p:nvGrpSpPr>
          <p:cNvPr id="38" name="Group 37"/>
          <p:cNvGrpSpPr/>
          <p:nvPr/>
        </p:nvGrpSpPr>
        <p:grpSpPr>
          <a:xfrm>
            <a:off x="1524000" y="3720639"/>
            <a:ext cx="717061" cy="717061"/>
            <a:chOff x="3499556" y="3571008"/>
            <a:chExt cx="717061" cy="717061"/>
          </a:xfrm>
          <a:solidFill>
            <a:schemeClr val="tx2"/>
          </a:solidFill>
        </p:grpSpPr>
        <p:sp>
          <p:nvSpPr>
            <p:cNvPr id="7"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6E79A8F6-DA1D-4A98-A824-E677D8FB0596}"/>
                </a:ext>
              </a:extLst>
            </p:cNvPr>
            <p:cNvSpPr txBox="1"/>
            <p:nvPr/>
          </p:nvSpPr>
          <p:spPr>
            <a:xfrm>
              <a:off x="3551533" y="3736569"/>
              <a:ext cx="613107" cy="30777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Јул</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grpSp>
        <p:nvGrpSpPr>
          <p:cNvPr id="42" name="Group 41"/>
          <p:cNvGrpSpPr/>
          <p:nvPr/>
        </p:nvGrpSpPr>
        <p:grpSpPr>
          <a:xfrm>
            <a:off x="6750539" y="3733800"/>
            <a:ext cx="780344" cy="770565"/>
            <a:chOff x="3499556" y="3571008"/>
            <a:chExt cx="717061" cy="717061"/>
          </a:xfrm>
          <a:solidFill>
            <a:schemeClr val="accent5"/>
          </a:solidFill>
        </p:grpSpPr>
        <p:sp>
          <p:nvSpPr>
            <p:cNvPr id="43"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6E79A8F6-DA1D-4A98-A824-E677D8FB0596}"/>
                </a:ext>
              </a:extLst>
            </p:cNvPr>
            <p:cNvSpPr txBox="1"/>
            <p:nvPr/>
          </p:nvSpPr>
          <p:spPr>
            <a:xfrm>
              <a:off x="3551533" y="3748262"/>
              <a:ext cx="613107" cy="28640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Јун</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51" name="Rectangle 50"/>
          <p:cNvSpPr/>
          <p:nvPr/>
        </p:nvSpPr>
        <p:spPr>
          <a:xfrm>
            <a:off x="7474318" y="1752600"/>
            <a:ext cx="1898281"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Зрела верзија ИПАРД </a:t>
            </a:r>
            <a:r>
              <a:rPr kumimoji="0" lang="en-U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 </a:t>
            </a:r>
            <a:r>
              <a:rPr kumimoji="0" lang="sr-Cyrl-RS" sz="1600" b="1" i="0" u="none" strike="noStrike" kern="1200" cap="none" spc="0" normalizeH="0" baseline="0" noProof="0" dirty="0">
                <a:ln>
                  <a:noFill/>
                </a:ln>
                <a:solidFill>
                  <a:srgbClr val="DFE3E5">
                    <a:lumMod val="25000"/>
                  </a:srgbClr>
                </a:solidFill>
                <a:effectLst/>
                <a:uLnTx/>
                <a:uFillTx/>
                <a:latin typeface="Calibri" panose="020F0502020204030204"/>
                <a:ea typeface="+mn-ea"/>
                <a:cs typeface="+mn-cs"/>
              </a:rPr>
              <a:t>програма </a:t>
            </a:r>
          </a:p>
        </p:txBody>
      </p:sp>
      <p:sp>
        <p:nvSpPr>
          <p:cNvPr id="54" name="Title 1"/>
          <p:cNvSpPr>
            <a:spLocks noGrp="1"/>
          </p:cNvSpPr>
          <p:nvPr>
            <p:ph type="title"/>
          </p:nvPr>
        </p:nvSpPr>
        <p:spPr>
          <a:xfrm>
            <a:off x="580623" y="-152400"/>
            <a:ext cx="11458977" cy="1286961"/>
          </a:xfrm>
        </p:spPr>
        <p:txBody>
          <a:bodyPr>
            <a:normAutofit fontScale="90000"/>
          </a:bodyPr>
          <a:lstStyle/>
          <a:p>
            <a:pPr algn="r"/>
            <a:r>
              <a:rPr lang="sr-Cyrl-RS" sz="4400" b="1" dirty="0" smtClean="0">
                <a:solidFill>
                  <a:srgbClr val="C00000"/>
                </a:solidFill>
                <a:latin typeface="+mn-lt"/>
              </a:rPr>
              <a:t>НАРЕДНИ КОРАЦИ - ИЗРАДА ИПАРД </a:t>
            </a:r>
            <a:r>
              <a:rPr lang="sr-Latn-RS" sz="4400" b="1" dirty="0" smtClean="0">
                <a:solidFill>
                  <a:srgbClr val="C00000"/>
                </a:solidFill>
                <a:latin typeface="Calibri"/>
              </a:rPr>
              <a:t>III </a:t>
            </a:r>
            <a:r>
              <a:rPr lang="sr-Cyrl-RS" sz="4400" b="1" dirty="0" smtClean="0">
                <a:solidFill>
                  <a:srgbClr val="C00000"/>
                </a:solidFill>
                <a:latin typeface="+mn-lt"/>
              </a:rPr>
              <a:t>ПРОГРАМА</a:t>
            </a:r>
            <a:r>
              <a:rPr lang="sr-Latn-RS" sz="4400" b="1" dirty="0" smtClean="0">
                <a:solidFill>
                  <a:srgbClr val="C00000"/>
                </a:solidFill>
                <a:latin typeface="+mn-lt"/>
              </a:rPr>
              <a:t> </a:t>
            </a:r>
            <a:r>
              <a:rPr lang="sr-Latn-RS" sz="2400" b="1" dirty="0" smtClean="0">
                <a:solidFill>
                  <a:srgbClr val="C00000"/>
                </a:solidFill>
                <a:latin typeface="+mn-lt"/>
              </a:rPr>
              <a:t/>
            </a:r>
            <a:br>
              <a:rPr lang="sr-Latn-RS" sz="2400" b="1" dirty="0" smtClean="0">
                <a:solidFill>
                  <a:srgbClr val="C00000"/>
                </a:solidFill>
                <a:latin typeface="+mn-lt"/>
              </a:rPr>
            </a:br>
            <a:endParaRPr lang="sr-Latn-RS" sz="2400" dirty="0">
              <a:solidFill>
                <a:srgbClr val="C00000"/>
              </a:solidFill>
              <a:latin typeface="+mn-lt"/>
            </a:endParaRPr>
          </a:p>
        </p:txBody>
      </p:sp>
      <p:sp>
        <p:nvSpPr>
          <p:cNvPr id="55" name="Rectangle 54"/>
          <p:cNvSpPr/>
          <p:nvPr/>
        </p:nvSpPr>
        <p:spPr>
          <a:xfrm>
            <a:off x="2305426" y="1676400"/>
            <a:ext cx="2745938"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Смернице за израду ИПАРД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a:t>
            </a: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програма и </a:t>
            </a:r>
            <a:r>
              <a:rPr kumimoji="0" lang="en-US" sz="1600" b="1" i="1"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measure</a:t>
            </a:r>
            <a:r>
              <a:rPr kumimoji="0" lang="en-U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a:t>
            </a:r>
            <a:r>
              <a:rPr kumimoji="0" lang="en-US" sz="1600" b="1" i="1"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fiches</a:t>
            </a: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за М1, М3, М7 и М9</a:t>
            </a:r>
          </a:p>
        </p:txBody>
      </p:sp>
      <p:grpSp>
        <p:nvGrpSpPr>
          <p:cNvPr id="67" name="Group 66"/>
          <p:cNvGrpSpPr/>
          <p:nvPr/>
        </p:nvGrpSpPr>
        <p:grpSpPr>
          <a:xfrm>
            <a:off x="8579339" y="3733800"/>
            <a:ext cx="717061" cy="770565"/>
            <a:chOff x="3499556" y="3571008"/>
            <a:chExt cx="717061" cy="717061"/>
          </a:xfrm>
          <a:solidFill>
            <a:schemeClr val="accent5"/>
          </a:solidFill>
        </p:grpSpPr>
        <p:sp>
          <p:nvSpPr>
            <p:cNvPr id="68"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9" name="TextBox 68">
              <a:extLst>
                <a:ext uri="{FF2B5EF4-FFF2-40B4-BE49-F238E27FC236}">
                  <a16:creationId xmlns:a16="http://schemas.microsoft.com/office/drawing/2014/main" id="{6E79A8F6-DA1D-4A98-A824-E677D8FB0596}"/>
                </a:ext>
              </a:extLst>
            </p:cNvPr>
            <p:cNvSpPr txBox="1"/>
            <p:nvPr/>
          </p:nvSpPr>
          <p:spPr>
            <a:xfrm>
              <a:off x="3585643" y="3770776"/>
              <a:ext cx="554774" cy="28640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Сеп.</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grpSp>
        <p:nvGrpSpPr>
          <p:cNvPr id="70" name="Group 69"/>
          <p:cNvGrpSpPr/>
          <p:nvPr/>
        </p:nvGrpSpPr>
        <p:grpSpPr>
          <a:xfrm>
            <a:off x="9874739" y="3733800"/>
            <a:ext cx="717061" cy="770565"/>
            <a:chOff x="3499556" y="3571008"/>
            <a:chExt cx="717061" cy="717061"/>
          </a:xfrm>
          <a:solidFill>
            <a:schemeClr val="accent5"/>
          </a:solidFill>
        </p:grpSpPr>
        <p:sp>
          <p:nvSpPr>
            <p:cNvPr id="71"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6E79A8F6-DA1D-4A98-A824-E677D8FB0596}"/>
                </a:ext>
              </a:extLst>
            </p:cNvPr>
            <p:cNvSpPr txBox="1"/>
            <p:nvPr/>
          </p:nvSpPr>
          <p:spPr>
            <a:xfrm>
              <a:off x="3607017" y="3770776"/>
              <a:ext cx="557623" cy="28640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Нов.</a:t>
              </a:r>
            </a:p>
          </p:txBody>
        </p:sp>
      </p:grpSp>
      <p:sp>
        <p:nvSpPr>
          <p:cNvPr id="73" name="Rectangle 72"/>
          <p:cNvSpPr/>
          <p:nvPr/>
        </p:nvSpPr>
        <p:spPr>
          <a:xfrm>
            <a:off x="9498425" y="2277070"/>
            <a:ext cx="2845975"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ЕК усваја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ИПАРД </a:t>
            </a:r>
            <a:r>
              <a:rPr kumimoji="0" lang="en-US" sz="18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a:t>
            </a:r>
            <a:r>
              <a:rPr kumimoji="0" lang="sr-Cyrl-RS" sz="18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програм</a:t>
            </a:r>
            <a:endParaRPr kumimoji="0" lang="sr-Latn-RS" sz="1800" b="1" i="0" u="none" strike="noStrike" kern="1200" cap="none" spc="0" normalizeH="0" baseline="0" noProof="0" dirty="0">
              <a:ln>
                <a:noFill/>
              </a:ln>
              <a:solidFill>
                <a:srgbClr val="DFE3E5">
                  <a:lumMod val="2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endParaRPr>
          </a:p>
        </p:txBody>
      </p:sp>
      <p:sp>
        <p:nvSpPr>
          <p:cNvPr id="5" name="Rectangle 4"/>
          <p:cNvSpPr/>
          <p:nvPr/>
        </p:nvSpPr>
        <p:spPr>
          <a:xfrm>
            <a:off x="7239000" y="4648200"/>
            <a:ext cx="172694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a:ln>
                  <a:noFill/>
                </a:ln>
                <a:solidFill>
                  <a:srgbClr val="C00000"/>
                </a:solidFill>
                <a:effectLst/>
                <a:uLnTx/>
                <a:uFillTx/>
                <a:latin typeface="Calibri" panose="020F0502020204030204"/>
                <a:ea typeface="+mn-ea"/>
                <a:cs typeface="+mn-cs"/>
              </a:rPr>
              <a:t>Комуникација </a:t>
            </a:r>
            <a:r>
              <a:rPr kumimoji="0" lang="sr-Cyrl-RS" sz="1400" b="1" i="0" u="none" strike="noStrike" kern="1200" cap="none" spc="0" normalizeH="0" baseline="0" noProof="0" dirty="0" smtClean="0">
                <a:ln>
                  <a:noFill/>
                </a:ln>
                <a:solidFill>
                  <a:srgbClr val="C00000"/>
                </a:solidFill>
                <a:effectLst/>
                <a:uLnTx/>
                <a:uFillTx/>
                <a:latin typeface="Calibri" panose="020F0502020204030204"/>
                <a:ea typeface="+mn-ea"/>
                <a:cs typeface="+mn-cs"/>
              </a:rPr>
              <a:t>са</a:t>
            </a:r>
            <a:r>
              <a:rPr kumimoji="0" lang="en-US" sz="1400" b="1" i="0" u="none" strike="noStrike" kern="1200" cap="none" spc="0" normalizeH="0" baseline="0" noProof="0" dirty="0" smtClean="0">
                <a:ln>
                  <a:noFill/>
                </a:ln>
                <a:solidFill>
                  <a:srgbClr val="C00000"/>
                </a:solidFill>
                <a:effectLst/>
                <a:uLnTx/>
                <a:uFillTx/>
                <a:latin typeface="Calibri" panose="020F0502020204030204"/>
                <a:ea typeface="+mn-ea"/>
                <a:cs typeface="+mn-cs"/>
              </a:rPr>
              <a:t> EK</a:t>
            </a:r>
            <a:endParaRPr kumimoji="0" lang="sr-Latn-RS" sz="14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8" name="Right Brace 7"/>
          <p:cNvSpPr/>
          <p:nvPr/>
        </p:nvSpPr>
        <p:spPr>
          <a:xfrm rot="5400000">
            <a:off x="7833322" y="3978061"/>
            <a:ext cx="381000" cy="960044"/>
          </a:xfrm>
          <a:prstGeom prst="rightBrace">
            <a:avLst>
              <a:gd name="adj1" fmla="val 8333"/>
              <a:gd name="adj2" fmla="val 48210"/>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p:cNvSpPr txBox="1"/>
          <p:nvPr/>
        </p:nvSpPr>
        <p:spPr>
          <a:xfrm>
            <a:off x="6096000" y="1153180"/>
            <a:ext cx="91563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3E8853"/>
                </a:solidFill>
                <a:effectLst/>
                <a:uLnTx/>
                <a:uFillTx/>
                <a:latin typeface="Calibri" panose="020F0502020204030204"/>
                <a:ea typeface="+mn-ea"/>
                <a:cs typeface="+mn-cs"/>
              </a:rPr>
              <a:t>2021</a:t>
            </a:r>
            <a:endParaRPr kumimoji="0" lang="en-US" sz="2800" b="1" i="0" u="none" strike="noStrike" kern="1200" cap="none" spc="0" normalizeH="0" baseline="0" noProof="0" dirty="0">
              <a:ln>
                <a:noFill/>
              </a:ln>
              <a:solidFill>
                <a:srgbClr val="3E8853"/>
              </a:solidFill>
              <a:effectLst/>
              <a:uLnTx/>
              <a:uFillTx/>
              <a:latin typeface="Calibri" panose="020F0502020204030204"/>
              <a:ea typeface="+mn-ea"/>
              <a:cs typeface="+mn-cs"/>
            </a:endParaRPr>
          </a:p>
        </p:txBody>
      </p:sp>
      <p:sp>
        <p:nvSpPr>
          <p:cNvPr id="62" name="TextBox 61"/>
          <p:cNvSpPr txBox="1"/>
          <p:nvPr/>
        </p:nvSpPr>
        <p:spPr>
          <a:xfrm>
            <a:off x="685800" y="1153180"/>
            <a:ext cx="91563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335B74"/>
                </a:solidFill>
                <a:effectLst/>
                <a:uLnTx/>
                <a:uFillTx/>
                <a:latin typeface="Calibri" panose="020F0502020204030204"/>
                <a:ea typeface="+mn-ea"/>
                <a:cs typeface="+mn-cs"/>
              </a:rPr>
              <a:t>2020</a:t>
            </a:r>
            <a:endParaRPr kumimoji="0" lang="en-US" sz="2800" b="1" i="0" u="none" strike="noStrike" kern="1200" cap="none" spc="0" normalizeH="0" baseline="0" noProof="0" dirty="0">
              <a:ln>
                <a:noFill/>
              </a:ln>
              <a:solidFill>
                <a:srgbClr val="335B74"/>
              </a:solidFill>
              <a:effectLst/>
              <a:uLnTx/>
              <a:uFillTx/>
              <a:latin typeface="Calibri" panose="020F0502020204030204"/>
              <a:ea typeface="+mn-ea"/>
              <a:cs typeface="+mn-cs"/>
            </a:endParaRPr>
          </a:p>
        </p:txBody>
      </p:sp>
      <p:sp>
        <p:nvSpPr>
          <p:cNvPr id="74" name="Rectangle 73"/>
          <p:cNvSpPr/>
          <p:nvPr/>
        </p:nvSpPr>
        <p:spPr>
          <a:xfrm>
            <a:off x="9120494" y="5055252"/>
            <a:ext cx="1776106"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Финална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верзија ИПАРД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a:t>
            </a: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програма </a:t>
            </a:r>
          </a:p>
        </p:txBody>
      </p:sp>
      <p:sp>
        <p:nvSpPr>
          <p:cNvPr id="75" name="Right Brace 74"/>
          <p:cNvSpPr/>
          <p:nvPr/>
        </p:nvSpPr>
        <p:spPr>
          <a:xfrm rot="5400000">
            <a:off x="5128029" y="2524902"/>
            <a:ext cx="716742" cy="5791200"/>
          </a:xfrm>
          <a:prstGeom prst="rightBrace">
            <a:avLst>
              <a:gd name="adj1" fmla="val 8333"/>
              <a:gd name="adj2" fmla="val 48210"/>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6" name="Rectangle 75"/>
          <p:cNvSpPr/>
          <p:nvPr/>
        </p:nvSpPr>
        <p:spPr>
          <a:xfrm>
            <a:off x="3886200" y="5754469"/>
            <a:ext cx="420604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srgbClr val="C00000"/>
                </a:solidFill>
                <a:effectLst/>
                <a:uLnTx/>
                <a:uFillTx/>
                <a:latin typeface="Calibri" panose="020F0502020204030204"/>
                <a:ea typeface="+mn-ea"/>
                <a:cs typeface="+mn-cs"/>
              </a:rPr>
              <a:t>Припрема ИПАРД </a:t>
            </a:r>
            <a:r>
              <a:rPr kumimoji="0" lang="en-US" sz="1800" b="1" i="0" u="none" strike="noStrike" kern="1200" cap="none" spc="0" normalizeH="0" baseline="0" noProof="0" dirty="0" smtClean="0">
                <a:ln>
                  <a:noFill/>
                </a:ln>
                <a:solidFill>
                  <a:srgbClr val="C00000"/>
                </a:solidFill>
                <a:effectLst/>
                <a:uLnTx/>
                <a:uFillTx/>
                <a:latin typeface="Calibri" panose="020F0502020204030204"/>
                <a:ea typeface="+mn-ea"/>
                <a:cs typeface="+mn-cs"/>
              </a:rPr>
              <a:t>III </a:t>
            </a:r>
            <a:r>
              <a:rPr kumimoji="0" lang="sr-Cyrl-RS" sz="1800" b="1" i="0" u="none" strike="noStrike" kern="1200" cap="none" spc="0" normalizeH="0" baseline="0" noProof="0" dirty="0">
                <a:ln>
                  <a:noFill/>
                </a:ln>
                <a:solidFill>
                  <a:srgbClr val="C00000"/>
                </a:solidFill>
                <a:effectLst/>
                <a:uLnTx/>
                <a:uFillTx/>
                <a:latin typeface="Calibri" panose="020F0502020204030204"/>
                <a:ea typeface="+mn-ea"/>
                <a:cs typeface="+mn-cs"/>
              </a:rPr>
              <a:t>програма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endParaRPr kumimoji="0" lang="sr-Latn-RS" sz="1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8" name="Right Brace 77"/>
          <p:cNvSpPr/>
          <p:nvPr/>
        </p:nvSpPr>
        <p:spPr>
          <a:xfrm rot="5400000">
            <a:off x="5468752" y="3464992"/>
            <a:ext cx="479577" cy="2083995"/>
          </a:xfrm>
          <a:prstGeom prst="rightBrace">
            <a:avLst>
              <a:gd name="adj1" fmla="val 8333"/>
              <a:gd name="adj2" fmla="val 48210"/>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Rectangle 78"/>
          <p:cNvSpPr/>
          <p:nvPr/>
        </p:nvSpPr>
        <p:spPr>
          <a:xfrm>
            <a:off x="3566356" y="4684363"/>
            <a:ext cx="420604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srgbClr val="C00000"/>
                </a:solidFill>
                <a:effectLst/>
                <a:uLnTx/>
                <a:uFillTx/>
                <a:latin typeface="Calibri" panose="020F0502020204030204"/>
                <a:ea typeface="+mn-ea"/>
                <a:cs typeface="+mn-cs"/>
              </a:rPr>
              <a:t>Консултације са заинтересованим странама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srgbClr val="C00000"/>
                </a:solidFill>
                <a:effectLst/>
                <a:uLnTx/>
                <a:uFillTx/>
                <a:latin typeface="Calibri" panose="020F0502020204030204"/>
                <a:ea typeface="+mn-ea"/>
                <a:cs typeface="+mn-cs"/>
              </a:rPr>
              <a:t> и </a:t>
            </a:r>
            <a:r>
              <a:rPr kumimoji="0" lang="en-US" sz="1200" b="1" i="1" u="none" strike="noStrike" kern="1200" cap="none" spc="0" normalizeH="0" baseline="0" noProof="0" dirty="0" smtClean="0">
                <a:ln>
                  <a:noFill/>
                </a:ln>
                <a:solidFill>
                  <a:srgbClr val="C00000"/>
                </a:solidFill>
                <a:effectLst/>
                <a:uLnTx/>
                <a:uFillTx/>
                <a:latin typeface="Calibri" panose="020F0502020204030204"/>
                <a:ea typeface="+mn-ea"/>
                <a:cs typeface="+mn-cs"/>
              </a:rPr>
              <a:t>ex-ante</a:t>
            </a:r>
            <a:r>
              <a:rPr kumimoji="0" lang="sr-Cyrl-RS" sz="1200" b="1" i="1" u="none" strike="noStrike" kern="1200" cap="none" spc="0" normalizeH="0" baseline="0" noProof="0" dirty="0" smtClean="0">
                <a:ln>
                  <a:noFill/>
                </a:ln>
                <a:solidFill>
                  <a:srgbClr val="C00000"/>
                </a:solidFill>
                <a:effectLst/>
                <a:uLnTx/>
                <a:uFillTx/>
                <a:latin typeface="Calibri" panose="020F0502020204030204"/>
                <a:ea typeface="+mn-ea"/>
                <a:cs typeface="+mn-cs"/>
              </a:rPr>
              <a:t> </a:t>
            </a:r>
            <a:r>
              <a:rPr kumimoji="0" lang="sr-Cyrl-RS" sz="1200" b="1" i="0" u="none" strike="noStrike" kern="1200" cap="none" spc="0" normalizeH="0" baseline="0" noProof="0" dirty="0" smtClean="0">
                <a:ln>
                  <a:noFill/>
                </a:ln>
                <a:solidFill>
                  <a:srgbClr val="C00000"/>
                </a:solidFill>
                <a:effectLst/>
                <a:uLnTx/>
                <a:uFillTx/>
                <a:latin typeface="Calibri" panose="020F0502020204030204"/>
                <a:ea typeface="+mn-ea"/>
                <a:cs typeface="+mn-cs"/>
              </a:rPr>
              <a:t>евалуација</a:t>
            </a:r>
            <a:endParaRPr kumimoji="0" lang="sr-Latn-RS" sz="12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39" name="Line Callout 2 38"/>
          <p:cNvSpPr/>
          <p:nvPr/>
        </p:nvSpPr>
        <p:spPr>
          <a:xfrm rot="10800000" flipV="1">
            <a:off x="533399" y="4955977"/>
            <a:ext cx="1981200" cy="1040591"/>
          </a:xfrm>
          <a:prstGeom prst="borderCallout2">
            <a:avLst>
              <a:gd name="adj1" fmla="val 54015"/>
              <a:gd name="adj2" fmla="val 100918"/>
              <a:gd name="adj3" fmla="val 54284"/>
              <a:gd name="adj4" fmla="val 111400"/>
              <a:gd name="adj5" fmla="val -84548"/>
              <a:gd name="adj6" fmla="val 110589"/>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DFE3E5">
                  <a:lumMod val="25000"/>
                </a:srgbClr>
              </a:solidFill>
              <a:effectLst/>
              <a:uLnTx/>
              <a:uFillTx/>
              <a:latin typeface="Calibri" panose="020F0502020204030204"/>
              <a:ea typeface="+mn-ea"/>
              <a:cs typeface="+mn-cs"/>
            </a:endParaRPr>
          </a:p>
        </p:txBody>
      </p:sp>
      <p:grpSp>
        <p:nvGrpSpPr>
          <p:cNvPr id="40" name="Group 39"/>
          <p:cNvGrpSpPr/>
          <p:nvPr/>
        </p:nvGrpSpPr>
        <p:grpSpPr>
          <a:xfrm>
            <a:off x="0" y="3743993"/>
            <a:ext cx="717061" cy="717061"/>
            <a:chOff x="3499556" y="3571008"/>
            <a:chExt cx="717061" cy="717061"/>
          </a:xfrm>
          <a:solidFill>
            <a:schemeClr val="tx2"/>
          </a:solidFill>
        </p:grpSpPr>
        <p:sp>
          <p:nvSpPr>
            <p:cNvPr id="41"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6E79A8F6-DA1D-4A98-A824-E677D8FB0596}"/>
                </a:ext>
              </a:extLst>
            </p:cNvPr>
            <p:cNvSpPr txBox="1"/>
            <p:nvPr/>
          </p:nvSpPr>
          <p:spPr>
            <a:xfrm>
              <a:off x="3551533" y="3736569"/>
              <a:ext cx="613107" cy="30777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Март</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48" name="Rectangle 47"/>
          <p:cNvSpPr/>
          <p:nvPr/>
        </p:nvSpPr>
        <p:spPr>
          <a:xfrm>
            <a:off x="533399" y="4953000"/>
            <a:ext cx="1981201"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ЕК доставила временски оквир за израду ИПАРД </a:t>
            </a:r>
            <a:r>
              <a:rPr kumimoji="0" lang="en-GB"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a:t>
            </a: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 програма</a:t>
            </a:r>
          </a:p>
        </p:txBody>
      </p:sp>
      <p:sp>
        <p:nvSpPr>
          <p:cNvPr id="49" name="Line Callout 2 48"/>
          <p:cNvSpPr/>
          <p:nvPr/>
        </p:nvSpPr>
        <p:spPr>
          <a:xfrm>
            <a:off x="4566832" y="2845230"/>
            <a:ext cx="1797539" cy="754798"/>
          </a:xfrm>
          <a:prstGeom prst="borderCallout2">
            <a:avLst>
              <a:gd name="adj1" fmla="val 49826"/>
              <a:gd name="adj2" fmla="val 469"/>
              <a:gd name="adj3" fmla="val 50576"/>
              <a:gd name="adj4" fmla="val -17098"/>
              <a:gd name="adj5" fmla="val 159260"/>
              <a:gd name="adj6" fmla="val -16557"/>
            </a:avLst>
          </a:prstGeom>
          <a:solidFill>
            <a:schemeClr val="bg1">
              <a:lumMod val="85000"/>
            </a:schemeClr>
          </a:solid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p:cNvGrpSpPr/>
          <p:nvPr/>
        </p:nvGrpSpPr>
        <p:grpSpPr>
          <a:xfrm>
            <a:off x="3886200" y="3725606"/>
            <a:ext cx="780344" cy="770565"/>
            <a:chOff x="3499556" y="3571008"/>
            <a:chExt cx="717061" cy="717061"/>
          </a:xfrm>
          <a:solidFill>
            <a:schemeClr val="accent5"/>
          </a:solidFill>
        </p:grpSpPr>
        <p:sp>
          <p:nvSpPr>
            <p:cNvPr id="52" name="Oval 34">
              <a:extLst>
                <a:ext uri="{FF2B5EF4-FFF2-40B4-BE49-F238E27FC236}">
                  <a16:creationId xmlns:a16="http://schemas.microsoft.com/office/drawing/2014/main" id="{EE79C91C-49FF-4C43-893F-639F00D2F1A2}"/>
                </a:ext>
              </a:extLst>
            </p:cNvPr>
            <p:cNvSpPr/>
            <p:nvPr/>
          </p:nvSpPr>
          <p:spPr>
            <a:xfrm>
              <a:off x="3499556" y="3571008"/>
              <a:ext cx="717061" cy="717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6E79A8F6-DA1D-4A98-A824-E677D8FB0596}"/>
                </a:ext>
              </a:extLst>
            </p:cNvPr>
            <p:cNvSpPr txBox="1"/>
            <p:nvPr/>
          </p:nvSpPr>
          <p:spPr>
            <a:xfrm>
              <a:off x="3551533" y="3748262"/>
              <a:ext cx="613107" cy="286407"/>
            </a:xfrm>
            <a:prstGeom prst="rect">
              <a:avLst/>
            </a:prstGeom>
            <a:grp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altLang="ko-KR" sz="2000" b="1" i="0" u="none" strike="noStrike" kern="1200" cap="none" spc="0" normalizeH="0" baseline="0" noProof="0" dirty="0" smtClean="0">
                  <a:ln>
                    <a:noFill/>
                  </a:ln>
                  <a:solidFill>
                    <a:prstClr val="white"/>
                  </a:solidFill>
                  <a:effectLst/>
                  <a:uLnTx/>
                  <a:uFillTx/>
                  <a:latin typeface="Calibri" panose="020F0502020204030204"/>
                  <a:ea typeface="맑은 고딕" panose="020B0503020000020004" pitchFamily="34" charset="-127"/>
                  <a:cs typeface="+mn-cs"/>
                </a:rPr>
                <a:t>Март</a:t>
              </a:r>
              <a:endParaRPr kumimoji="0" lang="en-US" altLang="ko-KR" sz="20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57" name="Rectangle 56"/>
          <p:cNvSpPr/>
          <p:nvPr/>
        </p:nvSpPr>
        <p:spPr>
          <a:xfrm>
            <a:off x="4530404" y="2908012"/>
            <a:ext cx="19863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Први нацрт ИПАРД </a:t>
            </a:r>
            <a:r>
              <a:rPr kumimoji="0" lang="en-US" sz="1600" b="1" i="0" u="none" strike="noStrike" kern="1200" cap="none" spc="0" normalizeH="0" baseline="0" noProof="0" dirty="0" smtClean="0">
                <a:ln>
                  <a:noFill/>
                </a:ln>
                <a:solidFill>
                  <a:srgbClr val="DFE3E5">
                    <a:lumMod val="25000"/>
                  </a:srgbClr>
                </a:solidFill>
                <a:effectLst/>
                <a:uLnTx/>
                <a:uFillTx/>
                <a:latin typeface="Calibri" panose="020F0502020204030204"/>
                <a:ea typeface="+mn-ea"/>
                <a:cs typeface="+mn-cs"/>
              </a:rPr>
              <a:t>III </a:t>
            </a:r>
            <a:r>
              <a:rPr kumimoji="0" lang="sr-Cyrl-RS" sz="1600" b="1" i="0" u="none" strike="noStrike" kern="1200" cap="none" spc="0" normalizeH="0" baseline="0" noProof="0" dirty="0">
                <a:ln>
                  <a:noFill/>
                </a:ln>
                <a:solidFill>
                  <a:srgbClr val="DFE3E5">
                    <a:lumMod val="25000"/>
                  </a:srgbClr>
                </a:solidFill>
                <a:effectLst/>
                <a:uLnTx/>
                <a:uFillTx/>
                <a:latin typeface="Calibri" panose="020F0502020204030204"/>
                <a:ea typeface="+mn-ea"/>
                <a:cs typeface="+mn-cs"/>
              </a:rPr>
              <a:t>програма </a:t>
            </a:r>
          </a:p>
        </p:txBody>
      </p:sp>
    </p:spTree>
    <p:extLst>
      <p:ext uri="{BB962C8B-B14F-4D97-AF65-F5344CB8AC3E}">
        <p14:creationId xmlns:p14="http://schemas.microsoft.com/office/powerpoint/2010/main" val="10062712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2213957" y="76200"/>
            <a:ext cx="8073043" cy="748988"/>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4267" b="1" i="0" u="none" strike="noStrike" kern="0" cap="none" spc="0" normalizeH="0" baseline="0" noProof="0" dirty="0" smtClean="0">
                <a:ln>
                  <a:noFill/>
                </a:ln>
                <a:solidFill>
                  <a:srgbClr val="C00000"/>
                </a:solidFill>
                <a:effectLst/>
                <a:uLnTx/>
                <a:uFillTx/>
                <a:latin typeface="Calibri" panose="020F0502020204030204"/>
                <a:ea typeface="+mn-ea"/>
                <a:cs typeface="+mn-cs"/>
              </a:rPr>
              <a:t>СЕТ МЕРА ЗА ИПАРД </a:t>
            </a:r>
            <a:r>
              <a:rPr kumimoji="0" lang="sr-Latn-RS" sz="4267" b="1" i="0" u="none" strike="noStrike" kern="0" cap="none" spc="0" normalizeH="0" baseline="0" noProof="0" dirty="0" smtClean="0">
                <a:ln>
                  <a:noFill/>
                </a:ln>
                <a:solidFill>
                  <a:srgbClr val="C00000"/>
                </a:solidFill>
                <a:effectLst/>
                <a:uLnTx/>
                <a:uFillTx/>
                <a:latin typeface="Calibri" panose="020F0502020204030204"/>
                <a:ea typeface="+mn-ea"/>
                <a:cs typeface="+mn-cs"/>
              </a:rPr>
              <a:t>III </a:t>
            </a:r>
            <a:r>
              <a:rPr kumimoji="0" lang="sr-Cyrl-RS" sz="4267" b="1" i="0" u="none" strike="noStrike" kern="0" cap="none" spc="0" normalizeH="0" baseline="0" noProof="0" dirty="0" smtClean="0">
                <a:ln>
                  <a:noFill/>
                </a:ln>
                <a:solidFill>
                  <a:srgbClr val="C00000"/>
                </a:solidFill>
                <a:effectLst/>
                <a:uLnTx/>
                <a:uFillTx/>
                <a:latin typeface="Calibri" panose="020F0502020204030204"/>
                <a:ea typeface="+mn-ea"/>
                <a:cs typeface="+mn-cs"/>
              </a:rPr>
              <a:t>ПРОГРАМ</a:t>
            </a:r>
            <a:endParaRPr kumimoji="0" lang="en-US" sz="4267" b="1" i="0" u="none" strike="noStrike" kern="0" cap="none" spc="0" normalizeH="0" baseline="0" noProof="0" dirty="0" smtClean="0">
              <a:ln>
                <a:noFill/>
              </a:ln>
              <a:solidFill>
                <a:srgbClr val="C00000"/>
              </a:solidFill>
              <a:effectLst/>
              <a:uLnTx/>
              <a:uFillTx/>
              <a:latin typeface="Calibri" panose="020F0502020204030204"/>
              <a:ea typeface="+mn-ea"/>
              <a:cs typeface="+mn-cs"/>
            </a:endParaRPr>
          </a:p>
        </p:txBody>
      </p:sp>
      <p:sp>
        <p:nvSpPr>
          <p:cNvPr id="70" name="Rounded Rectangle 69"/>
          <p:cNvSpPr/>
          <p:nvPr/>
        </p:nvSpPr>
        <p:spPr>
          <a:xfrm>
            <a:off x="1202744" y="846819"/>
            <a:ext cx="4651465" cy="535911"/>
          </a:xfrm>
          <a:prstGeom prst="roundRect">
            <a:avLst/>
          </a:prstGeom>
          <a:solidFill>
            <a:schemeClr val="accent5">
              <a:lumMod val="40000"/>
              <a:lumOff val="60000"/>
            </a:schemeClr>
          </a:solidFill>
          <a:ln w="25400" cap="flat" cmpd="sng" algn="ctr">
            <a:noFill/>
            <a:prstDash val="solid"/>
          </a:ln>
          <a:effectLst/>
        </p:spPr>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Инвестиције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у физичку имовину </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пољопривредних газдинстава</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71" name="Rounded Rectangle 70"/>
          <p:cNvSpPr/>
          <p:nvPr/>
        </p:nvSpPr>
        <p:spPr>
          <a:xfrm>
            <a:off x="495192" y="762000"/>
            <a:ext cx="776151" cy="725154"/>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М1</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32" name="Rounded Rectangle 31"/>
          <p:cNvSpPr/>
          <p:nvPr/>
        </p:nvSpPr>
        <p:spPr>
          <a:xfrm>
            <a:off x="1170659" y="1706217"/>
            <a:ext cx="4651465" cy="535911"/>
          </a:xfrm>
          <a:prstGeom prst="roundRect">
            <a:avLst/>
          </a:prstGeom>
          <a:solidFill>
            <a:schemeClr val="bg1">
              <a:lumMod val="85000"/>
            </a:schemeClr>
          </a:solidFill>
          <a:ln w="25400" cap="flat" cmpd="sng" algn="ctr">
            <a:noFill/>
            <a:prstDash val="solid"/>
          </a:ln>
          <a:effectLst/>
        </p:spPr>
        <p:txBody>
          <a:bodyPr rtlCol="0" anchor="ctr"/>
          <a:lstStyle/>
          <a:p>
            <a:pPr marL="53975"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Подршка успостављању произвођачких група </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7" name="Rounded Rectangle 36"/>
          <p:cNvSpPr/>
          <p:nvPr/>
        </p:nvSpPr>
        <p:spPr>
          <a:xfrm>
            <a:off x="1061630" y="3416763"/>
            <a:ext cx="4772526" cy="762870"/>
          </a:xfrm>
          <a:prstGeom prst="roundRect">
            <a:avLst/>
          </a:prstGeom>
          <a:solidFill>
            <a:schemeClr val="accent5">
              <a:lumMod val="40000"/>
              <a:lumOff val="60000"/>
            </a:schemeClr>
          </a:solidFill>
          <a:ln w="25400" cap="flat" cmpd="sng" algn="ctr">
            <a:noFill/>
            <a:prstDash val="solid"/>
          </a:ln>
          <a:effectLst/>
        </p:spPr>
        <p:txBody>
          <a:bodyPr rtlCol="0" anchor="ctr"/>
          <a:lstStyle/>
          <a:p>
            <a:pPr marL="17780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Агро-еколошко-климатске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мере и мера органске производње</a:t>
            </a:r>
            <a:endParaRPr kumimoji="0" lang="en-U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8" name="Rounded Rectangle 37"/>
          <p:cNvSpPr/>
          <p:nvPr/>
        </p:nvSpPr>
        <p:spPr>
          <a:xfrm>
            <a:off x="495194" y="3369088"/>
            <a:ext cx="776150" cy="819311"/>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М4</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40" name="Rounded Rectangle 39"/>
          <p:cNvSpPr/>
          <p:nvPr/>
        </p:nvSpPr>
        <p:spPr>
          <a:xfrm>
            <a:off x="1018893" y="4333418"/>
            <a:ext cx="4815263" cy="762870"/>
          </a:xfrm>
          <a:prstGeom prst="roundRect">
            <a:avLst/>
          </a:prstGeom>
          <a:solidFill>
            <a:schemeClr val="accent5">
              <a:lumMod val="40000"/>
              <a:lumOff val="60000"/>
            </a:schemeClr>
          </a:solidFill>
          <a:ln w="25400" cap="flat" cmpd="sng" algn="ctr">
            <a:noFill/>
            <a:prstDash val="solid"/>
          </a:ln>
          <a:effectLst/>
        </p:spPr>
        <p:txBody>
          <a:bodyPr rtlCol="0" anchor="ctr"/>
          <a:lstStyle/>
          <a:p>
            <a:pPr marL="17780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Спровођење локалних стратегија руралног развоја –</a:t>
            </a:r>
            <a:r>
              <a:rPr kumimoji="0" lang="sr-Cyrl-RS" sz="16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sr-Latn-RS" sz="16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LEADER </a:t>
            </a: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приступ</a:t>
            </a:r>
            <a:endParaRPr kumimoji="0" lang="en-U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41" name="Rounded Rectangle 40"/>
          <p:cNvSpPr/>
          <p:nvPr/>
        </p:nvSpPr>
        <p:spPr>
          <a:xfrm>
            <a:off x="485273" y="4329870"/>
            <a:ext cx="786070" cy="778053"/>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М5</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42" name="Rounded Rectangle 41"/>
          <p:cNvSpPr/>
          <p:nvPr/>
        </p:nvSpPr>
        <p:spPr>
          <a:xfrm>
            <a:off x="1182691" y="5362092"/>
            <a:ext cx="4651465" cy="535911"/>
          </a:xfrm>
          <a:prstGeom prst="roundRect">
            <a:avLst/>
          </a:prstGeom>
          <a:solidFill>
            <a:schemeClr val="accent5">
              <a:lumMod val="40000"/>
              <a:lumOff val="60000"/>
            </a:schemeClr>
          </a:solidFill>
          <a:ln w="25400" cap="flat" cmpd="sng" algn="ctr">
            <a:no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mn-cs"/>
              </a:rPr>
              <a:t>Инвестиције </a:t>
            </a:r>
            <a:r>
              <a:rPr kumimoji="0" lang="sr-Cyrl-RS" sz="1600" b="1" i="0" u="none" strike="noStrike" kern="1200" cap="none" spc="0" normalizeH="0" baseline="0" noProof="0" dirty="0">
                <a:ln>
                  <a:noFill/>
                </a:ln>
                <a:solidFill>
                  <a:srgbClr val="C00000"/>
                </a:solidFill>
                <a:effectLst/>
                <a:uLnTx/>
                <a:uFillTx/>
                <a:latin typeface="Calibri" panose="020F0502020204030204"/>
                <a:ea typeface="+mn-ea"/>
                <a:cs typeface="+mn-cs"/>
              </a:rPr>
              <a:t>у руралну јавну инфраструктуру</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43" name="Rounded Rectangle 42"/>
          <p:cNvSpPr/>
          <p:nvPr/>
        </p:nvSpPr>
        <p:spPr>
          <a:xfrm>
            <a:off x="495194" y="5257800"/>
            <a:ext cx="776150" cy="725154"/>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srgbClr val="C00000"/>
                </a:solidFill>
                <a:effectLst/>
                <a:uLnTx/>
                <a:uFillTx/>
                <a:latin typeface="Calibri"/>
                <a:ea typeface="+mn-ea"/>
                <a:cs typeface="+mn-cs"/>
              </a:rPr>
              <a:t>М6</a:t>
            </a:r>
            <a:endParaRPr kumimoji="0" lang="en-US" sz="2400" b="1" i="0" u="none" strike="noStrike" kern="0" cap="none" spc="0" normalizeH="0" baseline="0" noProof="0" dirty="0" smtClean="0">
              <a:ln>
                <a:noFill/>
              </a:ln>
              <a:solidFill>
                <a:srgbClr val="C00000"/>
              </a:solidFill>
              <a:effectLst/>
              <a:uLnTx/>
              <a:uFillTx/>
              <a:latin typeface="Calibri"/>
              <a:ea typeface="+mn-ea"/>
              <a:cs typeface="+mn-cs"/>
            </a:endParaRPr>
          </a:p>
        </p:txBody>
      </p:sp>
      <p:sp>
        <p:nvSpPr>
          <p:cNvPr id="45" name="Rounded Rectangle 44"/>
          <p:cNvSpPr/>
          <p:nvPr/>
        </p:nvSpPr>
        <p:spPr>
          <a:xfrm>
            <a:off x="6852830" y="852042"/>
            <a:ext cx="4817595" cy="762870"/>
          </a:xfrm>
          <a:prstGeom prst="roundRect">
            <a:avLst/>
          </a:prstGeom>
          <a:solidFill>
            <a:schemeClr val="accent5">
              <a:lumMod val="40000"/>
              <a:lumOff val="60000"/>
            </a:schemeClr>
          </a:solidFill>
          <a:ln w="25400" cap="flat" cmpd="sng" algn="ctr">
            <a:noFill/>
            <a:prstDash val="solid"/>
          </a:ln>
          <a:effectLst/>
        </p:spPr>
        <p:txBody>
          <a:bodyPr rtlCol="0" anchor="ctr"/>
          <a:lstStyle/>
          <a:p>
            <a:pPr marL="231775"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Диверзификација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пољопривредних газдинстава и развој пословања</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46" name="Rounded Rectangle 45"/>
          <p:cNvSpPr/>
          <p:nvPr/>
        </p:nvSpPr>
        <p:spPr>
          <a:xfrm>
            <a:off x="6321542" y="821104"/>
            <a:ext cx="776151" cy="816127"/>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М7</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47" name="Rounded Rectangle 46"/>
          <p:cNvSpPr/>
          <p:nvPr/>
        </p:nvSpPr>
        <p:spPr>
          <a:xfrm>
            <a:off x="7006928" y="1769408"/>
            <a:ext cx="4651465" cy="535911"/>
          </a:xfrm>
          <a:prstGeom prst="roundRect">
            <a:avLst/>
          </a:prstGeom>
          <a:solidFill>
            <a:schemeClr val="bg1">
              <a:lumMod val="85000"/>
            </a:schemeClr>
          </a:solidFill>
          <a:ln w="25400" cap="flat" cmpd="sng" algn="ctr">
            <a:noFill/>
            <a:prstDash val="solid"/>
          </a:ln>
          <a:effectLst/>
        </p:spPr>
        <p:txBody>
          <a:bodyPr rtlCol="0" anchor="ctr"/>
          <a:lstStyle/>
          <a:p>
            <a:pPr marL="109538"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Унапређење обука</a:t>
            </a:r>
            <a:endParaRPr kumimoji="0" lang="en-US" sz="14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48" name="Rounded Rectangle 47"/>
          <p:cNvSpPr/>
          <p:nvPr/>
        </p:nvSpPr>
        <p:spPr>
          <a:xfrm>
            <a:off x="6319430" y="1665324"/>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М8</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49" name="Rounded Rectangle 48"/>
          <p:cNvSpPr/>
          <p:nvPr/>
        </p:nvSpPr>
        <p:spPr>
          <a:xfrm>
            <a:off x="7006927" y="2522309"/>
            <a:ext cx="4651465" cy="593568"/>
          </a:xfrm>
          <a:prstGeom prst="roundRect">
            <a:avLst/>
          </a:prstGeom>
          <a:solidFill>
            <a:schemeClr val="accent5">
              <a:lumMod val="40000"/>
              <a:lumOff val="60000"/>
            </a:schemeClr>
          </a:solidFill>
          <a:ln w="25400" cap="flat" cmpd="sng" algn="ctr">
            <a:noFill/>
            <a:prstDash val="solid"/>
          </a:ln>
          <a:effectLst/>
        </p:spPr>
        <p:txBody>
          <a:bodyPr rtlCol="0" anchor="ctr"/>
          <a:lstStyle/>
          <a:p>
            <a:pPr marL="109538"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Техничка помоћ</a:t>
            </a:r>
            <a:endParaRPr kumimoji="0" lang="en-US" sz="12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50" name="Rounded Rectangle 49"/>
          <p:cNvSpPr/>
          <p:nvPr/>
        </p:nvSpPr>
        <p:spPr>
          <a:xfrm>
            <a:off x="6331462" y="2445171"/>
            <a:ext cx="776151" cy="725154"/>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М9</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51" name="Rounded Rectangle 50"/>
          <p:cNvSpPr/>
          <p:nvPr/>
        </p:nvSpPr>
        <p:spPr>
          <a:xfrm>
            <a:off x="7006929" y="3318312"/>
            <a:ext cx="4627402" cy="535911"/>
          </a:xfrm>
          <a:prstGeom prst="roundRect">
            <a:avLst/>
          </a:prstGeom>
          <a:solidFill>
            <a:schemeClr val="bg1">
              <a:lumMod val="85000"/>
            </a:schemeClr>
          </a:solidFill>
          <a:ln w="25400" cap="flat" cmpd="sng" algn="ctr">
            <a:noFill/>
            <a:prstDash val="solid"/>
          </a:ln>
          <a:effectLst/>
        </p:spPr>
        <p:txBody>
          <a:bodyPr rtlCol="0" anchor="ctr"/>
          <a:lstStyle/>
          <a:p>
            <a:pPr marL="109538"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Саветодавне службе</a:t>
            </a:r>
            <a:endParaRPr kumimoji="0" lang="en-US" sz="12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82" name="Rounded Rectangle 81"/>
          <p:cNvSpPr/>
          <p:nvPr/>
        </p:nvSpPr>
        <p:spPr>
          <a:xfrm>
            <a:off x="6319429" y="3200400"/>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5" name="Rectangle 4"/>
          <p:cNvSpPr/>
          <p:nvPr/>
        </p:nvSpPr>
        <p:spPr>
          <a:xfrm>
            <a:off x="6355324" y="3352800"/>
            <a:ext cx="668774" cy="400110"/>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a:ln>
                  <a:noFill/>
                </a:ln>
                <a:solidFill>
                  <a:prstClr val="white"/>
                </a:solidFill>
                <a:effectLst/>
                <a:uLnTx/>
                <a:uFillTx/>
                <a:latin typeface="Calibri" panose="020F0502020204030204"/>
                <a:ea typeface="+mn-ea"/>
                <a:cs typeface="+mn-cs"/>
              </a:rPr>
              <a:t>М10</a:t>
            </a:r>
            <a:endPar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6" name="Rounded Rectangle 85"/>
          <p:cNvSpPr/>
          <p:nvPr/>
        </p:nvSpPr>
        <p:spPr>
          <a:xfrm>
            <a:off x="491390" y="1600200"/>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М2</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87" name="Rounded Rectangle 86"/>
          <p:cNvSpPr/>
          <p:nvPr/>
        </p:nvSpPr>
        <p:spPr>
          <a:xfrm>
            <a:off x="1166111" y="2465786"/>
            <a:ext cx="4651465" cy="762870"/>
          </a:xfrm>
          <a:prstGeom prst="roundRect">
            <a:avLst/>
          </a:prstGeom>
          <a:solidFill>
            <a:schemeClr val="accent5">
              <a:lumMod val="40000"/>
              <a:lumOff val="60000"/>
            </a:schemeClr>
          </a:solidFill>
          <a:ln w="25400" cap="flat" cmpd="sng" algn="ctr">
            <a:noFill/>
            <a:prstDash val="solid"/>
          </a:ln>
          <a:effectLst/>
        </p:spPr>
        <p:txBody>
          <a:bodyPr rtlCol="0" anchor="ctr"/>
          <a:lstStyle/>
          <a:p>
            <a:pPr marL="53975"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Инвестиције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у физичку имовину које се тичу прераде и маркетинга пољопривредних производа и производа рибарства</a:t>
            </a:r>
            <a:endParaRPr kumimoji="0" lang="en-U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88" name="Rounded Rectangle 87"/>
          <p:cNvSpPr/>
          <p:nvPr/>
        </p:nvSpPr>
        <p:spPr>
          <a:xfrm>
            <a:off x="457200" y="2412576"/>
            <a:ext cx="804224" cy="850402"/>
          </a:xfrm>
          <a:prstGeom prst="roundRect">
            <a:avLst/>
          </a:prstGeom>
          <a:solidFill>
            <a:srgbClr val="339966"/>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a:ea typeface="+mn-ea"/>
                <a:cs typeface="+mn-cs"/>
              </a:rPr>
              <a:t>М3</a:t>
            </a: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89" name="Rounded Rectangle 88"/>
          <p:cNvSpPr/>
          <p:nvPr/>
        </p:nvSpPr>
        <p:spPr>
          <a:xfrm>
            <a:off x="7005230" y="4112289"/>
            <a:ext cx="4673215" cy="535911"/>
          </a:xfrm>
          <a:prstGeom prst="roundRect">
            <a:avLst/>
          </a:prstGeom>
          <a:solidFill>
            <a:schemeClr val="bg1">
              <a:lumMod val="85000"/>
            </a:schemeClr>
          </a:solidFill>
          <a:ln w="25400" cap="flat" cmpd="sng" algn="ctr">
            <a:noFill/>
            <a:prstDash val="solid"/>
          </a:ln>
          <a:effectLst/>
        </p:spPr>
        <p:txBody>
          <a:bodyPr rtlCol="0" anchor="ctr"/>
          <a:lstStyle/>
          <a:p>
            <a:pPr marL="109538"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Подизање </a:t>
            </a:r>
            <a:r>
              <a:rPr kumimoji="0" lang="sr-Cyrl-RS" sz="16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заштита шума</a:t>
            </a:r>
            <a:endParaRPr kumimoji="0" lang="en-US" sz="12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90" name="Rounded Rectangle 89"/>
          <p:cNvSpPr/>
          <p:nvPr/>
        </p:nvSpPr>
        <p:spPr>
          <a:xfrm>
            <a:off x="6301635" y="3999246"/>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91" name="Rectangle 90"/>
          <p:cNvSpPr/>
          <p:nvPr/>
        </p:nvSpPr>
        <p:spPr>
          <a:xfrm>
            <a:off x="6358206" y="4171890"/>
            <a:ext cx="668774" cy="400110"/>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panose="020F0502020204030204"/>
                <a:ea typeface="+mn-ea"/>
                <a:cs typeface="+mn-cs"/>
              </a:rPr>
              <a:t>М11</a:t>
            </a:r>
            <a:endPar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Rounded Rectangle 29"/>
          <p:cNvSpPr/>
          <p:nvPr/>
        </p:nvSpPr>
        <p:spPr>
          <a:xfrm>
            <a:off x="7005230" y="4855867"/>
            <a:ext cx="4691011" cy="535911"/>
          </a:xfrm>
          <a:prstGeom prst="roundRect">
            <a:avLst/>
          </a:prstGeom>
          <a:solidFill>
            <a:schemeClr val="bg1">
              <a:lumMod val="85000"/>
            </a:schemeClr>
          </a:solidFill>
          <a:ln w="25400" cap="flat" cmpd="sng" algn="ctr">
            <a:noFill/>
            <a:prstDash val="solid"/>
          </a:ln>
          <a:effectLst/>
        </p:spPr>
        <p:txBody>
          <a:bodyPr rtlCol="0" anchor="ctr"/>
          <a:lstStyle/>
          <a:p>
            <a:pPr marL="53975" marR="0" lvl="0" indent="0"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Финансијски инструменти</a:t>
            </a:r>
            <a:endParaRPr kumimoji="0" lang="en-US" sz="12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1" name="Rounded Rectangle 30"/>
          <p:cNvSpPr/>
          <p:nvPr/>
        </p:nvSpPr>
        <p:spPr>
          <a:xfrm>
            <a:off x="6319430" y="4761246"/>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35" name="Rounded Rectangle 34"/>
          <p:cNvSpPr/>
          <p:nvPr/>
        </p:nvSpPr>
        <p:spPr>
          <a:xfrm>
            <a:off x="7005231" y="5627535"/>
            <a:ext cx="4691010" cy="535911"/>
          </a:xfrm>
          <a:prstGeom prst="roundRect">
            <a:avLst/>
          </a:prstGeom>
          <a:solidFill>
            <a:schemeClr val="bg1">
              <a:lumMod val="85000"/>
            </a:schemeClr>
          </a:solidFill>
          <a:ln w="25400" cap="flat" cmpd="sng" algn="ctr">
            <a:noFill/>
            <a:prstDash val="solid"/>
          </a:ln>
          <a:effectLst/>
        </p:spPr>
        <p:txBody>
          <a:bodyPr rtlCol="0" anchor="ctr"/>
          <a:lstStyle/>
          <a:p>
            <a:pPr marL="109538" marR="0" lvl="0" indent="-55563" algn="l"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Иновације и трансфер знања</a:t>
            </a:r>
            <a:endParaRPr kumimoji="0" lang="en-US" sz="12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6" name="Rounded Rectangle 35"/>
          <p:cNvSpPr/>
          <p:nvPr/>
        </p:nvSpPr>
        <p:spPr>
          <a:xfrm>
            <a:off x="6319430" y="5523246"/>
            <a:ext cx="776151" cy="725154"/>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39" name="Rectangle 38"/>
          <p:cNvSpPr/>
          <p:nvPr/>
        </p:nvSpPr>
        <p:spPr>
          <a:xfrm>
            <a:off x="6373117" y="4932067"/>
            <a:ext cx="668774" cy="400110"/>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panose="020F0502020204030204"/>
                <a:ea typeface="+mn-ea"/>
                <a:cs typeface="+mn-cs"/>
              </a:rPr>
              <a:t>М12</a:t>
            </a:r>
            <a:endPar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4" name="Rectangle 43"/>
          <p:cNvSpPr/>
          <p:nvPr/>
        </p:nvSpPr>
        <p:spPr>
          <a:xfrm>
            <a:off x="6359789" y="5720812"/>
            <a:ext cx="668774" cy="400110"/>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2000" b="1" i="0" u="none" strike="noStrike" kern="0" cap="none" spc="0" normalizeH="0" baseline="0" noProof="0" dirty="0" smtClean="0">
                <a:ln>
                  <a:noFill/>
                </a:ln>
                <a:solidFill>
                  <a:prstClr val="white"/>
                </a:solidFill>
                <a:effectLst/>
                <a:uLnTx/>
                <a:uFillTx/>
                <a:latin typeface="Calibri" panose="020F0502020204030204"/>
                <a:ea typeface="+mn-ea"/>
                <a:cs typeface="+mn-cs"/>
              </a:rPr>
              <a:t>М13</a:t>
            </a:r>
            <a:endPar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30036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524000"/>
            <a:ext cx="113538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Rounded Rectangle 42"/>
          <p:cNvSpPr/>
          <p:nvPr/>
        </p:nvSpPr>
        <p:spPr>
          <a:xfrm>
            <a:off x="533400" y="4117999"/>
            <a:ext cx="11125199" cy="93053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Rounded Rectangle 41"/>
          <p:cNvSpPr/>
          <p:nvPr/>
        </p:nvSpPr>
        <p:spPr>
          <a:xfrm>
            <a:off x="533400" y="2743200"/>
            <a:ext cx="11125199" cy="70972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Rounded Rectangle 40"/>
          <p:cNvSpPr/>
          <p:nvPr/>
        </p:nvSpPr>
        <p:spPr>
          <a:xfrm>
            <a:off x="533400" y="2093917"/>
            <a:ext cx="11125199" cy="57308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Rounded Rectangle 38"/>
          <p:cNvSpPr/>
          <p:nvPr/>
        </p:nvSpPr>
        <p:spPr>
          <a:xfrm>
            <a:off x="533400" y="3509900"/>
            <a:ext cx="11125198" cy="54704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Rounded Rectangle 37"/>
          <p:cNvSpPr/>
          <p:nvPr/>
        </p:nvSpPr>
        <p:spPr>
          <a:xfrm>
            <a:off x="533399" y="5126122"/>
            <a:ext cx="11125199" cy="104607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76200" y="-307757"/>
            <a:ext cx="12344400" cy="1450757"/>
          </a:xfrm>
        </p:spPr>
        <p:txBody>
          <a:bodyPr>
            <a:normAutofit/>
          </a:bodyPr>
          <a:lstStyle/>
          <a:p>
            <a:pPr algn="ctr"/>
            <a:r>
              <a:rPr lang="sr-Cyrl-RS" sz="3000" b="1" dirty="0" smtClean="0">
                <a:solidFill>
                  <a:srgbClr val="C00000"/>
                </a:solidFill>
                <a:latin typeface="Calibri" panose="020F0502020204030204"/>
              </a:rPr>
              <a:t>ПРЕПОРУКЕ СЕКТОРСКЕ АНАЛИЗЕ ЗА ПРОМЕНЕ У </a:t>
            </a:r>
            <a:br>
              <a:rPr lang="sr-Cyrl-RS" sz="3000" b="1" dirty="0" smtClean="0">
                <a:solidFill>
                  <a:srgbClr val="C00000"/>
                </a:solidFill>
                <a:latin typeface="Calibri" panose="020F0502020204030204"/>
              </a:rPr>
            </a:br>
            <a:r>
              <a:rPr lang="sr-Cyrl-RS" sz="3000" b="1" dirty="0" smtClean="0">
                <a:solidFill>
                  <a:srgbClr val="C00000"/>
                </a:solidFill>
                <a:latin typeface="Calibri" panose="020F0502020204030204"/>
              </a:rPr>
              <a:t>ИПАРД </a:t>
            </a:r>
            <a:r>
              <a:rPr lang="en-GB" sz="3000" b="1" dirty="0">
                <a:solidFill>
                  <a:srgbClr val="C00000"/>
                </a:solidFill>
                <a:latin typeface="Calibri" panose="020F0502020204030204"/>
              </a:rPr>
              <a:t>III </a:t>
            </a:r>
            <a:r>
              <a:rPr lang="sr-Cyrl-RS" sz="3000" b="1" dirty="0" smtClean="0">
                <a:solidFill>
                  <a:srgbClr val="C00000"/>
                </a:solidFill>
                <a:latin typeface="Calibri" panose="020F0502020204030204"/>
              </a:rPr>
              <a:t>ПРОГРАМУ ЗА МЕРУ 1</a:t>
            </a:r>
            <a:r>
              <a:rPr lang="sr-Cyrl-RS" sz="2400" b="1" dirty="0" smtClean="0">
                <a:solidFill>
                  <a:srgbClr val="C00000"/>
                </a:solidFill>
                <a:latin typeface="Calibri" panose="020F0502020204030204"/>
              </a:rPr>
              <a:t> </a:t>
            </a:r>
            <a:endParaRPr lang="en-US" b="1" dirty="0">
              <a:solidFill>
                <a:srgbClr val="C00000"/>
              </a:solidFill>
              <a:latin typeface="+mn-lt"/>
            </a:endParaRPr>
          </a:p>
        </p:txBody>
      </p:sp>
      <p:sp>
        <p:nvSpPr>
          <p:cNvPr id="6" name="Rounded Rectangle 5"/>
          <p:cNvSpPr/>
          <p:nvPr/>
        </p:nvSpPr>
        <p:spPr>
          <a:xfrm>
            <a:off x="526414" y="1336851"/>
            <a:ext cx="11132185" cy="65508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3200" r="92400"/>
                    </a14:imgEffect>
                  </a14:imgLayer>
                </a14:imgProps>
              </a:ext>
              <a:ext uri="{28A0092B-C50C-407E-A947-70E740481C1C}">
                <a14:useLocalDpi xmlns:a14="http://schemas.microsoft.com/office/drawing/2010/main" val="0"/>
              </a:ext>
            </a:extLst>
          </a:blip>
          <a:stretch>
            <a:fillRect/>
          </a:stretch>
        </p:blipFill>
        <p:spPr>
          <a:xfrm>
            <a:off x="994353" y="5029200"/>
            <a:ext cx="741271" cy="741271"/>
          </a:xfrm>
          <a:prstGeom prst="rect">
            <a:avLst/>
          </a:prstGeom>
        </p:spPr>
      </p:pic>
      <p:pic>
        <p:nvPicPr>
          <p:cNvPr id="8" name="Picture 7"/>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2500" r="98000"/>
                    </a14:imgEffect>
                  </a14:imgLayer>
                </a14:imgProps>
              </a:ext>
              <a:ext uri="{28A0092B-C50C-407E-A947-70E740481C1C}">
                <a14:useLocalDpi xmlns:a14="http://schemas.microsoft.com/office/drawing/2010/main" val="0"/>
              </a:ext>
            </a:extLst>
          </a:blip>
          <a:stretch>
            <a:fillRect/>
          </a:stretch>
        </p:blipFill>
        <p:spPr>
          <a:xfrm>
            <a:off x="687132" y="5562600"/>
            <a:ext cx="836868" cy="641435"/>
          </a:xfrm>
          <a:prstGeom prst="rect">
            <a:avLst/>
          </a:prstGeom>
        </p:spPr>
      </p:pic>
      <p:pic>
        <p:nvPicPr>
          <p:cNvPr id="10" name="Picture 6" descr="C:\Users\Ministarstvo\Desktop\milk-435295-1440x960.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2236"/>
          <a:stretch/>
        </p:blipFill>
        <p:spPr bwMode="auto">
          <a:xfrm>
            <a:off x="228600" y="5116004"/>
            <a:ext cx="966538" cy="59899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Users\Ministarstvo\Desktop\img-slid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4046" y="3543950"/>
            <a:ext cx="820426" cy="4946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Ministarstvo\Desktop\wheat-png-image_9607.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4495" y="2743200"/>
            <a:ext cx="643305" cy="64637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602476" y="1521023"/>
            <a:ext cx="91417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Предлог да се минимални интензитет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подршке повећа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на 20.000 ЕУР</a:t>
            </a:r>
            <a:endParaRPr kumimoji="0" lang="en-GB"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18" name="TextBox 17"/>
          <p:cNvSpPr txBox="1"/>
          <p:nvPr/>
        </p:nvSpPr>
        <p:spPr>
          <a:xfrm>
            <a:off x="1600200" y="2209800"/>
            <a:ext cx="9982198"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да се уведе Сектор рибарства</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20" name="TextBox 19"/>
          <p:cNvSpPr txBox="1"/>
          <p:nvPr/>
        </p:nvSpPr>
        <p:spPr>
          <a:xfrm>
            <a:off x="1678677" y="5528846"/>
            <a:ext cx="10056123"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Сектор јаја, млека и виноградарства без промена</a:t>
            </a:r>
            <a:endParaRPr kumimoji="0" lang="ru-RU" sz="9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33" name="TextBox 32"/>
          <p:cNvSpPr txBox="1"/>
          <p:nvPr/>
        </p:nvSpPr>
        <p:spPr>
          <a:xfrm>
            <a:off x="1634013" y="3453825"/>
            <a:ext cx="987218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за повећање минималног капацитета за постојеће животињске врсте и увођење инвестиција за ћурке и гуске</a:t>
            </a:r>
            <a:endParaRPr kumimoji="0" lang="ru-RU" sz="105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35" name="Picture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4250" y="2230267"/>
            <a:ext cx="826192" cy="436733"/>
          </a:xfrm>
          <a:prstGeom prst="rect">
            <a:avLst/>
          </a:prstGeom>
        </p:spPr>
      </p:pic>
      <p:pic>
        <p:nvPicPr>
          <p:cNvPr id="36" name="Picture 35"/>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88852" l="5431" r="94728"/>
                    </a14:imgEffect>
                  </a14:imgLayer>
                </a14:imgProps>
              </a:ext>
              <a:ext uri="{28A0092B-C50C-407E-A947-70E740481C1C}">
                <a14:useLocalDpi xmlns:a14="http://schemas.microsoft.com/office/drawing/2010/main" val="0"/>
              </a:ext>
            </a:extLst>
          </a:blip>
          <a:stretch>
            <a:fillRect/>
          </a:stretch>
        </p:blipFill>
        <p:spPr>
          <a:xfrm>
            <a:off x="914400" y="4035401"/>
            <a:ext cx="628872" cy="612799"/>
          </a:xfrm>
          <a:prstGeom prst="rect">
            <a:avLst/>
          </a:prstGeom>
        </p:spPr>
      </p:pic>
      <p:sp>
        <p:nvSpPr>
          <p:cNvPr id="46" name="TextBox 45"/>
          <p:cNvSpPr txBox="1"/>
          <p:nvPr/>
        </p:nvSpPr>
        <p:spPr>
          <a:xfrm>
            <a:off x="1634013" y="2819399"/>
            <a:ext cx="987218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да се изједначи критеријум прихватљивости за </a:t>
            </a:r>
            <a:r>
              <a:rPr kumimoji="0" lang="ru-RU"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набавку </a:t>
            </a:r>
            <a:r>
              <a:rPr kumimoji="0" lang="ru-RU"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тракора са критеријумима за набавку </a:t>
            </a:r>
            <a:r>
              <a:rPr kumimoji="0" lang="ru-RU"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машина и механизације и изградњу </a:t>
            </a:r>
            <a:r>
              <a:rPr kumimoji="0" lang="ru-RU"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објеката</a:t>
            </a:r>
            <a:endParaRPr kumimoji="0" lang="ru-RU"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47" name="TextBox 46"/>
          <p:cNvSpPr txBox="1"/>
          <p:nvPr/>
        </p:nvSpPr>
        <p:spPr>
          <a:xfrm>
            <a:off x="1678676" y="4114800"/>
            <a:ext cx="9827523"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Предлаже се раздвајање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Сектора воће и поврће на Сектор воће и Сектор поврће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да право на подстицаје има корисник чија је вредност инвестиције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&gt;50.000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ЕУР укључујући расадничарску производњу</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48" name="Picture 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38200" y="4525690"/>
            <a:ext cx="756688" cy="503510"/>
          </a:xfrm>
          <a:prstGeom prst="rect">
            <a:avLst/>
          </a:prstGeom>
        </p:spPr>
      </p:pic>
      <p:pic>
        <p:nvPicPr>
          <p:cNvPr id="27" name="Picture 26"/>
          <p:cNvPicPr>
            <a:picLocks noChangeAspect="1"/>
          </p:cNvPicPr>
          <p:nvPr/>
        </p:nvPicPr>
        <p:blipFill>
          <a:blip r:embed="rId13" cstate="print">
            <a:extLst>
              <a:ext uri="{BEBA8EAE-BF5A-486C-A8C5-ECC9F3942E4B}">
                <a14:imgProps xmlns:a14="http://schemas.microsoft.com/office/drawing/2010/main">
                  <a14:imgLayer r:embed="rId14">
                    <a14:imgEffect>
                      <a14:backgroundRemoval t="1758" b="96875" l="3320" r="97461"/>
                    </a14:imgEffect>
                  </a14:imgLayer>
                </a14:imgProps>
              </a:ext>
              <a:ext uri="{28A0092B-C50C-407E-A947-70E740481C1C}">
                <a14:useLocalDpi xmlns:a14="http://schemas.microsoft.com/office/drawing/2010/main" val="0"/>
              </a:ext>
            </a:extLst>
          </a:blip>
          <a:stretch>
            <a:fillRect/>
          </a:stretch>
        </p:blipFill>
        <p:spPr>
          <a:xfrm>
            <a:off x="880702" y="1371600"/>
            <a:ext cx="575712" cy="575712"/>
          </a:xfrm>
          <a:prstGeom prst="rect">
            <a:avLst/>
          </a:prstGeom>
        </p:spPr>
      </p:pic>
      <p:pic>
        <p:nvPicPr>
          <p:cNvPr id="3" name="Picture 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338563">
            <a:off x="457200" y="4114800"/>
            <a:ext cx="628032" cy="838200"/>
          </a:xfrm>
          <a:prstGeom prst="rect">
            <a:avLst/>
          </a:prstGeom>
        </p:spPr>
      </p:pic>
    </p:spTree>
    <p:extLst>
      <p:ext uri="{BB962C8B-B14F-4D97-AF65-F5344CB8AC3E}">
        <p14:creationId xmlns:p14="http://schemas.microsoft.com/office/powerpoint/2010/main" val="31185258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533399" y="4592722"/>
            <a:ext cx="11125199" cy="104607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TextBox 31"/>
          <p:cNvSpPr txBox="1"/>
          <p:nvPr/>
        </p:nvSpPr>
        <p:spPr>
          <a:xfrm>
            <a:off x="1678677" y="4995446"/>
            <a:ext cx="10056123"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Сектор прераде јаја, млека и винарства без промена</a:t>
            </a:r>
            <a:endParaRPr kumimoji="0" lang="ru-RU" sz="9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4" name="Rectangle 3"/>
          <p:cNvSpPr/>
          <p:nvPr/>
        </p:nvSpPr>
        <p:spPr>
          <a:xfrm>
            <a:off x="304800" y="1524000"/>
            <a:ext cx="113538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Rounded Rectangle 42"/>
          <p:cNvSpPr/>
          <p:nvPr/>
        </p:nvSpPr>
        <p:spPr>
          <a:xfrm>
            <a:off x="533400" y="3705126"/>
            <a:ext cx="11125199" cy="78678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Rounded Rectangle 40"/>
          <p:cNvSpPr/>
          <p:nvPr/>
        </p:nvSpPr>
        <p:spPr>
          <a:xfrm>
            <a:off x="533400" y="1988768"/>
            <a:ext cx="11125199" cy="81888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Rounded Rectangle 37"/>
          <p:cNvSpPr/>
          <p:nvPr/>
        </p:nvSpPr>
        <p:spPr>
          <a:xfrm>
            <a:off x="533399" y="2957780"/>
            <a:ext cx="11125199" cy="62362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381000" y="-383957"/>
            <a:ext cx="13030200" cy="1450757"/>
          </a:xfrm>
        </p:spPr>
        <p:txBody>
          <a:bodyPr>
            <a:normAutofit/>
          </a:bodyPr>
          <a:lstStyle/>
          <a:p>
            <a:pPr algn="ctr"/>
            <a:r>
              <a:rPr lang="sr-Cyrl-RS" sz="3000" b="1" dirty="0">
                <a:solidFill>
                  <a:srgbClr val="C00000"/>
                </a:solidFill>
                <a:latin typeface="Calibri" panose="020F0502020204030204"/>
              </a:rPr>
              <a:t>ПРЕПОРУКЕ СЕКТОРСКЕ АНАЛИЗЕ ЗА ПРОМЕНЕ У </a:t>
            </a:r>
            <a:br>
              <a:rPr lang="sr-Cyrl-RS" sz="3000" b="1" dirty="0">
                <a:solidFill>
                  <a:srgbClr val="C00000"/>
                </a:solidFill>
                <a:latin typeface="Calibri" panose="020F0502020204030204"/>
              </a:rPr>
            </a:br>
            <a:r>
              <a:rPr lang="sr-Cyrl-RS" sz="3000" b="1" dirty="0">
                <a:solidFill>
                  <a:srgbClr val="C00000"/>
                </a:solidFill>
                <a:latin typeface="Calibri" panose="020F0502020204030204"/>
              </a:rPr>
              <a:t>ИПАРД </a:t>
            </a:r>
            <a:r>
              <a:rPr lang="en-GB" sz="3000" b="1" dirty="0">
                <a:solidFill>
                  <a:srgbClr val="C00000"/>
                </a:solidFill>
                <a:latin typeface="Calibri" panose="020F0502020204030204"/>
              </a:rPr>
              <a:t>III </a:t>
            </a:r>
            <a:r>
              <a:rPr lang="sr-Cyrl-RS" sz="3000" b="1" dirty="0">
                <a:solidFill>
                  <a:srgbClr val="C00000"/>
                </a:solidFill>
                <a:latin typeface="Calibri" panose="020F0502020204030204"/>
              </a:rPr>
              <a:t>ПРОГРАМУ ЗА МЕРУ </a:t>
            </a:r>
            <a:r>
              <a:rPr lang="sr-Cyrl-RS" sz="3000" b="1" dirty="0" smtClean="0">
                <a:solidFill>
                  <a:srgbClr val="C00000"/>
                </a:solidFill>
                <a:latin typeface="Calibri" panose="020F0502020204030204"/>
              </a:rPr>
              <a:t>3</a:t>
            </a:r>
            <a:r>
              <a:rPr lang="sr-Cyrl-RS" sz="2400" b="1" dirty="0" smtClean="0">
                <a:solidFill>
                  <a:srgbClr val="C00000"/>
                </a:solidFill>
                <a:latin typeface="Calibri" panose="020F0502020204030204"/>
              </a:rPr>
              <a:t> </a:t>
            </a:r>
            <a:endParaRPr lang="en-US" sz="2400" b="1" dirty="0">
              <a:solidFill>
                <a:srgbClr val="C00000"/>
              </a:solidFill>
              <a:latin typeface="+mn-lt"/>
            </a:endParaRPr>
          </a:p>
        </p:txBody>
      </p:sp>
      <p:sp>
        <p:nvSpPr>
          <p:cNvPr id="6" name="Rounded Rectangle 5"/>
          <p:cNvSpPr/>
          <p:nvPr/>
        </p:nvSpPr>
        <p:spPr>
          <a:xfrm>
            <a:off x="526414" y="1295400"/>
            <a:ext cx="11132185" cy="55378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3200" r="92400"/>
                    </a14:imgEffect>
                  </a14:imgLayer>
                </a14:imgProps>
              </a:ext>
              <a:ext uri="{28A0092B-C50C-407E-A947-70E740481C1C}">
                <a14:useLocalDpi xmlns:a14="http://schemas.microsoft.com/office/drawing/2010/main" val="0"/>
              </a:ext>
            </a:extLst>
          </a:blip>
          <a:stretch>
            <a:fillRect/>
          </a:stretch>
        </p:blipFill>
        <p:spPr>
          <a:xfrm>
            <a:off x="621827" y="4519435"/>
            <a:ext cx="626061" cy="626061"/>
          </a:xfrm>
          <a:prstGeom prst="rect">
            <a:avLst/>
          </a:prstGeom>
        </p:spPr>
      </p:pic>
      <p:pic>
        <p:nvPicPr>
          <p:cNvPr id="10" name="Picture 6" descr="C:\Users\Ministarstvo\Desktop\milk-435295-1440x960.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2236"/>
          <a:stretch/>
        </p:blipFill>
        <p:spPr bwMode="auto">
          <a:xfrm>
            <a:off x="430999" y="5115761"/>
            <a:ext cx="816889" cy="5062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Users\Ministarstvo\Desktop\img-slid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982" y="3022265"/>
            <a:ext cx="820426" cy="4946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619316" y="2210017"/>
            <a:ext cx="9911217"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да се уведу Сектор прераде осталих усева и Сектор прераде рибе </a:t>
            </a:r>
            <a:endPar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20" name="TextBox 19"/>
          <p:cNvSpPr txBox="1"/>
          <p:nvPr/>
        </p:nvSpPr>
        <p:spPr>
          <a:xfrm>
            <a:off x="1650300" y="3068729"/>
            <a:ext cx="9953375" cy="33855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Предлог да се за кланице уведу ћурке и гуске</a:t>
            </a:r>
            <a:endParaRPr kumimoji="0" lang="ru-RU" sz="105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36" name="Picture 35"/>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88852" l="5431" r="94728"/>
                    </a14:imgEffect>
                  </a14:imgLayer>
                </a14:imgProps>
              </a:ext>
              <a:ext uri="{28A0092B-C50C-407E-A947-70E740481C1C}">
                <a14:useLocalDpi xmlns:a14="http://schemas.microsoft.com/office/drawing/2010/main" val="0"/>
              </a:ext>
            </a:extLst>
          </a:blip>
          <a:stretch>
            <a:fillRect/>
          </a:stretch>
        </p:blipFill>
        <p:spPr>
          <a:xfrm>
            <a:off x="952998" y="3657600"/>
            <a:ext cx="550673" cy="536599"/>
          </a:xfrm>
          <a:prstGeom prst="rect">
            <a:avLst/>
          </a:prstGeom>
        </p:spPr>
      </p:pic>
      <p:sp>
        <p:nvSpPr>
          <p:cNvPr id="47" name="TextBox 46"/>
          <p:cNvSpPr txBox="1"/>
          <p:nvPr/>
        </p:nvSpPr>
        <p:spPr>
          <a:xfrm>
            <a:off x="1600200" y="3781326"/>
            <a:ext cx="1005839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Предлаже се раздвајање Сектора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прераде воћа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поврћа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на Сектор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прераде воћа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Сектор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прераде поврћа</a:t>
            </a:r>
            <a:endPar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Предлог да право на подстицаје има корисник чија је вредност инвестиције &gt;50.000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ЕУР</a:t>
            </a:r>
            <a:endParaRPr kumimoji="0" lang="en-U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48" name="Picture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9872" y="3978862"/>
            <a:ext cx="686251" cy="456641"/>
          </a:xfrm>
          <a:prstGeom prst="rect">
            <a:avLst/>
          </a:prstGeom>
        </p:spPr>
      </p:pic>
      <p:pic>
        <p:nvPicPr>
          <p:cNvPr id="27" name="Picture 26"/>
          <p:cNvPicPr>
            <a:picLocks noChangeAspect="1"/>
          </p:cNvPicPr>
          <p:nvPr/>
        </p:nvPicPr>
        <p:blipFill>
          <a:blip r:embed="rId9" cstate="print">
            <a:extLst>
              <a:ext uri="{BEBA8EAE-BF5A-486C-A8C5-ECC9F3942E4B}">
                <a14:imgProps xmlns:a14="http://schemas.microsoft.com/office/drawing/2010/main">
                  <a14:imgLayer r:embed="rId10">
                    <a14:imgEffect>
                      <a14:backgroundRemoval t="2291" b="93329" l="7174" r="95435"/>
                    </a14:imgEffect>
                  </a14:imgLayer>
                </a14:imgProps>
              </a:ext>
              <a:ext uri="{28A0092B-C50C-407E-A947-70E740481C1C}">
                <a14:useLocalDpi xmlns:a14="http://schemas.microsoft.com/office/drawing/2010/main" val="0"/>
              </a:ext>
            </a:extLst>
          </a:blip>
          <a:stretch>
            <a:fillRect/>
          </a:stretch>
        </p:blipFill>
        <p:spPr>
          <a:xfrm>
            <a:off x="1126147" y="4652041"/>
            <a:ext cx="524153" cy="774990"/>
          </a:xfrm>
          <a:prstGeom prst="rect">
            <a:avLst/>
          </a:prstGeom>
        </p:spPr>
      </p:pic>
      <p:pic>
        <p:nvPicPr>
          <p:cNvPr id="28" name="Picture 27"/>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800" b="100000" l="5131" r="99162"/>
                    </a14:imgEffect>
                  </a14:imgLayer>
                </a14:imgProps>
              </a:ext>
              <a:ext uri="{28A0092B-C50C-407E-A947-70E740481C1C}">
                <a14:useLocalDpi xmlns:a14="http://schemas.microsoft.com/office/drawing/2010/main" val="0"/>
              </a:ext>
            </a:extLst>
          </a:blip>
          <a:srcRect b="4485"/>
          <a:stretch/>
        </p:blipFill>
        <p:spPr>
          <a:xfrm>
            <a:off x="952466" y="2016028"/>
            <a:ext cx="666850" cy="333474"/>
          </a:xfrm>
          <a:prstGeom prst="rect">
            <a:avLst/>
          </a:prstGeom>
        </p:spPr>
      </p:pic>
      <p:sp>
        <p:nvSpPr>
          <p:cNvPr id="29" name="TextBox 28"/>
          <p:cNvSpPr txBox="1"/>
          <p:nvPr/>
        </p:nvSpPr>
        <p:spPr>
          <a:xfrm>
            <a:off x="1602476" y="1444823"/>
            <a:ext cx="91417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Предлог да се минимални интензитет </a:t>
            </a:r>
            <a:r>
              <a:rPr kumimoji="0" lang="sr-Cyrl-RS" sz="16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подршке повећа </a:t>
            </a:r>
            <a:r>
              <a:rPr kumimoji="0" lang="sr-Cyrl-RS"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на 20.000 ЕУР</a:t>
            </a:r>
            <a:endParaRPr kumimoji="0" lang="en-GB" sz="16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30" name="Picture 29"/>
          <p:cNvPicPr>
            <a:picLocks noChangeAspect="1"/>
          </p:cNvPicPr>
          <p:nvPr/>
        </p:nvPicPr>
        <p:blipFill>
          <a:blip r:embed="rId13" cstate="print">
            <a:extLst>
              <a:ext uri="{BEBA8EAE-BF5A-486C-A8C5-ECC9F3942E4B}">
                <a14:imgProps xmlns:a14="http://schemas.microsoft.com/office/drawing/2010/main">
                  <a14:imgLayer r:embed="rId14">
                    <a14:imgEffect>
                      <a14:backgroundRemoval t="1758" b="96875" l="3320" r="97461"/>
                    </a14:imgEffect>
                  </a14:imgLayer>
                </a14:imgProps>
              </a:ext>
              <a:ext uri="{28A0092B-C50C-407E-A947-70E740481C1C}">
                <a14:useLocalDpi xmlns:a14="http://schemas.microsoft.com/office/drawing/2010/main" val="0"/>
              </a:ext>
            </a:extLst>
          </a:blip>
          <a:stretch>
            <a:fillRect/>
          </a:stretch>
        </p:blipFill>
        <p:spPr>
          <a:xfrm>
            <a:off x="762000" y="1295400"/>
            <a:ext cx="575712" cy="575712"/>
          </a:xfrm>
          <a:prstGeom prst="rect">
            <a:avLst/>
          </a:prstGeom>
        </p:spPr>
      </p:pic>
      <p:pic>
        <p:nvPicPr>
          <p:cNvPr id="34" name="Picture 3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33400" y="2268981"/>
            <a:ext cx="825216" cy="550419"/>
          </a:xfrm>
          <a:prstGeom prst="ellipse">
            <a:avLst/>
          </a:prstGeom>
          <a:ln>
            <a:noFill/>
          </a:ln>
          <a:effectLst>
            <a:softEdge rad="112500"/>
          </a:effectLst>
        </p:spPr>
      </p:pic>
    </p:spTree>
    <p:extLst>
      <p:ext uri="{BB962C8B-B14F-4D97-AF65-F5344CB8AC3E}">
        <p14:creationId xmlns:p14="http://schemas.microsoft.com/office/powerpoint/2010/main" val="21606801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304800" y="2895600"/>
            <a:ext cx="11353799" cy="113125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914400" marR="0" lvl="0" indent="0" algn="just"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Рурални туризам</a:t>
            </a:r>
            <a:endParaRPr kumimoji="0" lang="en-GB"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1023938" marR="0" lvl="0" indent="-10953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изградња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 опремање категорисаних објеката за смештај (нпр. сеоско туристичко домаћинство и домаћа радиност, туристички кампови, хотели мањег капацитета</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endParaRPr kumimoji="0" lang="en-GB"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1023938" marR="0" lvl="0" indent="-10953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изградња и опремање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помоћних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објеката за угоститељско-туристичке услуге </a:t>
            </a:r>
            <a:endParaRPr kumimoji="0" lang="sr-Latn-RS"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8" name="Rounded Rectangle 7"/>
          <p:cNvSpPr/>
          <p:nvPr/>
        </p:nvSpPr>
        <p:spPr>
          <a:xfrm>
            <a:off x="304801" y="4191000"/>
            <a:ext cx="11353798" cy="94391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914400" marR="0" lvl="0" indent="0" algn="just"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Сектор </a:t>
            </a:r>
            <a:r>
              <a:rPr kumimoji="0" lang="ru-RU"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услужних делатности у руралним подручјима </a:t>
            </a:r>
            <a:endParaRPr kumimoji="0" lang="en-GB"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endParaRPr>
          </a:p>
          <a:p>
            <a:pPr marL="1023938" marR="0" lvl="0" indent="-10953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објекти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за пружање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услуга</a:t>
            </a:r>
            <a:r>
              <a:rPr kumimoji="0" lang="en-GB"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нпр</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 брига о деци, брига о старима, </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нег</a:t>
            </a:r>
            <a:r>
              <a:rPr kumimoji="0" lang="en-GB"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особа са инвалидитетом, фризерски и козметички третмани итд</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r>
              <a:rPr kumimoji="0" lang="en-GB"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endParaRPr kumimoji="0" lang="en-GB"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9" name="Rounded Rectangle 8"/>
          <p:cNvSpPr/>
          <p:nvPr/>
        </p:nvSpPr>
        <p:spPr>
          <a:xfrm>
            <a:off x="304800" y="1676400"/>
            <a:ext cx="11353799" cy="110281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1023938" marR="0" lvl="0" indent="-109538" algn="just"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Директна </a:t>
            </a:r>
            <a:r>
              <a:rPr kumimoji="0" lang="ru-RU"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продаја пољопривредних и локалних </a:t>
            </a:r>
            <a:r>
              <a:rPr kumimoji="0" lang="ru-RU"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производа</a:t>
            </a:r>
          </a:p>
          <a:p>
            <a:pPr marL="1023938" marR="0" lvl="0" indent="-109538"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продајни </a:t>
            </a:r>
            <a:r>
              <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rPr>
              <a:t>објекти (нпр. на газдинству, у локалним продавницама, на пијацама, у ресторанима, </a:t>
            </a:r>
            <a:r>
              <a:rPr kumimoji="0" lang="en-GB" sz="1800" b="0" i="1"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online</a:t>
            </a:r>
            <a:r>
              <a:rPr kumimoji="0" lang="ru-RU" sz="1800" b="0"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a:t>
            </a:r>
            <a:endParaRPr kumimoji="0" lang="ru-RU" sz="1800" b="0"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2" name="Title 1"/>
          <p:cNvSpPr>
            <a:spLocks noGrp="1"/>
          </p:cNvSpPr>
          <p:nvPr>
            <p:ph type="title"/>
          </p:nvPr>
        </p:nvSpPr>
        <p:spPr>
          <a:xfrm>
            <a:off x="1097280" y="152400"/>
            <a:ext cx="10058400" cy="1450757"/>
          </a:xfrm>
        </p:spPr>
        <p:txBody>
          <a:bodyPr>
            <a:normAutofit/>
          </a:bodyPr>
          <a:lstStyle/>
          <a:p>
            <a:pPr algn="ctr"/>
            <a:r>
              <a:rPr lang="sr-Cyrl-RS" b="1" dirty="0" smtClean="0">
                <a:solidFill>
                  <a:srgbClr val="C00000"/>
                </a:solidFill>
                <a:latin typeface="Calibri" panose="020F0502020204030204"/>
              </a:rPr>
              <a:t>ПРЕПОРУКЕ АНАЛИЗА </a:t>
            </a:r>
            <a:r>
              <a:rPr lang="sr-Cyrl-RS" b="1" dirty="0">
                <a:solidFill>
                  <a:srgbClr val="C00000"/>
                </a:solidFill>
                <a:latin typeface="Calibri" panose="020F0502020204030204"/>
              </a:rPr>
              <a:t>ЗА </a:t>
            </a:r>
            <a:r>
              <a:rPr lang="sr-Cyrl-RS" b="1" dirty="0" smtClean="0">
                <a:solidFill>
                  <a:srgbClr val="C00000"/>
                </a:solidFill>
                <a:latin typeface="Calibri" panose="020F0502020204030204"/>
              </a:rPr>
              <a:t> </a:t>
            </a:r>
            <a:r>
              <a:rPr lang="sr-Cyrl-RS" b="1" dirty="0">
                <a:solidFill>
                  <a:srgbClr val="C00000"/>
                </a:solidFill>
                <a:latin typeface="Calibri" panose="020F0502020204030204"/>
              </a:rPr>
              <a:t/>
            </a:r>
            <a:br>
              <a:rPr lang="sr-Cyrl-RS" b="1" dirty="0">
                <a:solidFill>
                  <a:srgbClr val="C00000"/>
                </a:solidFill>
                <a:latin typeface="Calibri" panose="020F0502020204030204"/>
              </a:rPr>
            </a:br>
            <a:r>
              <a:rPr lang="sr-Cyrl-RS" b="1" dirty="0">
                <a:solidFill>
                  <a:srgbClr val="C00000"/>
                </a:solidFill>
                <a:latin typeface="Calibri" panose="020F0502020204030204"/>
              </a:rPr>
              <a:t>ИПАРД </a:t>
            </a:r>
            <a:r>
              <a:rPr lang="en-GB" b="1" dirty="0">
                <a:solidFill>
                  <a:srgbClr val="C00000"/>
                </a:solidFill>
                <a:latin typeface="Calibri" panose="020F0502020204030204"/>
              </a:rPr>
              <a:t>III </a:t>
            </a:r>
            <a:r>
              <a:rPr lang="sr-Cyrl-RS" b="1" dirty="0" smtClean="0">
                <a:solidFill>
                  <a:srgbClr val="C00000"/>
                </a:solidFill>
                <a:latin typeface="Calibri" panose="020F0502020204030204"/>
              </a:rPr>
              <a:t>ПРОГРАМ </a:t>
            </a:r>
            <a:r>
              <a:rPr lang="sr-Cyrl-RS" b="1" dirty="0">
                <a:solidFill>
                  <a:srgbClr val="C00000"/>
                </a:solidFill>
                <a:latin typeface="Calibri" panose="020F0502020204030204"/>
              </a:rPr>
              <a:t>ЗА МЕРУ </a:t>
            </a:r>
            <a:r>
              <a:rPr lang="sr-Cyrl-RS" b="1" dirty="0" smtClean="0">
                <a:solidFill>
                  <a:srgbClr val="C00000"/>
                </a:solidFill>
                <a:latin typeface="Calibri" panose="020F0502020204030204"/>
              </a:rPr>
              <a:t>7</a:t>
            </a:r>
            <a:endParaRPr lang="en-GB" dirty="0"/>
          </a:p>
        </p:txBody>
      </p:sp>
      <p:sp>
        <p:nvSpPr>
          <p:cNvPr id="10" name="Rounded Rectangle 9"/>
          <p:cNvSpPr/>
          <p:nvPr/>
        </p:nvSpPr>
        <p:spPr>
          <a:xfrm>
            <a:off x="304800" y="5257800"/>
            <a:ext cx="11353798" cy="94391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914400"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Аквакултура?</a:t>
            </a:r>
            <a:endParaRPr kumimoji="0" lang="en-GB" sz="18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719" b="89928" l="9585" r="89936"/>
                    </a14:imgEffect>
                  </a14:imgLayer>
                </a14:imgProps>
              </a:ext>
              <a:ext uri="{28A0092B-C50C-407E-A947-70E740481C1C}">
                <a14:useLocalDpi xmlns:a14="http://schemas.microsoft.com/office/drawing/2010/main" val="0"/>
              </a:ext>
            </a:extLst>
          </a:blip>
          <a:srcRect r="11614" b="44252"/>
          <a:stretch/>
        </p:blipFill>
        <p:spPr>
          <a:xfrm>
            <a:off x="-272847" y="3124201"/>
            <a:ext cx="1796848" cy="838200"/>
          </a:xfrm>
          <a:prstGeom prst="rect">
            <a:avLst/>
          </a:prstGeom>
        </p:spPr>
      </p:pic>
      <p:pic>
        <p:nvPicPr>
          <p:cNvPr id="4" name="Picture 3"/>
          <p:cNvPicPr>
            <a:picLocks noChangeAspect="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69169" b="66266"/>
          <a:stretch/>
        </p:blipFill>
        <p:spPr>
          <a:xfrm>
            <a:off x="115647" y="1460238"/>
            <a:ext cx="1484553" cy="1403788"/>
          </a:xfrm>
          <a:prstGeom prst="rect">
            <a:avLst/>
          </a:prstGeom>
        </p:spPr>
      </p:pic>
      <p:pic>
        <p:nvPicPr>
          <p:cNvPr id="6" name="Picture 5"/>
          <p:cNvPicPr>
            <a:picLocks noChangeAspect="1"/>
          </p:cNvPicPr>
          <p:nvPr/>
        </p:nvPicPr>
        <p:blipFill rotWithShape="1">
          <a:blip r:embed="rId5">
            <a:extLst>
              <a:ext uri="{BEBA8EAE-BF5A-486C-A8C5-ECC9F3942E4B}">
                <a14:imgProps xmlns:a14="http://schemas.microsoft.com/office/drawing/2010/main">
                  <a14:imgLayer r:embed="rId6">
                    <a14:imgEffect>
                      <a14:backgroundRemoval t="54473" b="90256" l="55000" r="95000"/>
                    </a14:imgEffect>
                  </a14:imgLayer>
                </a14:imgProps>
              </a:ext>
              <a:ext uri="{28A0092B-C50C-407E-A947-70E740481C1C}">
                <a14:useLocalDpi xmlns:a14="http://schemas.microsoft.com/office/drawing/2010/main" val="0"/>
              </a:ext>
            </a:extLst>
          </a:blip>
          <a:srcRect l="50000" t="50000" b="5271"/>
          <a:stretch/>
        </p:blipFill>
        <p:spPr>
          <a:xfrm>
            <a:off x="0" y="5040331"/>
            <a:ext cx="1464297" cy="1309915"/>
          </a:xfrm>
          <a:prstGeom prst="rect">
            <a:avLst/>
          </a:prstGeom>
        </p:spPr>
      </p:pic>
      <p:pic>
        <p:nvPicPr>
          <p:cNvPr id="11" name="Picture 10"/>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5647" y="3907296"/>
            <a:ext cx="1262791" cy="1262791"/>
          </a:xfrm>
          <a:prstGeom prst="rect">
            <a:avLst/>
          </a:prstGeom>
        </p:spPr>
      </p:pic>
    </p:spTree>
    <p:extLst>
      <p:ext uri="{BB962C8B-B14F-4D97-AF65-F5344CB8AC3E}">
        <p14:creationId xmlns:p14="http://schemas.microsoft.com/office/powerpoint/2010/main" val="34515771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4303693"/>
            <a:ext cx="6096000" cy="954107"/>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м</a:t>
            </a: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р Јасмина Миљковић,</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Шеф ИПАРД Управљачког тела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Министарство пољопривреде, шумарства и водопривреде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Булевар краља Александра 84, Београд</a:t>
            </a:r>
          </a:p>
        </p:txBody>
      </p:sp>
      <p:sp>
        <p:nvSpPr>
          <p:cNvPr id="3" name="Rectangle 2"/>
          <p:cNvSpPr/>
          <p:nvPr/>
        </p:nvSpPr>
        <p:spPr>
          <a:xfrm>
            <a:off x="3048000" y="5135645"/>
            <a:ext cx="6096000" cy="73866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2"/>
              </a:rPr>
              <a:t>jasmina.miljkovic@minpolj.gov.rs</a:t>
            </a:r>
            <a:r>
              <a:rPr kumimoji="0" lang="ru-RU"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r>
              <a:rPr kumimoji="0" lang="sr-Latn-R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endParaRPr kumimoji="0" lang="ru-RU"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hlinkClick r:id="rId3"/>
              </a:rPr>
              <a:t>www.minpolj.gov.rs</a:t>
            </a:r>
            <a:r>
              <a:rPr kumimoji="0" lang="ru-RU"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hlinkClick r:id="rId4"/>
              </a:rPr>
              <a:t>ipardnadlanu@minpolj.gov.rs</a:t>
            </a:r>
            <a:r>
              <a:rPr kumimoji="0" lang="en-US" sz="1400" b="1" i="0" u="none" strike="noStrike" kern="1200" cap="none" spc="0" normalizeH="0" baseline="0" noProof="0" dirty="0" smtClean="0">
                <a:ln>
                  <a:noFill/>
                </a:ln>
                <a:solidFill>
                  <a:srgbClr val="335B74">
                    <a:lumMod val="75000"/>
                  </a:srgbClr>
                </a:solidFill>
                <a:effectLst/>
                <a:uLnTx/>
                <a:uFillTx/>
                <a:latin typeface="Calibri" panose="020F0502020204030204"/>
                <a:ea typeface="+mn-ea"/>
                <a:cs typeface="Arial" panose="020B0604020202020204" pitchFamily="34" charset="0"/>
              </a:rPr>
              <a:t>  </a:t>
            </a:r>
            <a:endParaRPr kumimoji="0" lang="en-US" sz="1400" b="1" i="0" u="none" strike="noStrike" kern="1200" cap="none" spc="0" normalizeH="0" baseline="0" noProof="0" dirty="0">
              <a:ln>
                <a:noFill/>
              </a:ln>
              <a:solidFill>
                <a:srgbClr val="335B74">
                  <a:lumMod val="75000"/>
                </a:srgb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4000" y="6022399"/>
            <a:ext cx="322355" cy="322355"/>
          </a:xfrm>
          <a:prstGeom prst="rect">
            <a:avLst/>
          </a:prstGeom>
        </p:spPr>
      </p:pic>
      <p:pic>
        <p:nvPicPr>
          <p:cNvPr id="6" name="Picture 5"/>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7900" y="5805796"/>
            <a:ext cx="291160" cy="288754"/>
          </a:xfrm>
          <a:prstGeom prst="rect">
            <a:avLst/>
          </a:prstGeom>
        </p:spPr>
      </p:pic>
      <p:sp>
        <p:nvSpPr>
          <p:cNvPr id="7" name="TextBox 6"/>
          <p:cNvSpPr txBox="1"/>
          <p:nvPr/>
        </p:nvSpPr>
        <p:spPr>
          <a:xfrm>
            <a:off x="5588115" y="5791200"/>
            <a:ext cx="133985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@ipardnadlanu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8" name="TextBox 7"/>
          <p:cNvSpPr txBox="1"/>
          <p:nvPr/>
        </p:nvSpPr>
        <p:spPr>
          <a:xfrm>
            <a:off x="5588115" y="6026206"/>
            <a:ext cx="1326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 na 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48555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sr-Cyrl-RS" b="1" dirty="0" smtClean="0">
                <a:solidFill>
                  <a:srgbClr val="C00000"/>
                </a:solidFill>
                <a:latin typeface="+mn-lt"/>
              </a:rPr>
              <a:t>СПРОВОЂЕЊЕ </a:t>
            </a:r>
            <a:r>
              <a:rPr lang="sr-Latn-RS" b="1" dirty="0" smtClean="0">
                <a:solidFill>
                  <a:srgbClr val="C00000"/>
                </a:solidFill>
                <a:latin typeface="+mn-lt"/>
              </a:rPr>
              <a:t/>
            </a:r>
            <a:br>
              <a:rPr lang="sr-Latn-RS" b="1" dirty="0" smtClean="0">
                <a:solidFill>
                  <a:srgbClr val="C00000"/>
                </a:solidFill>
                <a:latin typeface="+mn-lt"/>
              </a:rPr>
            </a:br>
            <a:r>
              <a:rPr lang="sr-Cyrl-RS" b="1" dirty="0" smtClean="0">
                <a:solidFill>
                  <a:srgbClr val="C00000"/>
                </a:solidFill>
                <a:latin typeface="+mn-lt"/>
              </a:rPr>
              <a:t>ИПАРД </a:t>
            </a:r>
            <a:r>
              <a:rPr lang="sr-Latn-RS" b="1" dirty="0" smtClean="0">
                <a:solidFill>
                  <a:srgbClr val="C00000"/>
                </a:solidFill>
                <a:latin typeface="+mn-lt"/>
              </a:rPr>
              <a:t>II </a:t>
            </a:r>
            <a:r>
              <a:rPr lang="sr-Cyrl-RS" b="1" dirty="0" smtClean="0">
                <a:solidFill>
                  <a:srgbClr val="C00000"/>
                </a:solidFill>
                <a:latin typeface="+mn-lt"/>
              </a:rPr>
              <a:t>ПРОГРАМА</a:t>
            </a:r>
            <a:endParaRPr lang="en-GB" b="1" dirty="0">
              <a:solidFill>
                <a:srgbClr val="C00000"/>
              </a:solidFill>
              <a:latin typeface="+mn-lt"/>
            </a:endParaRPr>
          </a:p>
        </p:txBody>
      </p:sp>
      <p:sp>
        <p:nvSpPr>
          <p:cNvPr id="7" name="Subtitle 6"/>
          <p:cNvSpPr>
            <a:spLocks noGrp="1"/>
          </p:cNvSpPr>
          <p:nvPr>
            <p:ph type="subTitle" idx="1"/>
          </p:nvPr>
        </p:nvSpPr>
        <p:spPr>
          <a:xfrm>
            <a:off x="940279" y="4455620"/>
            <a:ext cx="10558732" cy="1289572"/>
          </a:xfrm>
        </p:spPr>
        <p:txBody>
          <a:bodyPr>
            <a:normAutofit fontScale="77500" lnSpcReduction="20000"/>
          </a:bodyPr>
          <a:lstStyle/>
          <a:p>
            <a:r>
              <a:rPr lang="sr-Cyrl-RS" sz="4600" b="1" dirty="0" smtClean="0">
                <a:solidFill>
                  <a:srgbClr val="0070C0"/>
                </a:solidFill>
                <a:latin typeface="+mn-lt"/>
              </a:rPr>
              <a:t>БИЉАНА ПЕТРОВИЋ</a:t>
            </a:r>
            <a:endParaRPr lang="en-US" sz="4600" b="1" dirty="0">
              <a:solidFill>
                <a:srgbClr val="0070C0"/>
              </a:solidFill>
              <a:latin typeface="+mn-lt"/>
            </a:endParaRPr>
          </a:p>
          <a:p>
            <a:r>
              <a:rPr lang="sr-Cyrl-RS" sz="2000" b="1" dirty="0"/>
              <a:t>Вршилац дужности директора Управе за аграрна плаћања </a:t>
            </a:r>
            <a:endParaRPr lang="sr-Latn-RS" sz="2000" b="1" dirty="0" smtClean="0"/>
          </a:p>
          <a:p>
            <a:r>
              <a:rPr lang="sr-Cyrl-RS" sz="2900" b="1" dirty="0" smtClean="0">
                <a:solidFill>
                  <a:srgbClr val="C00000"/>
                </a:solidFill>
              </a:rPr>
              <a:t>ИПАРД </a:t>
            </a:r>
            <a:r>
              <a:rPr lang="sr-Cyrl-RS" sz="2900" b="1" dirty="0">
                <a:solidFill>
                  <a:srgbClr val="C00000"/>
                </a:solidFill>
              </a:rPr>
              <a:t>агенција</a:t>
            </a:r>
            <a:endParaRPr lang="en-US" sz="2900" b="1" dirty="0">
              <a:solidFill>
                <a:srgbClr val="C00000"/>
              </a:solidFill>
            </a:endParaRPr>
          </a:p>
          <a:p>
            <a:endParaRPr lang="en-GB" dirty="0"/>
          </a:p>
        </p:txBody>
      </p:sp>
    </p:spTree>
    <p:extLst>
      <p:ext uri="{BB962C8B-B14F-4D97-AF65-F5344CB8AC3E}">
        <p14:creationId xmlns:p14="http://schemas.microsoft.com/office/powerpoint/2010/main" val="5559802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71922" y="194806"/>
            <a:ext cx="8446986" cy="739940"/>
          </a:xfrm>
          <a:noFill/>
          <a:effectLst>
            <a:glow rad="101600">
              <a:schemeClr val="bg1">
                <a:lumMod val="85000"/>
                <a:alpha val="40000"/>
              </a:schemeClr>
            </a:glow>
          </a:effectLst>
        </p:spPr>
        <p:txBody>
          <a:bodyPr>
            <a:normAutofit/>
          </a:bodyPr>
          <a:lstStyle/>
          <a:p>
            <a:r>
              <a:rPr lang="sr-Cyrl-RS" sz="4000" b="1" dirty="0" smtClean="0">
                <a:solidFill>
                  <a:srgbClr val="C00000"/>
                </a:solidFill>
              </a:rPr>
              <a:t>Спровођење ИПАРД-а </a:t>
            </a:r>
            <a:r>
              <a:rPr lang="sr-Cyrl-RS" sz="4000" b="1" dirty="0">
                <a:solidFill>
                  <a:srgbClr val="C00000"/>
                </a:solidFill>
              </a:rPr>
              <a:t>у бројкама</a:t>
            </a:r>
            <a:endParaRPr lang="en-GB" sz="4000" b="1" dirty="0">
              <a:solidFill>
                <a:srgbClr val="C00000"/>
              </a:solidFill>
            </a:endParaRPr>
          </a:p>
        </p:txBody>
      </p:sp>
      <p:sp>
        <p:nvSpPr>
          <p:cNvPr id="2" name="Rectangle 1"/>
          <p:cNvSpPr/>
          <p:nvPr/>
        </p:nvSpPr>
        <p:spPr>
          <a:xfrm>
            <a:off x="682171" y="1334681"/>
            <a:ext cx="10895078" cy="842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1C328A5-687E-4DD9-96F7-A569937DFEBA}"/>
              </a:ext>
            </a:extLst>
          </p:cNvPr>
          <p:cNvSpPr/>
          <p:nvPr/>
        </p:nvSpPr>
        <p:spPr>
          <a:xfrm>
            <a:off x="3656112" y="4991346"/>
            <a:ext cx="6918006" cy="307777"/>
          </a:xfrm>
          <a:prstGeom prst="rect">
            <a:avLst/>
          </a:prstGeom>
        </p:spPr>
        <p:txBody>
          <a:bodyPr wrap="square">
            <a:spAutoFit/>
          </a:bodyPr>
          <a:lstStyle/>
          <a:p>
            <a:pPr marL="0" marR="0" lvl="0" indent="0" algn="just" defTabSz="914400" rtl="0" eaLnBrk="1" fontAlgn="auto" latinLnBrk="0" hangingPunct="1">
              <a:lnSpc>
                <a:spcPct val="100000"/>
              </a:lnSpc>
              <a:spcBef>
                <a:spcPts val="1200"/>
              </a:spcBef>
              <a:spcAft>
                <a:spcPts val="0"/>
              </a:spcAft>
              <a:buClrTx/>
              <a:buSzTx/>
              <a:buFontTx/>
              <a:buNone/>
              <a:tabLst/>
              <a:defRPr/>
            </a:pPr>
            <a:endParaRPr kumimoji="0" lang="en-US" sz="1400" b="0" i="0" u="none" strike="noStrike" kern="1200" cap="none" spc="0" normalizeH="0" baseline="0" noProof="1">
              <a:ln>
                <a:noFill/>
              </a:ln>
              <a:solidFill>
                <a:prstClr val="black"/>
              </a:solidFill>
              <a:effectLst/>
              <a:uLnTx/>
              <a:uFillTx/>
              <a:latin typeface="Calibri" panose="020F0502020204030204"/>
              <a:ea typeface="+mn-ea"/>
              <a:cs typeface="+mn-cs"/>
            </a:endParaRPr>
          </a:p>
        </p:txBody>
      </p:sp>
      <p:pic>
        <p:nvPicPr>
          <p:cNvPr id="22" name="Graphic 29" descr="Puzzle">
            <a:extLst>
              <a:ext uri="{FF2B5EF4-FFF2-40B4-BE49-F238E27FC236}">
                <a16:creationId xmlns:a16="http://schemas.microsoft.com/office/drawing/2014/main" id="{4F04F1A9-A21C-4BFB-8876-92E59D5EEB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xmlns:lc="http://schemas.openxmlformats.org/drawingml/2006/lockedCanvas" r:embed="rId7"/>
              </a:ext>
            </a:extLst>
          </a:blip>
          <a:stretch>
            <a:fillRect/>
          </a:stretch>
        </p:blipFill>
        <p:spPr>
          <a:xfrm>
            <a:off x="2560667" y="2960217"/>
            <a:ext cx="512064" cy="512064"/>
          </a:xfrm>
          <a:prstGeom prst="rect">
            <a:avLst/>
          </a:prstGeom>
        </p:spPr>
      </p:pic>
      <p:sp>
        <p:nvSpPr>
          <p:cNvPr id="27" name="Subtitle 2">
            <a:extLst>
              <a:ext uri="{FF2B5EF4-FFF2-40B4-BE49-F238E27FC236}">
                <a16:creationId xmlns:a16="http://schemas.microsoft.com/office/drawing/2014/main" id="{F03F6884-1B1B-4DB2-AB07-DFBB610AB031}"/>
              </a:ext>
            </a:extLst>
          </p:cNvPr>
          <p:cNvSpPr txBox="1">
            <a:spLocks/>
          </p:cNvSpPr>
          <p:nvPr/>
        </p:nvSpPr>
        <p:spPr>
          <a:xfrm>
            <a:off x="536631" y="883652"/>
            <a:ext cx="9885088" cy="484614"/>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grpSp>
        <p:nvGrpSpPr>
          <p:cNvPr id="29" name="Group 28">
            <a:extLst>
              <a:ext uri="{FF2B5EF4-FFF2-40B4-BE49-F238E27FC236}">
                <a16:creationId xmlns:a16="http://schemas.microsoft.com/office/drawing/2014/main" id="{8D12E292-7137-4989-921F-2F2704705878}"/>
              </a:ext>
            </a:extLst>
          </p:cNvPr>
          <p:cNvGrpSpPr/>
          <p:nvPr/>
        </p:nvGrpSpPr>
        <p:grpSpPr>
          <a:xfrm>
            <a:off x="3727704" y="1323752"/>
            <a:ext cx="4736592" cy="4736592"/>
            <a:chOff x="5692775" y="1570038"/>
            <a:chExt cx="3959225" cy="3836988"/>
          </a:xfrm>
        </p:grpSpPr>
        <p:sp>
          <p:nvSpPr>
            <p:cNvPr id="30" name="Freeform 367">
              <a:extLst>
                <a:ext uri="{FF2B5EF4-FFF2-40B4-BE49-F238E27FC236}">
                  <a16:creationId xmlns:a16="http://schemas.microsoft.com/office/drawing/2014/main" id="{7D0F04F5-1450-447F-84DA-D40DF76C5557}"/>
                </a:ext>
              </a:extLst>
            </p:cNvPr>
            <p:cNvSpPr>
              <a:spLocks noEditPoints="1"/>
            </p:cNvSpPr>
            <p:nvPr/>
          </p:nvSpPr>
          <p:spPr bwMode="auto">
            <a:xfrm>
              <a:off x="6237288" y="1651001"/>
              <a:ext cx="1333500" cy="2071688"/>
            </a:xfrm>
            <a:custGeom>
              <a:avLst/>
              <a:gdLst>
                <a:gd name="T0" fmla="*/ 1736 w 3244"/>
                <a:gd name="T1" fmla="*/ 3169 h 5041"/>
                <a:gd name="T2" fmla="*/ 1646 w 3244"/>
                <a:gd name="T3" fmla="*/ 3896 h 5041"/>
                <a:gd name="T4" fmla="*/ 1666 w 3244"/>
                <a:gd name="T5" fmla="*/ 4240 h 5041"/>
                <a:gd name="T6" fmla="*/ 1424 w 3244"/>
                <a:gd name="T7" fmla="*/ 3302 h 5041"/>
                <a:gd name="T8" fmla="*/ 1426 w 3244"/>
                <a:gd name="T9" fmla="*/ 3209 h 5041"/>
                <a:gd name="T10" fmla="*/ 1434 w 3244"/>
                <a:gd name="T11" fmla="*/ 3040 h 5041"/>
                <a:gd name="T12" fmla="*/ 1271 w 3244"/>
                <a:gd name="T13" fmla="*/ 2999 h 5041"/>
                <a:gd name="T14" fmla="*/ 206 w 3244"/>
                <a:gd name="T15" fmla="*/ 1625 h 5041"/>
                <a:gd name="T16" fmla="*/ 1624 w 3244"/>
                <a:gd name="T17" fmla="*/ 207 h 5041"/>
                <a:gd name="T18" fmla="*/ 2983 w 3244"/>
                <a:gd name="T19" fmla="*/ 1220 h 5041"/>
                <a:gd name="T20" fmla="*/ 2989 w 3244"/>
                <a:gd name="T21" fmla="*/ 1240 h 5041"/>
                <a:gd name="T22" fmla="*/ 3003 w 3244"/>
                <a:gd name="T23" fmla="*/ 1291 h 5041"/>
                <a:gd name="T24" fmla="*/ 3003 w 3244"/>
                <a:gd name="T25" fmla="*/ 1294 h 5041"/>
                <a:gd name="T26" fmla="*/ 3024 w 3244"/>
                <a:gd name="T27" fmla="*/ 1399 h 5041"/>
                <a:gd name="T28" fmla="*/ 1736 w 3244"/>
                <a:gd name="T29" fmla="*/ 3169 h 5041"/>
                <a:gd name="T30" fmla="*/ 3244 w 3244"/>
                <a:gd name="T31" fmla="*/ 1508 h 5041"/>
                <a:gd name="T32" fmla="*/ 3203 w 3244"/>
                <a:gd name="T33" fmla="*/ 1243 h 5041"/>
                <a:gd name="T34" fmla="*/ 3203 w 3244"/>
                <a:gd name="T35" fmla="*/ 1243 h 5041"/>
                <a:gd name="T36" fmla="*/ 3203 w 3244"/>
                <a:gd name="T37" fmla="*/ 1242 h 5041"/>
                <a:gd name="T38" fmla="*/ 3187 w 3244"/>
                <a:gd name="T39" fmla="*/ 1181 h 5041"/>
                <a:gd name="T40" fmla="*/ 3185 w 3244"/>
                <a:gd name="T41" fmla="*/ 1173 h 5041"/>
                <a:gd name="T42" fmla="*/ 3181 w 3244"/>
                <a:gd name="T43" fmla="*/ 1161 h 5041"/>
                <a:gd name="T44" fmla="*/ 3181 w 3244"/>
                <a:gd name="T45" fmla="*/ 1161 h 5041"/>
                <a:gd name="T46" fmla="*/ 1624 w 3244"/>
                <a:gd name="T47" fmla="*/ 0 h 5041"/>
                <a:gd name="T48" fmla="*/ 0 w 3244"/>
                <a:gd name="T49" fmla="*/ 1625 h 5041"/>
                <a:gd name="T50" fmla="*/ 1219 w 3244"/>
                <a:gd name="T51" fmla="*/ 3199 h 5041"/>
                <a:gd name="T52" fmla="*/ 1217 w 3244"/>
                <a:gd name="T53" fmla="*/ 3302 h 5041"/>
                <a:gd name="T54" fmla="*/ 2102 w 3244"/>
                <a:gd name="T55" fmla="*/ 5041 h 5041"/>
                <a:gd name="T56" fmla="*/ 1852 w 3244"/>
                <a:gd name="T57" fmla="*/ 3896 h 5041"/>
                <a:gd name="T58" fmla="*/ 1937 w 3244"/>
                <a:gd name="T59" fmla="*/ 3219 h 5041"/>
                <a:gd name="T60" fmla="*/ 3244 w 3244"/>
                <a:gd name="T61" fmla="*/ 1508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44" h="5041">
                  <a:moveTo>
                    <a:pt x="1736" y="3169"/>
                  </a:moveTo>
                  <a:cubicBezTo>
                    <a:pt x="1676" y="3405"/>
                    <a:pt x="1646" y="3650"/>
                    <a:pt x="1646" y="3896"/>
                  </a:cubicBezTo>
                  <a:cubicBezTo>
                    <a:pt x="1646" y="4011"/>
                    <a:pt x="1652" y="4126"/>
                    <a:pt x="1666" y="4240"/>
                  </a:cubicBezTo>
                  <a:cubicBezTo>
                    <a:pt x="1509" y="3956"/>
                    <a:pt x="1424" y="3634"/>
                    <a:pt x="1424" y="3302"/>
                  </a:cubicBezTo>
                  <a:cubicBezTo>
                    <a:pt x="1424" y="3272"/>
                    <a:pt x="1424" y="3240"/>
                    <a:pt x="1426" y="3209"/>
                  </a:cubicBezTo>
                  <a:lnTo>
                    <a:pt x="1434" y="3040"/>
                  </a:lnTo>
                  <a:lnTo>
                    <a:pt x="1271" y="2999"/>
                  </a:lnTo>
                  <a:cubicBezTo>
                    <a:pt x="644" y="2838"/>
                    <a:pt x="206" y="2273"/>
                    <a:pt x="206" y="1625"/>
                  </a:cubicBezTo>
                  <a:cubicBezTo>
                    <a:pt x="206" y="843"/>
                    <a:pt x="842" y="207"/>
                    <a:pt x="1624" y="207"/>
                  </a:cubicBezTo>
                  <a:cubicBezTo>
                    <a:pt x="2247" y="207"/>
                    <a:pt x="2806" y="623"/>
                    <a:pt x="2983" y="1220"/>
                  </a:cubicBezTo>
                  <a:lnTo>
                    <a:pt x="2989" y="1240"/>
                  </a:lnTo>
                  <a:cubicBezTo>
                    <a:pt x="2994" y="1257"/>
                    <a:pt x="2999" y="1274"/>
                    <a:pt x="3003" y="1291"/>
                  </a:cubicBezTo>
                  <a:lnTo>
                    <a:pt x="3003" y="1294"/>
                  </a:lnTo>
                  <a:cubicBezTo>
                    <a:pt x="3012" y="1329"/>
                    <a:pt x="3019" y="1364"/>
                    <a:pt x="3024" y="1399"/>
                  </a:cubicBezTo>
                  <a:cubicBezTo>
                    <a:pt x="2387" y="1801"/>
                    <a:pt x="1921" y="2439"/>
                    <a:pt x="1736" y="3169"/>
                  </a:cubicBezTo>
                  <a:close/>
                  <a:moveTo>
                    <a:pt x="3244" y="1508"/>
                  </a:moveTo>
                  <a:cubicBezTo>
                    <a:pt x="3238" y="1417"/>
                    <a:pt x="3224" y="1329"/>
                    <a:pt x="3203" y="1243"/>
                  </a:cubicBezTo>
                  <a:lnTo>
                    <a:pt x="3203" y="1243"/>
                  </a:lnTo>
                  <a:lnTo>
                    <a:pt x="3203" y="1242"/>
                  </a:lnTo>
                  <a:cubicBezTo>
                    <a:pt x="3198" y="1222"/>
                    <a:pt x="3193" y="1201"/>
                    <a:pt x="3187" y="1181"/>
                  </a:cubicBezTo>
                  <a:cubicBezTo>
                    <a:pt x="3186" y="1178"/>
                    <a:pt x="3186" y="1176"/>
                    <a:pt x="3185" y="1173"/>
                  </a:cubicBezTo>
                  <a:cubicBezTo>
                    <a:pt x="3184" y="1169"/>
                    <a:pt x="3183" y="1165"/>
                    <a:pt x="3181" y="1161"/>
                  </a:cubicBezTo>
                  <a:lnTo>
                    <a:pt x="3181" y="1161"/>
                  </a:lnTo>
                  <a:cubicBezTo>
                    <a:pt x="2981" y="490"/>
                    <a:pt x="2360" y="0"/>
                    <a:pt x="1624" y="0"/>
                  </a:cubicBezTo>
                  <a:cubicBezTo>
                    <a:pt x="727" y="0"/>
                    <a:pt x="0" y="728"/>
                    <a:pt x="0" y="1625"/>
                  </a:cubicBezTo>
                  <a:cubicBezTo>
                    <a:pt x="0" y="2382"/>
                    <a:pt x="518" y="3019"/>
                    <a:pt x="1219" y="3199"/>
                  </a:cubicBezTo>
                  <a:cubicBezTo>
                    <a:pt x="1218" y="3233"/>
                    <a:pt x="1217" y="3268"/>
                    <a:pt x="1217" y="3302"/>
                  </a:cubicBezTo>
                  <a:cubicBezTo>
                    <a:pt x="1217" y="4017"/>
                    <a:pt x="1566" y="4650"/>
                    <a:pt x="2102" y="5041"/>
                  </a:cubicBezTo>
                  <a:cubicBezTo>
                    <a:pt x="1942" y="4692"/>
                    <a:pt x="1852" y="4304"/>
                    <a:pt x="1852" y="3896"/>
                  </a:cubicBezTo>
                  <a:cubicBezTo>
                    <a:pt x="1852" y="3662"/>
                    <a:pt x="1882" y="3436"/>
                    <a:pt x="1937" y="3219"/>
                  </a:cubicBezTo>
                  <a:cubicBezTo>
                    <a:pt x="2122" y="2487"/>
                    <a:pt x="2603" y="1872"/>
                    <a:pt x="3244" y="1508"/>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368">
              <a:extLst>
                <a:ext uri="{FF2B5EF4-FFF2-40B4-BE49-F238E27FC236}">
                  <a16:creationId xmlns:a16="http://schemas.microsoft.com/office/drawing/2014/main" id="{CF1309F2-F414-4703-AA93-A58F704DAD01}"/>
                </a:ext>
              </a:extLst>
            </p:cNvPr>
            <p:cNvSpPr>
              <a:spLocks noEditPoints="1"/>
            </p:cNvSpPr>
            <p:nvPr/>
          </p:nvSpPr>
          <p:spPr bwMode="auto">
            <a:xfrm>
              <a:off x="5692775" y="3073401"/>
              <a:ext cx="2146300" cy="1408113"/>
            </a:xfrm>
            <a:custGeom>
              <a:avLst/>
              <a:gdLst>
                <a:gd name="T0" fmla="*/ 3956 w 5219"/>
                <a:gd name="T1" fmla="*/ 2447 h 3421"/>
                <a:gd name="T2" fmla="*/ 3356 w 5219"/>
                <a:gd name="T3" fmla="*/ 2351 h 3421"/>
                <a:gd name="T4" fmla="*/ 3267 w 5219"/>
                <a:gd name="T5" fmla="*/ 2320 h 3421"/>
                <a:gd name="T6" fmla="*/ 3110 w 5219"/>
                <a:gd name="T7" fmla="*/ 2260 h 3421"/>
                <a:gd name="T8" fmla="*/ 3019 w 5219"/>
                <a:gd name="T9" fmla="*/ 2402 h 3421"/>
                <a:gd name="T10" fmla="*/ 1823 w 5219"/>
                <a:gd name="T11" fmla="*/ 3060 h 3421"/>
                <a:gd name="T12" fmla="*/ 1384 w 5219"/>
                <a:gd name="T13" fmla="*/ 2990 h 3421"/>
                <a:gd name="T14" fmla="*/ 473 w 5219"/>
                <a:gd name="T15" fmla="*/ 1203 h 3421"/>
                <a:gd name="T16" fmla="*/ 1822 w 5219"/>
                <a:gd name="T17" fmla="*/ 224 h 3421"/>
                <a:gd name="T18" fmla="*/ 1857 w 5219"/>
                <a:gd name="T19" fmla="*/ 224 h 3421"/>
                <a:gd name="T20" fmla="*/ 1877 w 5219"/>
                <a:gd name="T21" fmla="*/ 225 h 3421"/>
                <a:gd name="T22" fmla="*/ 1930 w 5219"/>
                <a:gd name="T23" fmla="*/ 228 h 3421"/>
                <a:gd name="T24" fmla="*/ 1934 w 5219"/>
                <a:gd name="T25" fmla="*/ 228 h 3421"/>
                <a:gd name="T26" fmla="*/ 2040 w 5219"/>
                <a:gd name="T27" fmla="*/ 240 h 3421"/>
                <a:gd name="T28" fmla="*/ 3325 w 5219"/>
                <a:gd name="T29" fmla="*/ 2012 h 3421"/>
                <a:gd name="T30" fmla="*/ 3988 w 5219"/>
                <a:gd name="T31" fmla="*/ 2323 h 3421"/>
                <a:gd name="T32" fmla="*/ 4324 w 5219"/>
                <a:gd name="T33" fmla="*/ 2411 h 3421"/>
                <a:gd name="T34" fmla="*/ 3956 w 5219"/>
                <a:gd name="T35" fmla="*/ 2447 h 3421"/>
                <a:gd name="T36" fmla="*/ 4052 w 5219"/>
                <a:gd name="T37" fmla="*/ 2126 h 3421"/>
                <a:gd name="T38" fmla="*/ 3435 w 5219"/>
                <a:gd name="T39" fmla="*/ 1837 h 3421"/>
                <a:gd name="T40" fmla="*/ 2212 w 5219"/>
                <a:gd name="T41" fmla="*/ 65 h 3421"/>
                <a:gd name="T42" fmla="*/ 1946 w 5219"/>
                <a:gd name="T43" fmla="*/ 22 h 3421"/>
                <a:gd name="T44" fmla="*/ 1946 w 5219"/>
                <a:gd name="T45" fmla="*/ 22 h 3421"/>
                <a:gd name="T46" fmla="*/ 1883 w 5219"/>
                <a:gd name="T47" fmla="*/ 18 h 3421"/>
                <a:gd name="T48" fmla="*/ 1875 w 5219"/>
                <a:gd name="T49" fmla="*/ 18 h 3421"/>
                <a:gd name="T50" fmla="*/ 1862 w 5219"/>
                <a:gd name="T51" fmla="*/ 17 h 3421"/>
                <a:gd name="T52" fmla="*/ 1862 w 5219"/>
                <a:gd name="T53" fmla="*/ 18 h 3421"/>
                <a:gd name="T54" fmla="*/ 277 w 5219"/>
                <a:gd name="T55" fmla="*/ 1139 h 3421"/>
                <a:gd name="T56" fmla="*/ 1320 w 5219"/>
                <a:gd name="T57" fmla="*/ 3187 h 3421"/>
                <a:gd name="T58" fmla="*/ 3194 w 5219"/>
                <a:gd name="T59" fmla="*/ 2513 h 3421"/>
                <a:gd name="T60" fmla="*/ 3292 w 5219"/>
                <a:gd name="T61" fmla="*/ 2547 h 3421"/>
                <a:gd name="T62" fmla="*/ 5219 w 5219"/>
                <a:gd name="T63" fmla="*/ 2242 h 3421"/>
                <a:gd name="T64" fmla="*/ 4052 w 5219"/>
                <a:gd name="T65" fmla="*/ 2126 h 3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19" h="3421">
                  <a:moveTo>
                    <a:pt x="3956" y="2447"/>
                  </a:moveTo>
                  <a:cubicBezTo>
                    <a:pt x="3753" y="2447"/>
                    <a:pt x="3551" y="2414"/>
                    <a:pt x="3356" y="2351"/>
                  </a:cubicBezTo>
                  <a:cubicBezTo>
                    <a:pt x="3327" y="2342"/>
                    <a:pt x="3297" y="2331"/>
                    <a:pt x="3267" y="2320"/>
                  </a:cubicBezTo>
                  <a:lnTo>
                    <a:pt x="3110" y="2260"/>
                  </a:lnTo>
                  <a:lnTo>
                    <a:pt x="3019" y="2402"/>
                  </a:lnTo>
                  <a:cubicBezTo>
                    <a:pt x="2762" y="2808"/>
                    <a:pt x="2303" y="3060"/>
                    <a:pt x="1823" y="3060"/>
                  </a:cubicBezTo>
                  <a:cubicBezTo>
                    <a:pt x="1674" y="3060"/>
                    <a:pt x="1527" y="3037"/>
                    <a:pt x="1384" y="2990"/>
                  </a:cubicBezTo>
                  <a:cubicBezTo>
                    <a:pt x="640" y="2749"/>
                    <a:pt x="232" y="1947"/>
                    <a:pt x="473" y="1203"/>
                  </a:cubicBezTo>
                  <a:cubicBezTo>
                    <a:pt x="664" y="617"/>
                    <a:pt x="1206" y="224"/>
                    <a:pt x="1822" y="224"/>
                  </a:cubicBezTo>
                  <a:cubicBezTo>
                    <a:pt x="1833" y="224"/>
                    <a:pt x="1845" y="224"/>
                    <a:pt x="1857" y="224"/>
                  </a:cubicBezTo>
                  <a:lnTo>
                    <a:pt x="1877" y="225"/>
                  </a:lnTo>
                  <a:cubicBezTo>
                    <a:pt x="1895" y="225"/>
                    <a:pt x="1913" y="226"/>
                    <a:pt x="1930" y="228"/>
                  </a:cubicBezTo>
                  <a:lnTo>
                    <a:pt x="1934" y="228"/>
                  </a:lnTo>
                  <a:cubicBezTo>
                    <a:pt x="1970" y="231"/>
                    <a:pt x="2005" y="235"/>
                    <a:pt x="2040" y="240"/>
                  </a:cubicBezTo>
                  <a:cubicBezTo>
                    <a:pt x="2226" y="970"/>
                    <a:pt x="2688" y="1611"/>
                    <a:pt x="3325" y="2012"/>
                  </a:cubicBezTo>
                  <a:cubicBezTo>
                    <a:pt x="3532" y="2142"/>
                    <a:pt x="3755" y="2247"/>
                    <a:pt x="3988" y="2323"/>
                  </a:cubicBezTo>
                  <a:cubicBezTo>
                    <a:pt x="4099" y="2359"/>
                    <a:pt x="4211" y="2388"/>
                    <a:pt x="4324" y="2411"/>
                  </a:cubicBezTo>
                  <a:cubicBezTo>
                    <a:pt x="4203" y="2434"/>
                    <a:pt x="4080" y="2447"/>
                    <a:pt x="3956" y="2447"/>
                  </a:cubicBezTo>
                  <a:close/>
                  <a:moveTo>
                    <a:pt x="4052" y="2126"/>
                  </a:moveTo>
                  <a:cubicBezTo>
                    <a:pt x="3830" y="2054"/>
                    <a:pt x="3624" y="1956"/>
                    <a:pt x="3435" y="1837"/>
                  </a:cubicBezTo>
                  <a:cubicBezTo>
                    <a:pt x="2796" y="1434"/>
                    <a:pt x="2359" y="787"/>
                    <a:pt x="2212" y="65"/>
                  </a:cubicBezTo>
                  <a:cubicBezTo>
                    <a:pt x="2123" y="43"/>
                    <a:pt x="2035" y="29"/>
                    <a:pt x="1946" y="22"/>
                  </a:cubicBezTo>
                  <a:lnTo>
                    <a:pt x="1946" y="22"/>
                  </a:lnTo>
                  <a:cubicBezTo>
                    <a:pt x="1925" y="20"/>
                    <a:pt x="1904" y="19"/>
                    <a:pt x="1883" y="18"/>
                  </a:cubicBezTo>
                  <a:cubicBezTo>
                    <a:pt x="1880" y="18"/>
                    <a:pt x="1877" y="18"/>
                    <a:pt x="1875" y="18"/>
                  </a:cubicBezTo>
                  <a:cubicBezTo>
                    <a:pt x="1870" y="18"/>
                    <a:pt x="1866" y="17"/>
                    <a:pt x="1862" y="17"/>
                  </a:cubicBezTo>
                  <a:lnTo>
                    <a:pt x="1862" y="18"/>
                  </a:lnTo>
                  <a:cubicBezTo>
                    <a:pt x="1162" y="0"/>
                    <a:pt x="504" y="440"/>
                    <a:pt x="277" y="1139"/>
                  </a:cubicBezTo>
                  <a:cubicBezTo>
                    <a:pt x="0" y="1993"/>
                    <a:pt x="467" y="2909"/>
                    <a:pt x="1320" y="3187"/>
                  </a:cubicBezTo>
                  <a:cubicBezTo>
                    <a:pt x="2041" y="3421"/>
                    <a:pt x="2806" y="3124"/>
                    <a:pt x="3194" y="2513"/>
                  </a:cubicBezTo>
                  <a:cubicBezTo>
                    <a:pt x="3226" y="2525"/>
                    <a:pt x="3259" y="2537"/>
                    <a:pt x="3292" y="2547"/>
                  </a:cubicBezTo>
                  <a:cubicBezTo>
                    <a:pt x="3971" y="2768"/>
                    <a:pt x="4681" y="2632"/>
                    <a:pt x="5219" y="2242"/>
                  </a:cubicBezTo>
                  <a:cubicBezTo>
                    <a:pt x="4838" y="2287"/>
                    <a:pt x="4441" y="2253"/>
                    <a:pt x="4052" y="2126"/>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369">
              <a:extLst>
                <a:ext uri="{FF2B5EF4-FFF2-40B4-BE49-F238E27FC236}">
                  <a16:creationId xmlns:a16="http://schemas.microsoft.com/office/drawing/2014/main" id="{6D58E0F4-A075-4727-8621-0539363EC360}"/>
                </a:ext>
              </a:extLst>
            </p:cNvPr>
            <p:cNvSpPr>
              <a:spLocks noEditPoints="1"/>
            </p:cNvSpPr>
            <p:nvPr/>
          </p:nvSpPr>
          <p:spPr bwMode="auto">
            <a:xfrm>
              <a:off x="6943725" y="3398838"/>
              <a:ext cx="1476375" cy="2008188"/>
            </a:xfrm>
            <a:custGeom>
              <a:avLst/>
              <a:gdLst>
                <a:gd name="T0" fmla="*/ 2912 w 3591"/>
                <a:gd name="T1" fmla="*/ 3878 h 4886"/>
                <a:gd name="T2" fmla="*/ 1764 w 3591"/>
                <a:gd name="T3" fmla="*/ 4463 h 4886"/>
                <a:gd name="T4" fmla="*/ 931 w 3591"/>
                <a:gd name="T5" fmla="*/ 4192 h 4886"/>
                <a:gd name="T6" fmla="*/ 428 w 3591"/>
                <a:gd name="T7" fmla="*/ 2573 h 4886"/>
                <a:gd name="T8" fmla="*/ 435 w 3591"/>
                <a:gd name="T9" fmla="*/ 2552 h 4886"/>
                <a:gd name="T10" fmla="*/ 454 w 3591"/>
                <a:gd name="T11" fmla="*/ 2505 h 4886"/>
                <a:gd name="T12" fmla="*/ 457 w 3591"/>
                <a:gd name="T13" fmla="*/ 2497 h 4886"/>
                <a:gd name="T14" fmla="*/ 500 w 3591"/>
                <a:gd name="T15" fmla="*/ 2404 h 4886"/>
                <a:gd name="T16" fmla="*/ 694 w 3591"/>
                <a:gd name="T17" fmla="*/ 2410 h 4886"/>
                <a:gd name="T18" fmla="*/ 2582 w 3591"/>
                <a:gd name="T19" fmla="*/ 1730 h 4886"/>
                <a:gd name="T20" fmla="*/ 3082 w 3591"/>
                <a:gd name="T21" fmla="*/ 1195 h 4886"/>
                <a:gd name="T22" fmla="*/ 3269 w 3591"/>
                <a:gd name="T23" fmla="*/ 905 h 4886"/>
                <a:gd name="T24" fmla="*/ 2914 w 3591"/>
                <a:gd name="T25" fmla="*/ 1805 h 4886"/>
                <a:gd name="T26" fmla="*/ 2857 w 3591"/>
                <a:gd name="T27" fmla="*/ 1880 h 4886"/>
                <a:gd name="T28" fmla="*/ 2751 w 3591"/>
                <a:gd name="T29" fmla="*/ 2011 h 4886"/>
                <a:gd name="T30" fmla="*/ 2859 w 3591"/>
                <a:gd name="T31" fmla="*/ 2141 h 4886"/>
                <a:gd name="T32" fmla="*/ 2912 w 3591"/>
                <a:gd name="T33" fmla="*/ 3878 h 4886"/>
                <a:gd name="T34" fmla="*/ 3081 w 3591"/>
                <a:gd name="T35" fmla="*/ 1927 h 4886"/>
                <a:gd name="T36" fmla="*/ 3386 w 3591"/>
                <a:gd name="T37" fmla="*/ 0 h 4886"/>
                <a:gd name="T38" fmla="*/ 2915 w 3591"/>
                <a:gd name="T39" fmla="*/ 1073 h 4886"/>
                <a:gd name="T40" fmla="*/ 2450 w 3591"/>
                <a:gd name="T41" fmla="*/ 1571 h 4886"/>
                <a:gd name="T42" fmla="*/ 386 w 3591"/>
                <a:gd name="T43" fmla="*/ 2186 h 4886"/>
                <a:gd name="T44" fmla="*/ 263 w 3591"/>
                <a:gd name="T45" fmla="*/ 2426 h 4886"/>
                <a:gd name="T46" fmla="*/ 263 w 3591"/>
                <a:gd name="T47" fmla="*/ 2425 h 4886"/>
                <a:gd name="T48" fmla="*/ 263 w 3591"/>
                <a:gd name="T49" fmla="*/ 2426 h 4886"/>
                <a:gd name="T50" fmla="*/ 240 w 3591"/>
                <a:gd name="T51" fmla="*/ 2485 h 4886"/>
                <a:gd name="T52" fmla="*/ 237 w 3591"/>
                <a:gd name="T53" fmla="*/ 2493 h 4886"/>
                <a:gd name="T54" fmla="*/ 233 w 3591"/>
                <a:gd name="T55" fmla="*/ 2504 h 4886"/>
                <a:gd name="T56" fmla="*/ 233 w 3591"/>
                <a:gd name="T57" fmla="*/ 2505 h 4886"/>
                <a:gd name="T58" fmla="*/ 810 w 3591"/>
                <a:gd name="T59" fmla="*/ 4359 h 4886"/>
                <a:gd name="T60" fmla="*/ 3079 w 3591"/>
                <a:gd name="T61" fmla="*/ 3999 h 4886"/>
                <a:gd name="T62" fmla="*/ 3018 w 3591"/>
                <a:gd name="T63" fmla="*/ 2009 h 4886"/>
                <a:gd name="T64" fmla="*/ 3081 w 3591"/>
                <a:gd name="T65" fmla="*/ 1927 h 4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1" h="4886">
                  <a:moveTo>
                    <a:pt x="2912" y="3878"/>
                  </a:moveTo>
                  <a:cubicBezTo>
                    <a:pt x="2646" y="4244"/>
                    <a:pt x="2217" y="4463"/>
                    <a:pt x="1764" y="4463"/>
                  </a:cubicBezTo>
                  <a:cubicBezTo>
                    <a:pt x="1463" y="4463"/>
                    <a:pt x="1175" y="4369"/>
                    <a:pt x="931" y="4192"/>
                  </a:cubicBezTo>
                  <a:cubicBezTo>
                    <a:pt x="428" y="3826"/>
                    <a:pt x="221" y="3160"/>
                    <a:pt x="428" y="2573"/>
                  </a:cubicBezTo>
                  <a:lnTo>
                    <a:pt x="435" y="2552"/>
                  </a:lnTo>
                  <a:cubicBezTo>
                    <a:pt x="441" y="2537"/>
                    <a:pt x="447" y="2521"/>
                    <a:pt x="454" y="2505"/>
                  </a:cubicBezTo>
                  <a:lnTo>
                    <a:pt x="457" y="2497"/>
                  </a:lnTo>
                  <a:cubicBezTo>
                    <a:pt x="470" y="2466"/>
                    <a:pt x="484" y="2435"/>
                    <a:pt x="500" y="2404"/>
                  </a:cubicBezTo>
                  <a:cubicBezTo>
                    <a:pt x="565" y="2408"/>
                    <a:pt x="630" y="2410"/>
                    <a:pt x="694" y="2410"/>
                  </a:cubicBezTo>
                  <a:cubicBezTo>
                    <a:pt x="1384" y="2410"/>
                    <a:pt x="2054" y="2169"/>
                    <a:pt x="2582" y="1730"/>
                  </a:cubicBezTo>
                  <a:cubicBezTo>
                    <a:pt x="2770" y="1573"/>
                    <a:pt x="2938" y="1393"/>
                    <a:pt x="3082" y="1195"/>
                  </a:cubicBezTo>
                  <a:cubicBezTo>
                    <a:pt x="3150" y="1101"/>
                    <a:pt x="3213" y="1004"/>
                    <a:pt x="3269" y="905"/>
                  </a:cubicBezTo>
                  <a:cubicBezTo>
                    <a:pt x="3228" y="1226"/>
                    <a:pt x="3108" y="1537"/>
                    <a:pt x="2914" y="1805"/>
                  </a:cubicBezTo>
                  <a:cubicBezTo>
                    <a:pt x="2896" y="1830"/>
                    <a:pt x="2877" y="1855"/>
                    <a:pt x="2857" y="1880"/>
                  </a:cubicBezTo>
                  <a:lnTo>
                    <a:pt x="2751" y="2011"/>
                  </a:lnTo>
                  <a:lnTo>
                    <a:pt x="2859" y="2141"/>
                  </a:lnTo>
                  <a:cubicBezTo>
                    <a:pt x="3271" y="2639"/>
                    <a:pt x="3293" y="3354"/>
                    <a:pt x="2912" y="3878"/>
                  </a:cubicBezTo>
                  <a:close/>
                  <a:moveTo>
                    <a:pt x="3081" y="1927"/>
                  </a:moveTo>
                  <a:cubicBezTo>
                    <a:pt x="3501" y="1348"/>
                    <a:pt x="3591" y="631"/>
                    <a:pt x="3386" y="0"/>
                  </a:cubicBezTo>
                  <a:cubicBezTo>
                    <a:pt x="3311" y="376"/>
                    <a:pt x="3156" y="743"/>
                    <a:pt x="2915" y="1073"/>
                  </a:cubicBezTo>
                  <a:cubicBezTo>
                    <a:pt x="2778" y="1262"/>
                    <a:pt x="2621" y="1428"/>
                    <a:pt x="2450" y="1571"/>
                  </a:cubicBezTo>
                  <a:cubicBezTo>
                    <a:pt x="1869" y="2054"/>
                    <a:pt x="1119" y="2269"/>
                    <a:pt x="386" y="2186"/>
                  </a:cubicBezTo>
                  <a:cubicBezTo>
                    <a:pt x="338" y="2264"/>
                    <a:pt x="297" y="2344"/>
                    <a:pt x="263" y="2426"/>
                  </a:cubicBezTo>
                  <a:lnTo>
                    <a:pt x="263" y="2425"/>
                  </a:lnTo>
                  <a:lnTo>
                    <a:pt x="263" y="2426"/>
                  </a:lnTo>
                  <a:cubicBezTo>
                    <a:pt x="255" y="2445"/>
                    <a:pt x="247" y="2465"/>
                    <a:pt x="240" y="2485"/>
                  </a:cubicBezTo>
                  <a:cubicBezTo>
                    <a:pt x="239" y="2487"/>
                    <a:pt x="238" y="2490"/>
                    <a:pt x="237" y="2493"/>
                  </a:cubicBezTo>
                  <a:cubicBezTo>
                    <a:pt x="235" y="2497"/>
                    <a:pt x="234" y="2500"/>
                    <a:pt x="233" y="2504"/>
                  </a:cubicBezTo>
                  <a:lnTo>
                    <a:pt x="233" y="2505"/>
                  </a:lnTo>
                  <a:cubicBezTo>
                    <a:pt x="0" y="3165"/>
                    <a:pt x="215" y="3926"/>
                    <a:pt x="810" y="4359"/>
                  </a:cubicBezTo>
                  <a:cubicBezTo>
                    <a:pt x="1536" y="4886"/>
                    <a:pt x="2552" y="4725"/>
                    <a:pt x="3079" y="3999"/>
                  </a:cubicBezTo>
                  <a:cubicBezTo>
                    <a:pt x="3525" y="3386"/>
                    <a:pt x="3479" y="2567"/>
                    <a:pt x="3018" y="2009"/>
                  </a:cubicBezTo>
                  <a:cubicBezTo>
                    <a:pt x="3039" y="1982"/>
                    <a:pt x="3060" y="1955"/>
                    <a:pt x="3081" y="192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70">
              <a:extLst>
                <a:ext uri="{FF2B5EF4-FFF2-40B4-BE49-F238E27FC236}">
                  <a16:creationId xmlns:a16="http://schemas.microsoft.com/office/drawing/2014/main" id="{E12CA16A-D473-4831-A2D5-E31C2AF9E566}"/>
                </a:ext>
              </a:extLst>
            </p:cNvPr>
            <p:cNvSpPr>
              <a:spLocks noEditPoints="1"/>
            </p:cNvSpPr>
            <p:nvPr/>
          </p:nvSpPr>
          <p:spPr bwMode="auto">
            <a:xfrm>
              <a:off x="7908925" y="2752726"/>
              <a:ext cx="1743075" cy="1738313"/>
            </a:xfrm>
            <a:custGeom>
              <a:avLst/>
              <a:gdLst>
                <a:gd name="T0" fmla="*/ 3229 w 4237"/>
                <a:gd name="T1" fmla="*/ 3630 h 4229"/>
                <a:gd name="T2" fmla="*/ 2397 w 4237"/>
                <a:gd name="T3" fmla="*/ 3900 h 4229"/>
                <a:gd name="T4" fmla="*/ 1534 w 4237"/>
                <a:gd name="T5" fmla="*/ 3609 h 4229"/>
                <a:gd name="T6" fmla="*/ 1516 w 4237"/>
                <a:gd name="T7" fmla="*/ 3595 h 4229"/>
                <a:gd name="T8" fmla="*/ 1482 w 4237"/>
                <a:gd name="T9" fmla="*/ 3567 h 4229"/>
                <a:gd name="T10" fmla="*/ 1397 w 4237"/>
                <a:gd name="T11" fmla="*/ 3484 h 4229"/>
                <a:gd name="T12" fmla="*/ 1397 w 4237"/>
                <a:gd name="T13" fmla="*/ 1299 h 4229"/>
                <a:gd name="T14" fmla="*/ 1043 w 4237"/>
                <a:gd name="T15" fmla="*/ 658 h 4229"/>
                <a:gd name="T16" fmla="*/ 825 w 4237"/>
                <a:gd name="T17" fmla="*/ 391 h 4229"/>
                <a:gd name="T18" fmla="*/ 1572 w 4237"/>
                <a:gd name="T19" fmla="*/ 1007 h 4229"/>
                <a:gd name="T20" fmla="*/ 1625 w 4237"/>
                <a:gd name="T21" fmla="*/ 1085 h 4229"/>
                <a:gd name="T22" fmla="*/ 1717 w 4237"/>
                <a:gd name="T23" fmla="*/ 1225 h 4229"/>
                <a:gd name="T24" fmla="*/ 1874 w 4237"/>
                <a:gd name="T25" fmla="*/ 1163 h 4229"/>
                <a:gd name="T26" fmla="*/ 2394 w 4237"/>
                <a:gd name="T27" fmla="*/ 1064 h 4229"/>
                <a:gd name="T28" fmla="*/ 3542 w 4237"/>
                <a:gd name="T29" fmla="*/ 1649 h 4229"/>
                <a:gd name="T30" fmla="*/ 3229 w 4237"/>
                <a:gd name="T31" fmla="*/ 3630 h 4229"/>
                <a:gd name="T32" fmla="*/ 3710 w 4237"/>
                <a:gd name="T33" fmla="*/ 1527 h 4229"/>
                <a:gd name="T34" fmla="*/ 1798 w 4237"/>
                <a:gd name="T35" fmla="*/ 971 h 4229"/>
                <a:gd name="T36" fmla="*/ 1739 w 4237"/>
                <a:gd name="T37" fmla="*/ 886 h 4229"/>
                <a:gd name="T38" fmla="*/ 0 w 4237"/>
                <a:gd name="T39" fmla="*/ 0 h 4229"/>
                <a:gd name="T40" fmla="*/ 876 w 4237"/>
                <a:gd name="T41" fmla="*/ 779 h 4229"/>
                <a:gd name="T42" fmla="*/ 1205 w 4237"/>
                <a:gd name="T43" fmla="*/ 1376 h 4229"/>
                <a:gd name="T44" fmla="*/ 1153 w 4237"/>
                <a:gd name="T45" fmla="*/ 3529 h 4229"/>
                <a:gd name="T46" fmla="*/ 1342 w 4237"/>
                <a:gd name="T47" fmla="*/ 3720 h 4229"/>
                <a:gd name="T48" fmla="*/ 1342 w 4237"/>
                <a:gd name="T49" fmla="*/ 3720 h 4229"/>
                <a:gd name="T50" fmla="*/ 1342 w 4237"/>
                <a:gd name="T51" fmla="*/ 3720 h 4229"/>
                <a:gd name="T52" fmla="*/ 1392 w 4237"/>
                <a:gd name="T53" fmla="*/ 3760 h 4229"/>
                <a:gd name="T54" fmla="*/ 1398 w 4237"/>
                <a:gd name="T55" fmla="*/ 3765 h 4229"/>
                <a:gd name="T56" fmla="*/ 1408 w 4237"/>
                <a:gd name="T57" fmla="*/ 3773 h 4229"/>
                <a:gd name="T58" fmla="*/ 1408 w 4237"/>
                <a:gd name="T59" fmla="*/ 3773 h 4229"/>
                <a:gd name="T60" fmla="*/ 3350 w 4237"/>
                <a:gd name="T61" fmla="*/ 3797 h 4229"/>
                <a:gd name="T62" fmla="*/ 3710 w 4237"/>
                <a:gd name="T63" fmla="*/ 1527 h 4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37" h="4229">
                  <a:moveTo>
                    <a:pt x="3229" y="3630"/>
                  </a:moveTo>
                  <a:cubicBezTo>
                    <a:pt x="2985" y="3807"/>
                    <a:pt x="2697" y="3900"/>
                    <a:pt x="2397" y="3900"/>
                  </a:cubicBezTo>
                  <a:cubicBezTo>
                    <a:pt x="2086" y="3900"/>
                    <a:pt x="1780" y="3797"/>
                    <a:pt x="1534" y="3609"/>
                  </a:cubicBezTo>
                  <a:lnTo>
                    <a:pt x="1516" y="3595"/>
                  </a:lnTo>
                  <a:cubicBezTo>
                    <a:pt x="1505" y="3586"/>
                    <a:pt x="1493" y="3577"/>
                    <a:pt x="1482" y="3567"/>
                  </a:cubicBezTo>
                  <a:lnTo>
                    <a:pt x="1397" y="3484"/>
                  </a:lnTo>
                  <a:cubicBezTo>
                    <a:pt x="1674" y="2785"/>
                    <a:pt x="1676" y="1997"/>
                    <a:pt x="1397" y="1299"/>
                  </a:cubicBezTo>
                  <a:cubicBezTo>
                    <a:pt x="1307" y="1073"/>
                    <a:pt x="1188" y="857"/>
                    <a:pt x="1043" y="658"/>
                  </a:cubicBezTo>
                  <a:cubicBezTo>
                    <a:pt x="975" y="564"/>
                    <a:pt x="902" y="475"/>
                    <a:pt x="825" y="391"/>
                  </a:cubicBezTo>
                  <a:cubicBezTo>
                    <a:pt x="1118" y="529"/>
                    <a:pt x="1377" y="739"/>
                    <a:pt x="1572" y="1007"/>
                  </a:cubicBezTo>
                  <a:cubicBezTo>
                    <a:pt x="1589" y="1031"/>
                    <a:pt x="1607" y="1057"/>
                    <a:pt x="1625" y="1085"/>
                  </a:cubicBezTo>
                  <a:lnTo>
                    <a:pt x="1717" y="1225"/>
                  </a:lnTo>
                  <a:lnTo>
                    <a:pt x="1874" y="1163"/>
                  </a:lnTo>
                  <a:cubicBezTo>
                    <a:pt x="2040" y="1097"/>
                    <a:pt x="2215" y="1064"/>
                    <a:pt x="2394" y="1064"/>
                  </a:cubicBezTo>
                  <a:cubicBezTo>
                    <a:pt x="2847" y="1064"/>
                    <a:pt x="3276" y="1283"/>
                    <a:pt x="3542" y="1649"/>
                  </a:cubicBezTo>
                  <a:cubicBezTo>
                    <a:pt x="4002" y="2281"/>
                    <a:pt x="3861" y="3170"/>
                    <a:pt x="3229" y="3630"/>
                  </a:cubicBezTo>
                  <a:close/>
                  <a:moveTo>
                    <a:pt x="3710" y="1527"/>
                  </a:moveTo>
                  <a:cubicBezTo>
                    <a:pt x="3264" y="915"/>
                    <a:pt x="2471" y="705"/>
                    <a:pt x="1798" y="971"/>
                  </a:cubicBezTo>
                  <a:cubicBezTo>
                    <a:pt x="1779" y="942"/>
                    <a:pt x="1759" y="914"/>
                    <a:pt x="1739" y="886"/>
                  </a:cubicBezTo>
                  <a:cubicBezTo>
                    <a:pt x="1319" y="308"/>
                    <a:pt x="664" y="1"/>
                    <a:pt x="0" y="0"/>
                  </a:cubicBezTo>
                  <a:cubicBezTo>
                    <a:pt x="335" y="188"/>
                    <a:pt x="636" y="449"/>
                    <a:pt x="876" y="779"/>
                  </a:cubicBezTo>
                  <a:cubicBezTo>
                    <a:pt x="1013" y="968"/>
                    <a:pt x="1123" y="1169"/>
                    <a:pt x="1205" y="1376"/>
                  </a:cubicBezTo>
                  <a:cubicBezTo>
                    <a:pt x="1486" y="2078"/>
                    <a:pt x="1458" y="2858"/>
                    <a:pt x="1153" y="3529"/>
                  </a:cubicBezTo>
                  <a:cubicBezTo>
                    <a:pt x="1212" y="3599"/>
                    <a:pt x="1275" y="3662"/>
                    <a:pt x="1342" y="3720"/>
                  </a:cubicBezTo>
                  <a:lnTo>
                    <a:pt x="1342" y="3720"/>
                  </a:lnTo>
                  <a:lnTo>
                    <a:pt x="1342" y="3720"/>
                  </a:lnTo>
                  <a:cubicBezTo>
                    <a:pt x="1359" y="3734"/>
                    <a:pt x="1375" y="3747"/>
                    <a:pt x="1392" y="3760"/>
                  </a:cubicBezTo>
                  <a:cubicBezTo>
                    <a:pt x="1394" y="3762"/>
                    <a:pt x="1396" y="3764"/>
                    <a:pt x="1398" y="3765"/>
                  </a:cubicBezTo>
                  <a:cubicBezTo>
                    <a:pt x="1402" y="3768"/>
                    <a:pt x="1405" y="3770"/>
                    <a:pt x="1408" y="3773"/>
                  </a:cubicBezTo>
                  <a:lnTo>
                    <a:pt x="1408" y="3773"/>
                  </a:lnTo>
                  <a:cubicBezTo>
                    <a:pt x="1964" y="4198"/>
                    <a:pt x="2755" y="4229"/>
                    <a:pt x="3350" y="3797"/>
                  </a:cubicBezTo>
                  <a:cubicBezTo>
                    <a:pt x="4076" y="3269"/>
                    <a:pt x="4237" y="2253"/>
                    <a:pt x="3710" y="15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371">
              <a:extLst>
                <a:ext uri="{FF2B5EF4-FFF2-40B4-BE49-F238E27FC236}">
                  <a16:creationId xmlns:a16="http://schemas.microsoft.com/office/drawing/2014/main" id="{D835CFE6-4C90-4EB4-8C07-95552ED3741B}"/>
                </a:ext>
              </a:extLst>
            </p:cNvPr>
            <p:cNvSpPr>
              <a:spLocks noEditPoints="1"/>
            </p:cNvSpPr>
            <p:nvPr/>
          </p:nvSpPr>
          <p:spPr bwMode="auto">
            <a:xfrm>
              <a:off x="7153275" y="1570038"/>
              <a:ext cx="2005013" cy="1370013"/>
            </a:xfrm>
            <a:custGeom>
              <a:avLst/>
              <a:gdLst>
                <a:gd name="T0" fmla="*/ 3907 w 4874"/>
                <a:gd name="T1" fmla="*/ 2989 h 3333"/>
                <a:gd name="T2" fmla="*/ 3888 w 4874"/>
                <a:gd name="T3" fmla="*/ 3002 h 3333"/>
                <a:gd name="T4" fmla="*/ 3852 w 4874"/>
                <a:gd name="T5" fmla="*/ 3026 h 3333"/>
                <a:gd name="T6" fmla="*/ 3831 w 4874"/>
                <a:gd name="T7" fmla="*/ 3036 h 3333"/>
                <a:gd name="T8" fmla="*/ 3826 w 4874"/>
                <a:gd name="T9" fmla="*/ 3042 h 3333"/>
                <a:gd name="T10" fmla="*/ 3749 w 4874"/>
                <a:gd name="T11" fmla="*/ 3084 h 3333"/>
                <a:gd name="T12" fmla="*/ 1860 w 4874"/>
                <a:gd name="T13" fmla="*/ 2399 h 3333"/>
                <a:gd name="T14" fmla="*/ 1668 w 4874"/>
                <a:gd name="T15" fmla="*/ 2406 h 3333"/>
                <a:gd name="T16" fmla="*/ 948 w 4874"/>
                <a:gd name="T17" fmla="*/ 2544 h 3333"/>
                <a:gd name="T18" fmla="*/ 627 w 4874"/>
                <a:gd name="T19" fmla="*/ 2669 h 3333"/>
                <a:gd name="T20" fmla="*/ 1444 w 4874"/>
                <a:gd name="T21" fmla="*/ 2150 h 3333"/>
                <a:gd name="T22" fmla="*/ 1534 w 4874"/>
                <a:gd name="T23" fmla="*/ 2123 h 3333"/>
                <a:gd name="T24" fmla="*/ 1696 w 4874"/>
                <a:gd name="T25" fmla="*/ 2079 h 3333"/>
                <a:gd name="T26" fmla="*/ 1686 w 4874"/>
                <a:gd name="T27" fmla="*/ 1911 h 3333"/>
                <a:gd name="T28" fmla="*/ 2663 w 4874"/>
                <a:gd name="T29" fmla="*/ 474 h 3333"/>
                <a:gd name="T30" fmla="*/ 3102 w 4874"/>
                <a:gd name="T31" fmla="*/ 404 h 3333"/>
                <a:gd name="T32" fmla="*/ 4450 w 4874"/>
                <a:gd name="T33" fmla="*/ 1384 h 3333"/>
                <a:gd name="T34" fmla="*/ 3907 w 4874"/>
                <a:gd name="T35" fmla="*/ 2989 h 3333"/>
                <a:gd name="T36" fmla="*/ 4647 w 4874"/>
                <a:gd name="T37" fmla="*/ 1320 h 3333"/>
                <a:gd name="T38" fmla="*/ 2599 w 4874"/>
                <a:gd name="T39" fmla="*/ 277 h 3333"/>
                <a:gd name="T40" fmla="*/ 1479 w 4874"/>
                <a:gd name="T41" fmla="*/ 1924 h 3333"/>
                <a:gd name="T42" fmla="*/ 1380 w 4874"/>
                <a:gd name="T43" fmla="*/ 1953 h 3333"/>
                <a:gd name="T44" fmla="*/ 0 w 4874"/>
                <a:gd name="T45" fmla="*/ 3333 h 3333"/>
                <a:gd name="T46" fmla="*/ 1012 w 4874"/>
                <a:gd name="T47" fmla="*/ 2741 h 3333"/>
                <a:gd name="T48" fmla="*/ 1681 w 4874"/>
                <a:gd name="T49" fmla="*/ 2612 h 3333"/>
                <a:gd name="T50" fmla="*/ 3713 w 4874"/>
                <a:gd name="T51" fmla="*/ 3327 h 3333"/>
                <a:gd name="T52" fmla="*/ 3953 w 4874"/>
                <a:gd name="T53" fmla="*/ 3206 h 3333"/>
                <a:gd name="T54" fmla="*/ 3953 w 4874"/>
                <a:gd name="T55" fmla="*/ 3206 h 3333"/>
                <a:gd name="T56" fmla="*/ 3953 w 4874"/>
                <a:gd name="T57" fmla="*/ 3206 h 3333"/>
                <a:gd name="T58" fmla="*/ 4006 w 4874"/>
                <a:gd name="T59" fmla="*/ 3172 h 3333"/>
                <a:gd name="T60" fmla="*/ 4013 w 4874"/>
                <a:gd name="T61" fmla="*/ 3167 h 3333"/>
                <a:gd name="T62" fmla="*/ 4024 w 4874"/>
                <a:gd name="T63" fmla="*/ 3160 h 3333"/>
                <a:gd name="T64" fmla="*/ 4024 w 4874"/>
                <a:gd name="T65" fmla="*/ 3160 h 3333"/>
                <a:gd name="T66" fmla="*/ 4647 w 4874"/>
                <a:gd name="T67" fmla="*/ 1320 h 3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74" h="3333">
                  <a:moveTo>
                    <a:pt x="3907" y="2989"/>
                  </a:moveTo>
                  <a:lnTo>
                    <a:pt x="3888" y="3002"/>
                  </a:lnTo>
                  <a:cubicBezTo>
                    <a:pt x="3876" y="3010"/>
                    <a:pt x="3864" y="3018"/>
                    <a:pt x="3852" y="3026"/>
                  </a:cubicBezTo>
                  <a:lnTo>
                    <a:pt x="3831" y="3036"/>
                  </a:lnTo>
                  <a:lnTo>
                    <a:pt x="3826" y="3042"/>
                  </a:lnTo>
                  <a:cubicBezTo>
                    <a:pt x="3800" y="3056"/>
                    <a:pt x="3775" y="3071"/>
                    <a:pt x="3749" y="3084"/>
                  </a:cubicBezTo>
                  <a:cubicBezTo>
                    <a:pt x="3218" y="2642"/>
                    <a:pt x="2552" y="2399"/>
                    <a:pt x="1860" y="2399"/>
                  </a:cubicBezTo>
                  <a:cubicBezTo>
                    <a:pt x="1796" y="2399"/>
                    <a:pt x="1732" y="2402"/>
                    <a:pt x="1668" y="2406"/>
                  </a:cubicBezTo>
                  <a:cubicBezTo>
                    <a:pt x="1424" y="2422"/>
                    <a:pt x="1182" y="2468"/>
                    <a:pt x="948" y="2544"/>
                  </a:cubicBezTo>
                  <a:cubicBezTo>
                    <a:pt x="838" y="2580"/>
                    <a:pt x="731" y="2622"/>
                    <a:pt x="627" y="2669"/>
                  </a:cubicBezTo>
                  <a:cubicBezTo>
                    <a:pt x="849" y="2433"/>
                    <a:pt x="1129" y="2252"/>
                    <a:pt x="1444" y="2150"/>
                  </a:cubicBezTo>
                  <a:cubicBezTo>
                    <a:pt x="1473" y="2140"/>
                    <a:pt x="1503" y="2131"/>
                    <a:pt x="1534" y="2123"/>
                  </a:cubicBezTo>
                  <a:lnTo>
                    <a:pt x="1696" y="2079"/>
                  </a:lnTo>
                  <a:lnTo>
                    <a:pt x="1686" y="1911"/>
                  </a:lnTo>
                  <a:cubicBezTo>
                    <a:pt x="1645" y="1265"/>
                    <a:pt x="2047" y="674"/>
                    <a:pt x="2663" y="474"/>
                  </a:cubicBezTo>
                  <a:cubicBezTo>
                    <a:pt x="2806" y="427"/>
                    <a:pt x="2953" y="404"/>
                    <a:pt x="3102" y="404"/>
                  </a:cubicBezTo>
                  <a:cubicBezTo>
                    <a:pt x="3718" y="404"/>
                    <a:pt x="4260" y="798"/>
                    <a:pt x="4450" y="1384"/>
                  </a:cubicBezTo>
                  <a:cubicBezTo>
                    <a:pt x="4642" y="1976"/>
                    <a:pt x="4419" y="2636"/>
                    <a:pt x="3907" y="2989"/>
                  </a:cubicBezTo>
                  <a:close/>
                  <a:moveTo>
                    <a:pt x="4647" y="1320"/>
                  </a:moveTo>
                  <a:cubicBezTo>
                    <a:pt x="4369" y="467"/>
                    <a:pt x="3453" y="0"/>
                    <a:pt x="2599" y="277"/>
                  </a:cubicBezTo>
                  <a:cubicBezTo>
                    <a:pt x="1879" y="511"/>
                    <a:pt x="1434" y="1201"/>
                    <a:pt x="1479" y="1924"/>
                  </a:cubicBezTo>
                  <a:cubicBezTo>
                    <a:pt x="1446" y="1933"/>
                    <a:pt x="1413" y="1943"/>
                    <a:pt x="1380" y="1953"/>
                  </a:cubicBezTo>
                  <a:cubicBezTo>
                    <a:pt x="700" y="2174"/>
                    <a:pt x="206" y="2702"/>
                    <a:pt x="0" y="3333"/>
                  </a:cubicBezTo>
                  <a:cubicBezTo>
                    <a:pt x="282" y="3072"/>
                    <a:pt x="623" y="2867"/>
                    <a:pt x="1012" y="2741"/>
                  </a:cubicBezTo>
                  <a:cubicBezTo>
                    <a:pt x="1234" y="2669"/>
                    <a:pt x="1459" y="2627"/>
                    <a:pt x="1681" y="2612"/>
                  </a:cubicBezTo>
                  <a:cubicBezTo>
                    <a:pt x="2435" y="2562"/>
                    <a:pt x="3169" y="2829"/>
                    <a:pt x="3713" y="3327"/>
                  </a:cubicBezTo>
                  <a:cubicBezTo>
                    <a:pt x="3797" y="3293"/>
                    <a:pt x="3878" y="3252"/>
                    <a:pt x="3953" y="3206"/>
                  </a:cubicBezTo>
                  <a:lnTo>
                    <a:pt x="3953" y="3206"/>
                  </a:lnTo>
                  <a:lnTo>
                    <a:pt x="3953" y="3206"/>
                  </a:lnTo>
                  <a:cubicBezTo>
                    <a:pt x="3971" y="3195"/>
                    <a:pt x="3989" y="3183"/>
                    <a:pt x="4006" y="3172"/>
                  </a:cubicBezTo>
                  <a:cubicBezTo>
                    <a:pt x="4009" y="3170"/>
                    <a:pt x="4011" y="3168"/>
                    <a:pt x="4013" y="3167"/>
                  </a:cubicBezTo>
                  <a:cubicBezTo>
                    <a:pt x="4017" y="3164"/>
                    <a:pt x="4020" y="3162"/>
                    <a:pt x="4024" y="3160"/>
                  </a:cubicBezTo>
                  <a:lnTo>
                    <a:pt x="4024" y="3160"/>
                  </a:lnTo>
                  <a:cubicBezTo>
                    <a:pt x="4600" y="2762"/>
                    <a:pt x="4874" y="2020"/>
                    <a:pt x="4647" y="132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FCF40E8F-228E-4A0E-9986-60D878DEFB1F}"/>
              </a:ext>
            </a:extLst>
          </p:cNvPr>
          <p:cNvGrpSpPr/>
          <p:nvPr/>
        </p:nvGrpSpPr>
        <p:grpSpPr>
          <a:xfrm>
            <a:off x="489207" y="1354545"/>
            <a:ext cx="2760396" cy="919865"/>
            <a:chOff x="397296" y="1647227"/>
            <a:chExt cx="2983170" cy="919865"/>
          </a:xfrm>
        </p:grpSpPr>
        <p:sp>
          <p:nvSpPr>
            <p:cNvPr id="38" name="Rectangle 37">
              <a:extLst>
                <a:ext uri="{FF2B5EF4-FFF2-40B4-BE49-F238E27FC236}">
                  <a16:creationId xmlns:a16="http://schemas.microsoft.com/office/drawing/2014/main" id="{5AB395F2-C5D2-4018-B207-97C57EFE6BD1}"/>
                </a:ext>
              </a:extLst>
            </p:cNvPr>
            <p:cNvSpPr/>
            <p:nvPr/>
          </p:nvSpPr>
          <p:spPr>
            <a:xfrm>
              <a:off x="397296" y="1647227"/>
              <a:ext cx="2983170" cy="461665"/>
            </a:xfrm>
            <a:prstGeom prst="rect">
              <a:avLst/>
            </a:prstGeom>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62A39F"/>
                  </a:solidFill>
                  <a:effectLst/>
                  <a:uLnTx/>
                  <a:uFillTx/>
                  <a:latin typeface="arial" panose="020B0604020202020204" pitchFamily="34" charset="0"/>
                  <a:ea typeface="+mn-ea"/>
                  <a:cs typeface="+mn-cs"/>
                </a:rPr>
                <a:t>Поднети захтеви</a:t>
              </a:r>
              <a:r>
                <a:rPr kumimoji="0" lang="sr-Latn-RS" sz="2400" b="1" i="0" u="none" strike="noStrike" kern="1200" cap="none" spc="0" normalizeH="0" baseline="0" noProof="0" dirty="0" smtClean="0">
                  <a:ln>
                    <a:noFill/>
                  </a:ln>
                  <a:solidFill>
                    <a:srgbClr val="62A39F"/>
                  </a:solidFill>
                  <a:effectLst/>
                  <a:uLnTx/>
                  <a:uFillTx/>
                  <a:latin typeface="arial" panose="020B0604020202020204" pitchFamily="34" charset="0"/>
                  <a:ea typeface="+mn-ea"/>
                  <a:cs typeface="+mn-cs"/>
                </a:rPr>
                <a:t> </a:t>
              </a:r>
              <a:endParaRPr kumimoji="0" lang="en-US" sz="2400" b="1" i="0" u="none" strike="noStrike" kern="1200" cap="none" spc="0" normalizeH="0" baseline="0" noProof="0" dirty="0">
                <a:ln>
                  <a:noFill/>
                </a:ln>
                <a:solidFill>
                  <a:srgbClr val="62A39F"/>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2434F6DB-1730-4548-8630-40DAFC342DA5}"/>
                </a:ext>
              </a:extLst>
            </p:cNvPr>
            <p:cNvSpPr/>
            <p:nvPr/>
          </p:nvSpPr>
          <p:spPr>
            <a:xfrm>
              <a:off x="407369" y="2259315"/>
              <a:ext cx="2879314" cy="30777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CBDB80C7-00E8-4D7C-9283-4C634D5172BC}"/>
              </a:ext>
            </a:extLst>
          </p:cNvPr>
          <p:cNvGrpSpPr/>
          <p:nvPr/>
        </p:nvGrpSpPr>
        <p:grpSpPr>
          <a:xfrm>
            <a:off x="501744" y="2770563"/>
            <a:ext cx="2747859" cy="2123658"/>
            <a:chOff x="317061" y="2210872"/>
            <a:chExt cx="2969622" cy="2123658"/>
          </a:xfrm>
        </p:grpSpPr>
        <p:sp>
          <p:nvSpPr>
            <p:cNvPr id="41" name="Rectangle 40">
              <a:extLst>
                <a:ext uri="{FF2B5EF4-FFF2-40B4-BE49-F238E27FC236}">
                  <a16:creationId xmlns:a16="http://schemas.microsoft.com/office/drawing/2014/main" id="{F48B5A9D-026D-4890-8840-310CAF58D96D}"/>
                </a:ext>
              </a:extLst>
            </p:cNvPr>
            <p:cNvSpPr/>
            <p:nvPr/>
          </p:nvSpPr>
          <p:spPr>
            <a:xfrm>
              <a:off x="317061" y="2210872"/>
              <a:ext cx="2969622" cy="2123658"/>
            </a:xfrm>
            <a:prstGeom prst="rect">
              <a:avLst/>
            </a:prstGeom>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3E8853"/>
                  </a:solidFill>
                  <a:effectLst/>
                  <a:uLnTx/>
                  <a:uFillTx/>
                  <a:latin typeface="arial" panose="020B0604020202020204" pitchFamily="34" charset="0"/>
                  <a:ea typeface="+mn-ea"/>
                  <a:cs typeface="+mn-cs"/>
                </a:rPr>
                <a:t>Одобрени пројекти</a:t>
              </a:r>
              <a:endParaRPr kumimoji="0" lang="sr-Latn-RS" sz="2400" b="1" i="0" u="none" strike="noStrike" kern="1200" cap="none" spc="0" normalizeH="0" baseline="0" noProof="0" dirty="0" smtClean="0">
                <a:ln>
                  <a:noFill/>
                </a:ln>
                <a:solidFill>
                  <a:srgbClr val="3E8853"/>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Захтевана подршка </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smtClean="0">
                  <a:ln>
                    <a:noFill/>
                  </a:ln>
                  <a:solidFill>
                    <a:srgbClr val="C00000"/>
                  </a:solidFill>
                  <a:effectLst/>
                  <a:uLnTx/>
                  <a:uFillTx/>
                  <a:latin typeface="arial" panose="020B0604020202020204" pitchFamily="34" charset="0"/>
                  <a:ea typeface="+mn-ea"/>
                  <a:cs typeface="+mn-cs"/>
                </a:rPr>
                <a:t>39.</a:t>
              </a:r>
              <a:r>
                <a:rPr kumimoji="0" lang="en-US" sz="1800" b="1" i="0" u="none" strike="noStrike" kern="1200" cap="none" spc="0" normalizeH="0" baseline="0" noProof="0" smtClean="0">
                  <a:ln>
                    <a:noFill/>
                  </a:ln>
                  <a:solidFill>
                    <a:srgbClr val="C00000"/>
                  </a:solidFill>
                  <a:effectLst/>
                  <a:uLnTx/>
                  <a:uFillTx/>
                  <a:latin typeface="arial" panose="020B0604020202020204" pitchFamily="34" charset="0"/>
                  <a:ea typeface="+mn-ea"/>
                  <a:cs typeface="+mn-cs"/>
                </a:rPr>
                <a:t>59</a:t>
              </a:r>
              <a:r>
                <a:rPr kumimoji="0" lang="sr-Latn-RS" sz="1800" b="1" i="0" u="none" strike="noStrike" kern="1200" cap="none" spc="0" normalizeH="0" baseline="0" noProof="0" smtClean="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мил</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E</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УР</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en-U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24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endParaRPr kumimoji="0" lang="en-U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3E8853"/>
                  </a:solidFill>
                  <a:effectLst/>
                  <a:uLnTx/>
                  <a:uFillTx/>
                  <a:latin typeface="arial" panose="020B0604020202020204" pitchFamily="34" charset="0"/>
                  <a:ea typeface="+mn-ea"/>
                  <a:cs typeface="+mn-cs"/>
                </a:rPr>
                <a:t> </a:t>
              </a:r>
              <a:endParaRPr kumimoji="0" lang="en-US" sz="2400" b="1" i="0" u="none" strike="noStrike" kern="1200" cap="none" spc="0" normalizeH="0" baseline="0" noProof="0" dirty="0">
                <a:ln>
                  <a:noFill/>
                </a:ln>
                <a:solidFill>
                  <a:srgbClr val="3E8853"/>
                </a:solidFill>
                <a:effectLst/>
                <a:uLnTx/>
                <a:uFillTx/>
                <a:latin typeface="arial" panose="020B0604020202020204" pitchFamily="34" charset="0"/>
                <a:ea typeface="+mn-ea"/>
                <a:cs typeface="+mn-cs"/>
              </a:endParaRPr>
            </a:p>
          </p:txBody>
        </p:sp>
        <p:sp>
          <p:nvSpPr>
            <p:cNvPr id="42" name="Rectangle 41">
              <a:extLst>
                <a:ext uri="{FF2B5EF4-FFF2-40B4-BE49-F238E27FC236}">
                  <a16:creationId xmlns:a16="http://schemas.microsoft.com/office/drawing/2014/main" id="{20BBD4C3-D64A-4301-A0AB-FDA3A0523158}"/>
                </a:ext>
              </a:extLst>
            </p:cNvPr>
            <p:cNvSpPr/>
            <p:nvPr/>
          </p:nvSpPr>
          <p:spPr>
            <a:xfrm>
              <a:off x="407369" y="2273829"/>
              <a:ext cx="2879314" cy="30777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539BF7F4-AA16-44F2-8D4E-0A5036B34144}"/>
              </a:ext>
            </a:extLst>
          </p:cNvPr>
          <p:cNvGrpSpPr/>
          <p:nvPr/>
        </p:nvGrpSpPr>
        <p:grpSpPr>
          <a:xfrm>
            <a:off x="493854" y="4385718"/>
            <a:ext cx="2739687" cy="1754326"/>
            <a:chOff x="335472" y="1006484"/>
            <a:chExt cx="2960791" cy="1754326"/>
          </a:xfrm>
        </p:grpSpPr>
        <p:sp>
          <p:nvSpPr>
            <p:cNvPr id="44" name="Rectangle 43">
              <a:extLst>
                <a:ext uri="{FF2B5EF4-FFF2-40B4-BE49-F238E27FC236}">
                  <a16:creationId xmlns:a16="http://schemas.microsoft.com/office/drawing/2014/main" id="{921C3236-2381-4FC4-AFFC-98A2A22D09F3}"/>
                </a:ext>
              </a:extLst>
            </p:cNvPr>
            <p:cNvSpPr/>
            <p:nvPr/>
          </p:nvSpPr>
          <p:spPr>
            <a:xfrm>
              <a:off x="335472" y="1006484"/>
              <a:ext cx="2960791" cy="1754326"/>
            </a:xfrm>
            <a:prstGeom prst="rect">
              <a:avLst/>
            </a:prstGeom>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42BA97"/>
                  </a:solidFill>
                  <a:effectLst/>
                  <a:uLnTx/>
                  <a:uFillTx/>
                  <a:latin typeface="arial" panose="020B0604020202020204" pitchFamily="34" charset="0"/>
                  <a:ea typeface="+mn-ea"/>
                  <a:cs typeface="+mn-cs"/>
                </a:rPr>
                <a:t>Захтеви за исплату</a:t>
              </a:r>
              <a:endParaRPr kumimoji="0" lang="da-DK" sz="2400" b="1" i="0" u="none" strike="noStrike" kern="1200" cap="none" spc="0" normalizeH="0" baseline="0" noProof="0" dirty="0">
                <a:ln>
                  <a:noFill/>
                </a:ln>
                <a:solidFill>
                  <a:srgbClr val="42BA97"/>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Захтевана подршка </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smtClean="0">
                  <a:ln>
                    <a:noFill/>
                  </a:ln>
                  <a:solidFill>
                    <a:srgbClr val="C00000"/>
                  </a:solidFill>
                  <a:effectLst/>
                  <a:uLnTx/>
                  <a:uFillTx/>
                  <a:latin typeface="arial" panose="020B0604020202020204" pitchFamily="34" charset="0"/>
                  <a:ea typeface="+mn-ea"/>
                  <a:cs typeface="+mn-cs"/>
                </a:rPr>
                <a:t>14.</a:t>
              </a:r>
              <a:r>
                <a:rPr kumimoji="0" lang="en-US" sz="1800" b="1" i="0" u="none" strike="noStrike" kern="1200" cap="none" spc="0" normalizeH="0" baseline="0" noProof="0" smtClean="0">
                  <a:ln>
                    <a:noFill/>
                  </a:ln>
                  <a:solidFill>
                    <a:srgbClr val="C00000"/>
                  </a:solidFill>
                  <a:effectLst/>
                  <a:uLnTx/>
                  <a:uFillTx/>
                  <a:latin typeface="arial" panose="020B0604020202020204" pitchFamily="34" charset="0"/>
                  <a:ea typeface="+mn-ea"/>
                  <a:cs typeface="+mn-cs"/>
                </a:rPr>
                <a:t>52</a:t>
              </a:r>
              <a:r>
                <a:rPr kumimoji="0" lang="sr-Latn-RS" sz="1800" b="1" i="0" u="none" strike="noStrike" kern="1200" cap="none" spc="0" normalizeH="0" baseline="0" noProof="0" smtClean="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мил</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E</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УР</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en-U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42BA97"/>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A1271A6E-5BB6-4B9D-8C17-7C59A2A31294}"/>
                </a:ext>
              </a:extLst>
            </p:cNvPr>
            <p:cNvSpPr/>
            <p:nvPr/>
          </p:nvSpPr>
          <p:spPr>
            <a:xfrm>
              <a:off x="407369" y="2273829"/>
              <a:ext cx="2879314" cy="30777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46" name="Graphic 22" descr="Magnifying glass">
            <a:extLst>
              <a:ext uri="{FF2B5EF4-FFF2-40B4-BE49-F238E27FC236}">
                <a16:creationId xmlns:a16="http://schemas.microsoft.com/office/drawing/2014/main" id="{4715810A-C5DB-46B7-A909-EFABC86E494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9011793" y="3856663"/>
            <a:ext cx="512064" cy="512064"/>
          </a:xfrm>
          <a:prstGeom prst="rect">
            <a:avLst/>
          </a:prstGeom>
        </p:spPr>
      </p:pic>
      <p:grpSp>
        <p:nvGrpSpPr>
          <p:cNvPr id="47" name="Group 46">
            <a:extLst>
              <a:ext uri="{FF2B5EF4-FFF2-40B4-BE49-F238E27FC236}">
                <a16:creationId xmlns:a16="http://schemas.microsoft.com/office/drawing/2014/main" id="{E0DAA659-C5B9-4A94-9DDA-563835DF3BB7}"/>
              </a:ext>
            </a:extLst>
          </p:cNvPr>
          <p:cNvGrpSpPr/>
          <p:nvPr/>
        </p:nvGrpSpPr>
        <p:grpSpPr>
          <a:xfrm>
            <a:off x="9029177" y="1971960"/>
            <a:ext cx="2664296" cy="703975"/>
            <a:chOff x="407368" y="1877631"/>
            <a:chExt cx="2879315" cy="703975"/>
          </a:xfrm>
        </p:grpSpPr>
        <p:sp>
          <p:nvSpPr>
            <p:cNvPr id="48" name="Rectangle 47">
              <a:extLst>
                <a:ext uri="{FF2B5EF4-FFF2-40B4-BE49-F238E27FC236}">
                  <a16:creationId xmlns:a16="http://schemas.microsoft.com/office/drawing/2014/main" id="{B3E75860-00C1-462F-BF11-8656B6C6AB93}"/>
                </a:ext>
              </a:extLst>
            </p:cNvPr>
            <p:cNvSpPr/>
            <p:nvPr/>
          </p:nvSpPr>
          <p:spPr>
            <a:xfrm>
              <a:off x="407368" y="1877631"/>
              <a:ext cx="2879314" cy="461665"/>
            </a:xfrm>
            <a:prstGeom prst="rect">
              <a:avLst/>
            </a:prstGeom>
          </p:spPr>
          <p:txBody>
            <a:bodyPr wrap="square"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1CADE4"/>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3C0994CA-96DB-4681-A157-A9103784B4C0}"/>
                </a:ext>
              </a:extLst>
            </p:cNvPr>
            <p:cNvSpPr/>
            <p:nvPr/>
          </p:nvSpPr>
          <p:spPr>
            <a:xfrm>
              <a:off x="407369" y="2273829"/>
              <a:ext cx="2879314" cy="30777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8A48FFA7-51B5-4109-8568-F8FE04755461}"/>
              </a:ext>
            </a:extLst>
          </p:cNvPr>
          <p:cNvGrpSpPr/>
          <p:nvPr/>
        </p:nvGrpSpPr>
        <p:grpSpPr>
          <a:xfrm>
            <a:off x="8910945" y="3429399"/>
            <a:ext cx="2871045" cy="2308324"/>
            <a:chOff x="407369" y="1566419"/>
            <a:chExt cx="3102750" cy="2308324"/>
          </a:xfrm>
        </p:grpSpPr>
        <p:sp>
          <p:nvSpPr>
            <p:cNvPr id="51" name="Rectangle 50">
              <a:extLst>
                <a:ext uri="{FF2B5EF4-FFF2-40B4-BE49-F238E27FC236}">
                  <a16:creationId xmlns:a16="http://schemas.microsoft.com/office/drawing/2014/main" id="{AE7E014B-3FB2-423F-965C-F08BBB30D269}"/>
                </a:ext>
              </a:extLst>
            </p:cNvPr>
            <p:cNvSpPr/>
            <p:nvPr/>
          </p:nvSpPr>
          <p:spPr>
            <a:xfrm>
              <a:off x="780082" y="1566419"/>
              <a:ext cx="2730037" cy="2308324"/>
            </a:xfrm>
            <a:prstGeom prst="rect">
              <a:avLst/>
            </a:prstGeom>
          </p:spPr>
          <p:txBody>
            <a:bodyPr wrap="square"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27CED7"/>
                  </a:solidFill>
                  <a:effectLst/>
                  <a:uLnTx/>
                  <a:uFillTx/>
                  <a:latin typeface="arial" panose="020B0604020202020204" pitchFamily="34" charset="0"/>
                  <a:ea typeface="+mn-ea"/>
                  <a:cs typeface="+mn-cs"/>
                </a:rPr>
                <a:t>     </a:t>
              </a:r>
              <a:r>
                <a:rPr kumimoji="0" lang="sr-Cyrl-RS" sz="2400" b="1" i="0" u="none" strike="noStrike" kern="1200" cap="none" spc="0" normalizeH="0" baseline="0" noProof="0" dirty="0" smtClean="0">
                  <a:ln>
                    <a:noFill/>
                  </a:ln>
                  <a:solidFill>
                    <a:srgbClr val="27CED7"/>
                  </a:solidFill>
                  <a:effectLst/>
                  <a:uLnTx/>
                  <a:uFillTx/>
                  <a:latin typeface="arial" panose="020B0604020202020204" pitchFamily="34" charset="0"/>
                  <a:ea typeface="+mn-ea"/>
                  <a:cs typeface="+mn-cs"/>
                </a:rPr>
                <a:t>Успешно завршен процес акредитације за Меру 7 и Меру 9</a:t>
              </a:r>
              <a:endParaRPr kumimoji="0" lang="en-US" sz="2400" b="1" i="0" u="none" strike="noStrike" kern="1200" cap="none" spc="0" normalizeH="0" baseline="0" noProof="0" dirty="0">
                <a:ln>
                  <a:noFill/>
                </a:ln>
                <a:solidFill>
                  <a:srgbClr val="27CED7"/>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58D8C163-4297-463E-A35F-886D546E7236}"/>
                </a:ext>
              </a:extLst>
            </p:cNvPr>
            <p:cNvSpPr/>
            <p:nvPr/>
          </p:nvSpPr>
          <p:spPr>
            <a:xfrm>
              <a:off x="407369" y="2273829"/>
              <a:ext cx="2879314" cy="30777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rPr>
                <a:t>.</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5" name="Graphic 31" descr="Lightbulb">
            <a:extLst>
              <a:ext uri="{FF2B5EF4-FFF2-40B4-BE49-F238E27FC236}">
                <a16:creationId xmlns:a16="http://schemas.microsoft.com/office/drawing/2014/main" id="{964AAE77-A626-4C6C-AC3F-1E306374F1A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2698184" y="1788542"/>
            <a:ext cx="512064" cy="512064"/>
          </a:xfrm>
          <a:prstGeom prst="rect">
            <a:avLst/>
          </a:prstGeom>
        </p:spPr>
      </p:pic>
      <p:pic>
        <p:nvPicPr>
          <p:cNvPr id="56" name="Graphic 32" descr="Bar chart">
            <a:extLst>
              <a:ext uri="{FF2B5EF4-FFF2-40B4-BE49-F238E27FC236}">
                <a16:creationId xmlns:a16="http://schemas.microsoft.com/office/drawing/2014/main" id="{FFE1B99E-4A30-479B-8E83-F07493ACDD93}"/>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2634651" y="4564802"/>
            <a:ext cx="512064" cy="512064"/>
          </a:xfrm>
          <a:prstGeom prst="rect">
            <a:avLst/>
          </a:prstGeom>
        </p:spPr>
      </p:pic>
      <p:sp>
        <p:nvSpPr>
          <p:cNvPr id="4" name="Rectangle 3"/>
          <p:cNvSpPr/>
          <p:nvPr/>
        </p:nvSpPr>
        <p:spPr>
          <a:xfrm>
            <a:off x="4597144" y="1839294"/>
            <a:ext cx="115929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32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1437</a:t>
            </a:r>
            <a:r>
              <a:rPr kumimoji="0" lang="sr-Latn-RS" sz="1800" b="1" i="0" u="none" strike="noStrike" kern="1200" cap="none" spc="0" normalizeH="0" baseline="0" noProof="0" dirty="0" smtClean="0">
                <a:ln>
                  <a:noFill/>
                </a:ln>
                <a:solidFill>
                  <a:srgbClr val="62A39F"/>
                </a:solidFill>
                <a:effectLst/>
                <a:uLnTx/>
                <a:uFillTx/>
                <a:latin typeface="arial" panose="020B0604020202020204" pitchFamily="34" charset="0"/>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p:cNvSpPr/>
          <p:nvPr/>
        </p:nvSpPr>
        <p:spPr>
          <a:xfrm>
            <a:off x="4114320" y="3811153"/>
            <a:ext cx="86754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2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4</a:t>
            </a:r>
            <a:r>
              <a:rPr kumimoji="0" lang="sr-Latn-RS" sz="32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86</a:t>
            </a:r>
            <a:endPar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4" name="Rectangle 73"/>
          <p:cNvSpPr/>
          <p:nvPr/>
        </p:nvSpPr>
        <p:spPr>
          <a:xfrm>
            <a:off x="5673622" y="4979587"/>
            <a:ext cx="86754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2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2</a:t>
            </a:r>
            <a:r>
              <a:rPr kumimoji="0" lang="sr-Latn-RS" sz="32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50</a:t>
            </a:r>
            <a:endPar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5" name="Rectangle 74"/>
          <p:cNvSpPr/>
          <p:nvPr/>
        </p:nvSpPr>
        <p:spPr>
          <a:xfrm>
            <a:off x="5879241" y="2922980"/>
            <a:ext cx="441146"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36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9</a:t>
            </a:r>
            <a:endParaRPr kumimoji="0" lang="en-US" sz="36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6" name="Rectangle 75"/>
          <p:cNvSpPr/>
          <p:nvPr/>
        </p:nvSpPr>
        <p:spPr>
          <a:xfrm>
            <a:off x="4807841" y="3420464"/>
            <a:ext cx="1868197" cy="707886"/>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Јавних позива</a:t>
            </a:r>
            <a:endParaRPr kumimoji="0" lang="en-US" sz="20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7" name="Rectangle 76"/>
          <p:cNvSpPr/>
          <p:nvPr/>
        </p:nvSpPr>
        <p:spPr>
          <a:xfrm>
            <a:off x="6618881" y="1802489"/>
            <a:ext cx="80983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200" b="1" i="0" u="none" strike="noStrike" kern="1200" cap="none" spc="0" normalizeH="0" baseline="0" noProof="0" dirty="0" smtClean="0">
                <a:ln>
                  <a:noFill/>
                </a:ln>
                <a:solidFill>
                  <a:srgbClr val="C00000"/>
                </a:solidFill>
                <a:effectLst/>
                <a:uLnTx/>
                <a:uFillTx/>
                <a:latin typeface="Calibri" panose="020F0502020204030204"/>
                <a:ea typeface="+mn-ea"/>
                <a:cs typeface="+mn-cs"/>
              </a:rPr>
              <a:t>192</a:t>
            </a:r>
            <a:endPar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78" name="TextBox 77"/>
          <p:cNvSpPr txBox="1"/>
          <p:nvPr/>
        </p:nvSpPr>
        <p:spPr>
          <a:xfrm>
            <a:off x="9619678" y="1091809"/>
            <a:ext cx="192504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smtClean="0">
                <a:ln>
                  <a:noFill/>
                </a:ln>
                <a:solidFill>
                  <a:srgbClr val="1CADE4"/>
                </a:solidFill>
                <a:effectLst/>
                <a:uLnTx/>
                <a:uFillTx/>
                <a:latin typeface="arial" panose="020B0604020202020204" pitchFamily="34" charset="0"/>
                <a:ea typeface="+mn-ea"/>
                <a:cs typeface="+mn-cs"/>
              </a:rPr>
              <a:t>Исплаћени корисници</a:t>
            </a:r>
            <a:endParaRPr kumimoji="0" lang="en-US" sz="2400" b="1" i="0" u="none" strike="noStrike" kern="1200" cap="none" spc="0" normalizeH="0" baseline="0" noProof="0" dirty="0">
              <a:ln>
                <a:noFill/>
              </a:ln>
              <a:solidFill>
                <a:srgbClr val="1CADE4"/>
              </a:solidFill>
              <a:effectLst/>
              <a:uLnTx/>
              <a:uFillTx/>
              <a:latin typeface="arial" panose="020B0604020202020204" pitchFamily="34" charset="0"/>
              <a:ea typeface="+mn-ea"/>
              <a:cs typeface="+mn-cs"/>
            </a:endParaRPr>
          </a:p>
        </p:txBody>
      </p:sp>
      <p:sp>
        <p:nvSpPr>
          <p:cNvPr id="79" name="Rectangle 78"/>
          <p:cNvSpPr/>
          <p:nvPr/>
        </p:nvSpPr>
        <p:spPr>
          <a:xfrm flipH="1">
            <a:off x="9640424" y="1861076"/>
            <a:ext cx="2253639"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Исплаћена средства</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10.70</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мил</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E</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УР</a:t>
            </a:r>
            <a:endPar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endPar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p:txBody>
      </p:sp>
      <p:sp>
        <p:nvSpPr>
          <p:cNvPr id="80" name="Rectangle 79"/>
          <p:cNvSpPr/>
          <p:nvPr/>
        </p:nvSpPr>
        <p:spPr>
          <a:xfrm flipH="1">
            <a:off x="536631" y="1770296"/>
            <a:ext cx="225363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Захтевана подршка</a:t>
            </a:r>
            <a:r>
              <a:rPr kumimoji="0" lang="sr-Latn-RS" sz="18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mn-cs"/>
              </a:rPr>
              <a:t>: </a:t>
            </a:r>
            <a:r>
              <a:rPr kumimoji="0" lang="sr-Cyrl-RS" sz="1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170.62</a:t>
            </a:r>
            <a:r>
              <a:rPr kumimoji="0" lang="sr-Latn-RS" sz="1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 </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мил</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E</a:t>
            </a:r>
            <a:r>
              <a:rPr kumimoji="0" lang="sr-Cyrl-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УР</a:t>
            </a:r>
            <a:r>
              <a:rPr kumimoji="0" lang="sr-Latn-R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mn-cs"/>
              </a:rPr>
              <a:t> </a:t>
            </a:r>
            <a:endParaRPr kumimoji="0" lang="en-US" sz="24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endParaRPr>
          </a:p>
        </p:txBody>
      </p:sp>
      <p:sp>
        <p:nvSpPr>
          <p:cNvPr id="81" name="Rectangle 80"/>
          <p:cNvSpPr/>
          <p:nvPr/>
        </p:nvSpPr>
        <p:spPr>
          <a:xfrm rot="10800000" flipV="1">
            <a:off x="7437171" y="3778510"/>
            <a:ext cx="64300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32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2</a:t>
            </a:r>
            <a:endParaRPr kumimoji="0" lang="en-US" sz="3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9" name="Picture 8"/>
          <p:cNvPicPr>
            <a:picLocks noChangeAspect="1"/>
          </p:cNvPicPr>
          <p:nvPr/>
        </p:nvPicPr>
        <p:blipFill>
          <a:blip r:embed="rId1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121698" y="1509764"/>
            <a:ext cx="438673" cy="363889"/>
          </a:xfrm>
          <a:prstGeom prst="rect">
            <a:avLst/>
          </a:prstGeom>
        </p:spPr>
      </p:pic>
    </p:spTree>
    <p:extLst>
      <p:ext uri="{BB962C8B-B14F-4D97-AF65-F5344CB8AC3E}">
        <p14:creationId xmlns:p14="http://schemas.microsoft.com/office/powerpoint/2010/main" val="19902862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ounded Rectangle 78"/>
          <p:cNvSpPr/>
          <p:nvPr/>
        </p:nvSpPr>
        <p:spPr>
          <a:xfrm>
            <a:off x="113164" y="5026462"/>
            <a:ext cx="11963400" cy="11863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3" name="Rounded Rectangle 62"/>
          <p:cNvSpPr/>
          <p:nvPr/>
        </p:nvSpPr>
        <p:spPr>
          <a:xfrm>
            <a:off x="246610" y="1296139"/>
            <a:ext cx="11698780" cy="3603099"/>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ounded Rectangle 14"/>
          <p:cNvSpPr/>
          <p:nvPr/>
        </p:nvSpPr>
        <p:spPr>
          <a:xfrm>
            <a:off x="685800" y="3096971"/>
            <a:ext cx="4307574" cy="978646"/>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285750" marR="0" lvl="0" indent="-285750" algn="just"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Инвестиције у физичку имовину које се тичу прераде и маркетинга пољопривредних производа и производа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рибарства</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16" name="Right Arrow 15"/>
          <p:cNvSpPr/>
          <p:nvPr/>
        </p:nvSpPr>
        <p:spPr>
          <a:xfrm>
            <a:off x="5121393" y="3694256"/>
            <a:ext cx="1887894" cy="74038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ounded Rectangle 16"/>
          <p:cNvSpPr/>
          <p:nvPr/>
        </p:nvSpPr>
        <p:spPr>
          <a:xfrm>
            <a:off x="7363543" y="3266157"/>
            <a:ext cx="4375245" cy="664515"/>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Инвестиције у физичку имовину пољопривредних газдинстава</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p:cNvSpPr/>
          <p:nvPr/>
        </p:nvSpPr>
        <p:spPr>
          <a:xfrm>
            <a:off x="1012149" y="4116143"/>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p:cNvSpPr/>
          <p:nvPr/>
        </p:nvSpPr>
        <p:spPr>
          <a:xfrm>
            <a:off x="7388564" y="4022286"/>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2020</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p:cNvSpPr/>
          <p:nvPr/>
        </p:nvSpPr>
        <p:spPr>
          <a:xfrm>
            <a:off x="1012149" y="4530604"/>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sng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16.182.475</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p:cNvSpPr/>
          <p:nvPr/>
        </p:nvSpPr>
        <p:spPr>
          <a:xfrm>
            <a:off x="7388564" y="4435219"/>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16.182.475</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Oval 24"/>
          <p:cNvSpPr/>
          <p:nvPr/>
        </p:nvSpPr>
        <p:spPr>
          <a:xfrm>
            <a:off x="234774" y="2861240"/>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3</a:t>
            </a:r>
          </a:p>
        </p:txBody>
      </p:sp>
      <p:sp>
        <p:nvSpPr>
          <p:cNvPr id="26" name="Oval 25"/>
          <p:cNvSpPr/>
          <p:nvPr/>
        </p:nvSpPr>
        <p:spPr>
          <a:xfrm>
            <a:off x="6851071" y="3008393"/>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1</a:t>
            </a:r>
            <a:endPar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endParaRPr>
          </a:p>
        </p:txBody>
      </p:sp>
      <p:sp>
        <p:nvSpPr>
          <p:cNvPr id="27" name="Rectangle 26"/>
          <p:cNvSpPr/>
          <p:nvPr/>
        </p:nvSpPr>
        <p:spPr>
          <a:xfrm>
            <a:off x="5145774" y="3288095"/>
            <a:ext cx="1553761"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black"/>
                </a:solidFill>
                <a:effectLst/>
                <a:uLnTx/>
                <a:uFillTx/>
                <a:latin typeface="Calibri" panose="020F0502020204030204"/>
                <a:ea typeface="+mn-ea"/>
                <a:cs typeface="Times New Roman" panose="02020603050405020304" pitchFamily="18" charset="0"/>
              </a:rPr>
              <a:t>16.182.475 ЕУР</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Times New Roman" panose="02020603050405020304" pitchFamily="18" charset="0"/>
            </a:endParaRPr>
          </a:p>
        </p:txBody>
      </p:sp>
      <p:sp>
        <p:nvSpPr>
          <p:cNvPr id="28" name="Rectangle 27"/>
          <p:cNvSpPr/>
          <p:nvPr/>
        </p:nvSpPr>
        <p:spPr>
          <a:xfrm>
            <a:off x="3082913" y="698843"/>
            <a:ext cx="5848021" cy="369332"/>
          </a:xfrm>
          <a:prstGeom prst="rect">
            <a:avLst/>
          </a:prstGeom>
          <a:solidFill>
            <a:schemeClr val="tx1">
              <a:lumMod val="75000"/>
              <a:lumOff val="2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БОЉА АПСОРПЦИЈА ОПРЕДЕЉЕНИХ СРЕДСТАВА</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Rectangle 3"/>
          <p:cNvSpPr>
            <a:spLocks noChangeArrowheads="1"/>
          </p:cNvSpPr>
          <p:nvPr/>
        </p:nvSpPr>
        <p:spPr bwMode="auto">
          <a:xfrm>
            <a:off x="0" y="2495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Title 1"/>
          <p:cNvSpPr txBox="1">
            <a:spLocks/>
          </p:cNvSpPr>
          <p:nvPr/>
        </p:nvSpPr>
        <p:spPr>
          <a:xfrm>
            <a:off x="0" y="21015"/>
            <a:ext cx="12192000" cy="740539"/>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4000" b="1" i="0" u="none" strike="noStrike" kern="1200" cap="none" spc="-50" normalizeH="0" baseline="0" noProof="0" dirty="0" smtClean="0">
                <a:ln>
                  <a:noFill/>
                </a:ln>
                <a:solidFill>
                  <a:srgbClr val="C00000"/>
                </a:solidFill>
                <a:effectLst/>
                <a:uLnTx/>
                <a:uFillTx/>
                <a:latin typeface="Calibri" panose="020F0502020204030204"/>
                <a:ea typeface="+mj-ea"/>
                <a:cs typeface="+mj-cs"/>
              </a:rPr>
              <a:t>Предлог измене буџетских алокација по годинама </a:t>
            </a:r>
            <a:endParaRPr kumimoji="0" lang="en-US" sz="4000" b="1" i="0" u="none" strike="noStrike" kern="1200" cap="none" spc="-5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8" name="Rectangle 7"/>
          <p:cNvSpPr/>
          <p:nvPr/>
        </p:nvSpPr>
        <p:spPr>
          <a:xfrm>
            <a:off x="1143000" y="5145877"/>
            <a:ext cx="186898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92200" algn="l"/>
              </a:tabLst>
              <a:defRPr/>
            </a:pPr>
            <a:r>
              <a:rPr kumimoji="0" lang="sr-Cyrl-RS" altLang="en-US" sz="1800" b="1" i="0" u="none" strike="noStrike" kern="1200" cap="none" spc="0" normalizeH="0" baseline="0" noProof="0" dirty="0" bmk="_Toc51336598">
                <a:ln>
                  <a:noFill/>
                </a:ln>
                <a:solidFill>
                  <a:prstClr val="black">
                    <a:lumMod val="75000"/>
                    <a:lumOff val="25000"/>
                  </a:prstClr>
                </a:solidFill>
                <a:effectLst/>
                <a:uLnTx/>
                <a:uFillTx/>
                <a:latin typeface="Calibri" panose="020F0502020204030204"/>
                <a:ea typeface="Times New Roman" panose="02020603050405020304" pitchFamily="18" charset="0"/>
                <a:cs typeface="+mn-cs"/>
              </a:rPr>
              <a:t>Број поднетих захтева</a:t>
            </a:r>
          </a:p>
        </p:txBody>
      </p:sp>
      <p:sp>
        <p:nvSpPr>
          <p:cNvPr id="9" name="Rectangle 8"/>
          <p:cNvSpPr/>
          <p:nvPr/>
        </p:nvSpPr>
        <p:spPr>
          <a:xfrm>
            <a:off x="1664899" y="5668513"/>
            <a:ext cx="809837"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3200" b="1" i="0" u="none" strike="noStrike" kern="1200" cap="none" spc="0" normalizeH="0" baseline="0" noProof="0" dirty="0">
                <a:ln>
                  <a:noFill/>
                </a:ln>
                <a:solidFill>
                  <a:srgbClr val="C00000"/>
                </a:solidFill>
                <a:effectLst/>
                <a:uLnTx/>
                <a:uFillTx/>
                <a:latin typeface="Calibri" panose="020F0502020204030204"/>
                <a:ea typeface="+mn-ea"/>
                <a:cs typeface="+mn-cs"/>
              </a:rPr>
              <a:t>202</a:t>
            </a:r>
          </a:p>
        </p:txBody>
      </p:sp>
      <p:sp>
        <p:nvSpPr>
          <p:cNvPr id="56" name="Rectangle 55"/>
          <p:cNvSpPr/>
          <p:nvPr/>
        </p:nvSpPr>
        <p:spPr>
          <a:xfrm>
            <a:off x="3330357" y="5146388"/>
            <a:ext cx="1868980" cy="646331"/>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altLang="en-US" sz="1800" b="1" i="0" u="none" strike="noStrike" kern="1200" cap="none" spc="0" normalizeH="0" baseline="0" noProof="0" dirty="0" bmk="_Toc51336598">
                <a:ln>
                  <a:noFill/>
                </a:ln>
                <a:solidFill>
                  <a:prstClr val="black">
                    <a:lumMod val="75000"/>
                    <a:lumOff val="25000"/>
                  </a:prstClr>
                </a:solidFill>
                <a:effectLst/>
                <a:uLnTx/>
                <a:uFillTx/>
                <a:latin typeface="Calibri" panose="020F0502020204030204"/>
                <a:ea typeface="Times New Roman" panose="02020603050405020304" pitchFamily="18" charset="0"/>
                <a:cs typeface="+mn-cs"/>
              </a:rPr>
              <a:t>Захтевана средства</a:t>
            </a:r>
            <a:endParaRPr kumimoji="0" lang="en-US" altLang="en-US"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57" name="Rectangle 56"/>
          <p:cNvSpPr/>
          <p:nvPr/>
        </p:nvSpPr>
        <p:spPr>
          <a:xfrm>
            <a:off x="2750788" y="5699290"/>
            <a:ext cx="2666115" cy="52322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r-Latn-RS" sz="2800" b="1" i="0" u="none" strike="noStrike" kern="1200" cap="none" spc="0" normalizeH="0" baseline="0" noProof="0" dirty="0">
                <a:ln>
                  <a:noFill/>
                </a:ln>
                <a:solidFill>
                  <a:srgbClr val="C00000"/>
                </a:solidFill>
                <a:effectLst/>
                <a:uLnTx/>
                <a:uFillTx/>
                <a:latin typeface="Calibri" panose="020F0502020204030204"/>
                <a:ea typeface="+mn-ea"/>
                <a:cs typeface="+mn-cs"/>
              </a:rPr>
              <a:t>109</a:t>
            </a: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mn-cs"/>
              </a:rPr>
              <a:t>.</a:t>
            </a:r>
            <a:r>
              <a:rPr kumimoji="0" lang="sr-Latn-RS" sz="2800" b="1" i="0" u="none" strike="noStrike" kern="1200" cap="none" spc="0" normalizeH="0" baseline="0" noProof="0" dirty="0">
                <a:ln>
                  <a:noFill/>
                </a:ln>
                <a:solidFill>
                  <a:srgbClr val="C00000"/>
                </a:solidFill>
                <a:effectLst/>
                <a:uLnTx/>
                <a:uFillTx/>
                <a:latin typeface="Calibri" panose="020F0502020204030204"/>
                <a:ea typeface="+mn-ea"/>
                <a:cs typeface="+mn-cs"/>
              </a:rPr>
              <a:t>822</a:t>
            </a: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mn-cs"/>
              </a:rPr>
              <a:t>.</a:t>
            </a:r>
            <a:r>
              <a:rPr kumimoji="0" lang="sr-Latn-RS" sz="2800" b="1" i="0" u="none" strike="noStrike" kern="1200" cap="none" spc="0" normalizeH="0" baseline="0" noProof="0" dirty="0">
                <a:ln>
                  <a:noFill/>
                </a:ln>
                <a:solidFill>
                  <a:srgbClr val="C00000"/>
                </a:solidFill>
                <a:effectLst/>
                <a:uLnTx/>
                <a:uFillTx/>
                <a:latin typeface="Calibri" panose="020F0502020204030204"/>
                <a:ea typeface="+mn-ea"/>
                <a:cs typeface="+mn-cs"/>
              </a:rPr>
              <a:t>124</a:t>
            </a: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ЕУР</a:t>
            </a:r>
            <a:endParaRPr kumimoji="0" lang="sr-Latn-RS" sz="2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58" name="Rectangle 57"/>
          <p:cNvSpPr/>
          <p:nvPr/>
        </p:nvSpPr>
        <p:spPr>
          <a:xfrm>
            <a:off x="7516392" y="5090119"/>
            <a:ext cx="186898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092200" algn="l"/>
              </a:tabLst>
              <a:defRPr/>
            </a:pPr>
            <a:r>
              <a:rPr kumimoji="0" lang="sr-Cyrl-RS" altLang="en-US" sz="1800" b="1" i="0" u="none" strike="noStrike" kern="1200" cap="none" spc="0" normalizeH="0" baseline="0" noProof="0" dirty="0" bmk="_Toc51336598">
                <a:ln>
                  <a:noFill/>
                </a:ln>
                <a:solidFill>
                  <a:prstClr val="black">
                    <a:lumMod val="75000"/>
                    <a:lumOff val="25000"/>
                  </a:prstClr>
                </a:solidFill>
                <a:effectLst/>
                <a:uLnTx/>
                <a:uFillTx/>
                <a:latin typeface="Calibri" panose="020F0502020204030204"/>
                <a:ea typeface="Times New Roman" panose="02020603050405020304" pitchFamily="18" charset="0"/>
                <a:cs typeface="+mn-cs"/>
              </a:rPr>
              <a:t>Број поднетих захтева</a:t>
            </a:r>
          </a:p>
        </p:txBody>
      </p:sp>
      <p:sp>
        <p:nvSpPr>
          <p:cNvPr id="59" name="Rectangle 58"/>
          <p:cNvSpPr/>
          <p:nvPr/>
        </p:nvSpPr>
        <p:spPr>
          <a:xfrm>
            <a:off x="7879593" y="5612755"/>
            <a:ext cx="1127233"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3200" b="1" i="0" u="none" strike="noStrike" kern="1200" cap="none" spc="0" normalizeH="0" baseline="0" noProof="0" dirty="0">
                <a:ln>
                  <a:noFill/>
                </a:ln>
                <a:solidFill>
                  <a:srgbClr val="C00000"/>
                </a:solidFill>
                <a:effectLst/>
                <a:uLnTx/>
                <a:uFillTx/>
                <a:latin typeface="Calibri" panose="020F0502020204030204"/>
                <a:ea typeface="+mn-ea"/>
                <a:cs typeface="+mn-cs"/>
              </a:rPr>
              <a:t>1.235</a:t>
            </a:r>
          </a:p>
        </p:txBody>
      </p:sp>
      <p:sp>
        <p:nvSpPr>
          <p:cNvPr id="60" name="Rectangle 59"/>
          <p:cNvSpPr/>
          <p:nvPr/>
        </p:nvSpPr>
        <p:spPr>
          <a:xfrm>
            <a:off x="9925946" y="5117692"/>
            <a:ext cx="1868980" cy="646331"/>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altLang="en-US" sz="1800" b="1" i="0" u="none" strike="noStrike" kern="1200" cap="none" spc="0" normalizeH="0" baseline="0" noProof="0" dirty="0" bmk="_Toc51336598">
                <a:ln>
                  <a:noFill/>
                </a:ln>
                <a:solidFill>
                  <a:prstClr val="black">
                    <a:lumMod val="75000"/>
                    <a:lumOff val="25000"/>
                  </a:prstClr>
                </a:solidFill>
                <a:effectLst/>
                <a:uLnTx/>
                <a:uFillTx/>
                <a:latin typeface="Calibri" panose="020F0502020204030204"/>
                <a:ea typeface="Times New Roman" panose="02020603050405020304" pitchFamily="18" charset="0"/>
                <a:cs typeface="+mn-cs"/>
              </a:rPr>
              <a:t>Захтевана средства</a:t>
            </a:r>
            <a:endParaRPr kumimoji="0" lang="en-US" altLang="en-US"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61" name="Rectangle 60"/>
          <p:cNvSpPr/>
          <p:nvPr/>
        </p:nvSpPr>
        <p:spPr>
          <a:xfrm>
            <a:off x="9373485" y="5682761"/>
            <a:ext cx="2666115" cy="52322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mn-cs"/>
              </a:rPr>
              <a:t>195.459.439 </a:t>
            </a:r>
            <a:r>
              <a:rPr kumimoji="0" lang="sr-Cyrl-RS" sz="28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ЕУР</a:t>
            </a:r>
            <a:endParaRPr kumimoji="0" lang="sr-Latn-RS" sz="2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64" name="Rounded Rectangle 63"/>
          <p:cNvSpPr/>
          <p:nvPr/>
        </p:nvSpPr>
        <p:spPr>
          <a:xfrm>
            <a:off x="685800" y="1453890"/>
            <a:ext cx="4307574" cy="447743"/>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Техничка помоћ</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65" name="Right Arrow 64"/>
          <p:cNvSpPr/>
          <p:nvPr/>
        </p:nvSpPr>
        <p:spPr>
          <a:xfrm>
            <a:off x="5062977" y="2258316"/>
            <a:ext cx="1887894" cy="74038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Rounded Rectangle 65"/>
          <p:cNvSpPr/>
          <p:nvPr/>
        </p:nvSpPr>
        <p:spPr>
          <a:xfrm>
            <a:off x="7273661" y="1473301"/>
            <a:ext cx="4375245" cy="607823"/>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Диверзификација пољопривредних газдинстава и развој пословања</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67" name="Rectangle 66"/>
          <p:cNvSpPr/>
          <p:nvPr/>
        </p:nvSpPr>
        <p:spPr>
          <a:xfrm>
            <a:off x="994955" y="1999471"/>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Rectangle 67"/>
          <p:cNvSpPr/>
          <p:nvPr/>
        </p:nvSpPr>
        <p:spPr>
          <a:xfrm>
            <a:off x="1937571" y="1999471"/>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9" name="Rectangle 68"/>
          <p:cNvSpPr/>
          <p:nvPr/>
        </p:nvSpPr>
        <p:spPr>
          <a:xfrm>
            <a:off x="7398489" y="2167584"/>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2017</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Rectangle 69"/>
          <p:cNvSpPr/>
          <p:nvPr/>
        </p:nvSpPr>
        <p:spPr>
          <a:xfrm>
            <a:off x="8341105" y="2167584"/>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2018</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1" name="Rectangle 70"/>
          <p:cNvSpPr/>
          <p:nvPr/>
        </p:nvSpPr>
        <p:spPr>
          <a:xfrm>
            <a:off x="994955" y="2384339"/>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1.000.000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2" name="Rectangle 71"/>
          <p:cNvSpPr/>
          <p:nvPr/>
        </p:nvSpPr>
        <p:spPr>
          <a:xfrm>
            <a:off x="1937571" y="2384339"/>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sng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1.450.000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3" name="Rectangle 72"/>
          <p:cNvSpPr/>
          <p:nvPr/>
        </p:nvSpPr>
        <p:spPr>
          <a:xfrm>
            <a:off x="7398489" y="2549903"/>
            <a:ext cx="942616" cy="375597"/>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+1.000.000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4" name="Rectangle 73"/>
          <p:cNvSpPr/>
          <p:nvPr/>
        </p:nvSpPr>
        <p:spPr>
          <a:xfrm>
            <a:off x="8341105" y="2549903"/>
            <a:ext cx="942616" cy="378199"/>
          </a:xfrm>
          <a:prstGeom prst="rect">
            <a:avLst/>
          </a:prstGeom>
          <a:solidFill>
            <a:schemeClr val="accent3">
              <a:lumMod val="75000"/>
            </a:schemeClr>
          </a:solidFill>
        </p:spPr>
        <p:style>
          <a:lnRef idx="3">
            <a:schemeClr val="lt1"/>
          </a:lnRef>
          <a:fillRef idx="1">
            <a:schemeClr val="accent1"/>
          </a:fillRef>
          <a:effectRef idx="1">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200" b="1" i="0" u="none" strike="noStrike" kern="1200" cap="none" spc="0" normalizeH="0" baseline="0" noProof="0" dirty="0" smtClean="0">
                <a:ln>
                  <a:noFill/>
                </a:ln>
                <a:solidFill>
                  <a:prstClr val="white"/>
                </a:solidFill>
                <a:effectLst/>
                <a:uLnTx/>
                <a:uFillTx/>
                <a:latin typeface="Calibri" panose="020F0502020204030204"/>
                <a:ea typeface="+mn-ea"/>
                <a:cs typeface="Times New Roman" panose="02020603050405020304" pitchFamily="18" charset="0"/>
              </a:rPr>
              <a:t>+1.450.000</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5" name="Rectangle 74"/>
          <p:cNvSpPr/>
          <p:nvPr/>
        </p:nvSpPr>
        <p:spPr>
          <a:xfrm>
            <a:off x="5162268" y="1885946"/>
            <a:ext cx="1447800" cy="33855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black"/>
                </a:solidFill>
                <a:effectLst/>
                <a:uLnTx/>
                <a:uFillTx/>
                <a:latin typeface="Calibri" panose="020F0502020204030204"/>
                <a:ea typeface="+mn-ea"/>
                <a:cs typeface="Times New Roman" panose="02020603050405020304" pitchFamily="18" charset="0"/>
              </a:rPr>
              <a:t>2.450.000 ЕУР</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Times New Roman" panose="02020603050405020304" pitchFamily="18" charset="0"/>
            </a:endParaRPr>
          </a:p>
        </p:txBody>
      </p:sp>
      <p:sp>
        <p:nvSpPr>
          <p:cNvPr id="76" name="Oval 75"/>
          <p:cNvSpPr/>
          <p:nvPr/>
        </p:nvSpPr>
        <p:spPr>
          <a:xfrm>
            <a:off x="204936" y="1085606"/>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9</a:t>
            </a:r>
          </a:p>
        </p:txBody>
      </p:sp>
      <p:sp>
        <p:nvSpPr>
          <p:cNvPr id="77" name="Oval 76"/>
          <p:cNvSpPr/>
          <p:nvPr/>
        </p:nvSpPr>
        <p:spPr>
          <a:xfrm>
            <a:off x="6852462" y="1084803"/>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7</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81" name="Oval 80"/>
          <p:cNvSpPr/>
          <p:nvPr/>
        </p:nvSpPr>
        <p:spPr>
          <a:xfrm>
            <a:off x="6746664" y="5191445"/>
            <a:ext cx="1050108" cy="982632"/>
          </a:xfrm>
          <a:prstGeom prst="ellipse">
            <a:avLst/>
          </a:prstGeom>
          <a:solidFill>
            <a:schemeClr val="tx1">
              <a:lumMod val="65000"/>
              <a:lumOff val="35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1</a:t>
            </a:r>
            <a:endParaRPr kumimoji="0" lang="sr-Cyrl-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endParaRPr>
          </a:p>
        </p:txBody>
      </p:sp>
      <p:sp>
        <p:nvSpPr>
          <p:cNvPr id="82" name="Oval 81"/>
          <p:cNvSpPr/>
          <p:nvPr/>
        </p:nvSpPr>
        <p:spPr>
          <a:xfrm>
            <a:off x="148812" y="5134969"/>
            <a:ext cx="1050108" cy="982632"/>
          </a:xfrm>
          <a:prstGeom prst="ellipse">
            <a:avLst/>
          </a:prstGeom>
          <a:solidFill>
            <a:schemeClr val="tx1">
              <a:lumMod val="65000"/>
              <a:lumOff val="35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4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3</a:t>
            </a:r>
          </a:p>
        </p:txBody>
      </p:sp>
    </p:spTree>
    <p:extLst>
      <p:ext uri="{BB962C8B-B14F-4D97-AF65-F5344CB8AC3E}">
        <p14:creationId xmlns:p14="http://schemas.microsoft.com/office/powerpoint/2010/main" val="29534873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l="1302" t="8733" r="67419" b="8562"/>
          <a:stretch>
            <a:fillRect/>
          </a:stretch>
        </p:blipFill>
        <p:spPr bwMode="auto">
          <a:xfrm>
            <a:off x="266700" y="4739585"/>
            <a:ext cx="417751" cy="397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rot="16200000">
            <a:off x="-1595337" y="2733040"/>
            <a:ext cx="4116437"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4400" b="1" i="0" u="none" strike="noStrike" kern="1200" cap="none" spc="0" normalizeH="0" baseline="0" noProof="0" dirty="0" smtClean="0">
                <a:ln>
                  <a:noFill/>
                </a:ln>
                <a:solidFill>
                  <a:srgbClr val="FF0000"/>
                </a:solidFill>
                <a:effectLst/>
                <a:uLnTx/>
                <a:uFillTx/>
                <a:latin typeface="Calibri" panose="020F0502020204030204"/>
                <a:ea typeface="+mn-ea"/>
                <a:cs typeface="+mn-cs"/>
              </a:rPr>
              <a:t>  </a:t>
            </a: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МЕРА</a:t>
            </a:r>
            <a:r>
              <a:rPr kumimoji="0" lang="sr-Latn-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r>
              <a:rPr kumimoji="0" lang="sr-Cyrl-RS" sz="4400" b="1" i="0" u="none" strike="noStrike" kern="1200" cap="none" spc="0" normalizeH="0" baseline="0" noProof="0" dirty="0">
                <a:ln>
                  <a:noFill/>
                </a:ln>
                <a:solidFill>
                  <a:srgbClr val="C00000"/>
                </a:solidFill>
                <a:effectLst/>
                <a:uLnTx/>
                <a:uFillTx/>
                <a:latin typeface="Calibri" panose="020F0502020204030204"/>
                <a:ea typeface="+mn-ea"/>
                <a:cs typeface="+mn-cs"/>
              </a:rPr>
              <a:t>1</a:t>
            </a:r>
            <a:endParaRPr kumimoji="0" lang="en-US" altLang="en-US" sz="44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graphicFrame>
        <p:nvGraphicFramePr>
          <p:cNvPr id="6" name="Table 5"/>
          <p:cNvGraphicFramePr>
            <a:graphicFrameLocks noGrp="1"/>
          </p:cNvGraphicFramePr>
          <p:nvPr>
            <p:extLst/>
          </p:nvPr>
        </p:nvGraphicFramePr>
        <p:xfrm>
          <a:off x="1045473" y="257695"/>
          <a:ext cx="10695077" cy="5408300"/>
        </p:xfrm>
        <a:graphic>
          <a:graphicData uri="http://schemas.openxmlformats.org/drawingml/2006/table">
            <a:tbl>
              <a:tblPr firstRow="1" firstCol="1" bandRow="1">
                <a:tableStyleId>{0660B408-B3CF-4A94-85FC-2B1E0A45F4A2}</a:tableStyleId>
              </a:tblPr>
              <a:tblGrid>
                <a:gridCol w="4528486">
                  <a:extLst>
                    <a:ext uri="{9D8B030D-6E8A-4147-A177-3AD203B41FA5}">
                      <a16:colId xmlns:a16="http://schemas.microsoft.com/office/drawing/2014/main" val="1804253798"/>
                    </a:ext>
                  </a:extLst>
                </a:gridCol>
                <a:gridCol w="3057953">
                  <a:extLst>
                    <a:ext uri="{9D8B030D-6E8A-4147-A177-3AD203B41FA5}">
                      <a16:colId xmlns:a16="http://schemas.microsoft.com/office/drawing/2014/main" val="3654659404"/>
                    </a:ext>
                  </a:extLst>
                </a:gridCol>
                <a:gridCol w="3108638">
                  <a:extLst>
                    <a:ext uri="{9D8B030D-6E8A-4147-A177-3AD203B41FA5}">
                      <a16:colId xmlns:a16="http://schemas.microsoft.com/office/drawing/2014/main" val="216422793"/>
                    </a:ext>
                  </a:extLst>
                </a:gridCol>
              </a:tblGrid>
              <a:tr h="801082">
                <a:tc>
                  <a:txBody>
                    <a:bodyPr/>
                    <a:lstStyle/>
                    <a:p>
                      <a:pPr algn="ctr">
                        <a:lnSpc>
                          <a:spcPct val="115000"/>
                        </a:lnSpc>
                        <a:spcAft>
                          <a:spcPts val="0"/>
                        </a:spcAft>
                      </a:pPr>
                      <a:r>
                        <a:rPr lang="sr-Latn-RS" sz="2000" kern="1200" noProof="1" smtClean="0"/>
                        <a:t>M1 – </a:t>
                      </a:r>
                      <a:r>
                        <a:rPr lang="sr-Cyrl-RS" sz="2000" kern="1200" noProof="1" smtClean="0"/>
                        <a:t>Први, Други, Трећи, Четврти и Пети позив *</a:t>
                      </a:r>
                      <a:endParaRPr lang="sr-Cyrl-RS" sz="2000" b="1" kern="1200" noProof="1">
                        <a:solidFill>
                          <a:srgbClr val="FF0000"/>
                        </a:solidFill>
                        <a:latin typeface="+mn-lt"/>
                        <a:ea typeface="+mn-ea"/>
                        <a:cs typeface="+mn-cs"/>
                      </a:endParaRPr>
                    </a:p>
                  </a:txBody>
                  <a:tcPr marL="68580" marR="68580" marT="0" marB="0" anchor="ctr"/>
                </a:tc>
                <a:tc>
                  <a:txBody>
                    <a:bodyPr/>
                    <a:lstStyle/>
                    <a:p>
                      <a:pPr marL="0" algn="ctr" defTabSz="914400" rtl="0" eaLnBrk="1" latinLnBrk="0" hangingPunct="1">
                        <a:lnSpc>
                          <a:spcPct val="115000"/>
                        </a:lnSpc>
                        <a:spcAft>
                          <a:spcPts val="0"/>
                        </a:spcAft>
                      </a:pPr>
                      <a:r>
                        <a:rPr lang="sr-Cyrl-RS" sz="2000" kern="1200" dirty="0" smtClean="0"/>
                        <a:t>Новембар</a:t>
                      </a:r>
                      <a:r>
                        <a:rPr lang="en-US" sz="2000" kern="1200" dirty="0" smtClean="0"/>
                        <a:t>  2019</a:t>
                      </a:r>
                      <a:endParaRPr lang="sr-Latn-RS" sz="2000" b="1" kern="1200" dirty="0" smtClean="0">
                        <a:solidFill>
                          <a:schemeClr val="accent6">
                            <a:lumMod val="50000"/>
                          </a:schemeClr>
                        </a:solidFill>
                        <a:latin typeface="+mn-lt"/>
                        <a:ea typeface="+mn-ea"/>
                        <a:cs typeface="+mn-cs"/>
                      </a:endParaRPr>
                    </a:p>
                  </a:txBody>
                  <a:tcPr marL="68580" marR="68580" marT="0" marB="0" anchor="ctr"/>
                </a:tc>
                <a:tc>
                  <a:txBody>
                    <a:bodyPr/>
                    <a:lstStyle/>
                    <a:p>
                      <a:pPr algn="ctr">
                        <a:lnSpc>
                          <a:spcPct val="115000"/>
                        </a:lnSpc>
                        <a:spcAft>
                          <a:spcPts val="0"/>
                        </a:spcAft>
                      </a:pPr>
                      <a:r>
                        <a:rPr lang="sr-Cyrl-RS" sz="2000" dirty="0" smtClean="0"/>
                        <a:t>Октобар</a:t>
                      </a:r>
                      <a:r>
                        <a:rPr lang="sr-Latn-RS" sz="2000" dirty="0" smtClean="0"/>
                        <a:t> 2020</a:t>
                      </a:r>
                      <a:endParaRPr lang="sr-Latn-RS" sz="2000" b="1" dirty="0" smtClean="0">
                        <a:solidFill>
                          <a:srgbClr val="FF0000"/>
                        </a:solidFill>
                      </a:endParaRPr>
                    </a:p>
                  </a:txBody>
                  <a:tcPr marL="68580" marR="68580" marT="0" marB="0" anchor="ctr"/>
                </a:tc>
                <a:extLst>
                  <a:ext uri="{0D108BD9-81ED-4DB2-BD59-A6C34878D82A}">
                    <a16:rowId xmlns:a16="http://schemas.microsoft.com/office/drawing/2014/main" val="298511735"/>
                  </a:ext>
                </a:extLst>
              </a:tr>
              <a:tr h="45837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chemeClr val="dk1"/>
                          </a:solidFill>
                          <a:latin typeface="+mn-lt"/>
                          <a:ea typeface="+mn-ea"/>
                          <a:cs typeface="+mn-cs"/>
                        </a:rPr>
                        <a:t>Број пристиглих захтева</a:t>
                      </a:r>
                      <a:endParaRPr lang="sr-Latn-RS" sz="2000" b="1" kern="1200" dirty="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noProof="1" smtClean="0">
                          <a:effectLst/>
                        </a:rPr>
                        <a:t>629</a:t>
                      </a:r>
                      <a:endParaRPr lang="sr-Cyrl-RS" sz="2000" b="1" noProof="1" smtClean="0">
                        <a:solidFill>
                          <a:schemeClr val="accent6">
                            <a:lumMod val="50000"/>
                          </a:schemeClr>
                        </a:solidFill>
                        <a:effectLst/>
                        <a:latin typeface="+mn-lt"/>
                        <a:ea typeface="Calibri"/>
                        <a:cs typeface="Times New Roman"/>
                      </a:endParaRPr>
                    </a:p>
                  </a:txBody>
                  <a:tcPr marL="68580" marR="68580" marT="0" marB="0" anchor="ctr"/>
                </a:tc>
                <a:tc>
                  <a:txBody>
                    <a:bodyPr/>
                    <a:lstStyle/>
                    <a:p>
                      <a:pPr algn="ctr"/>
                      <a:r>
                        <a:rPr lang="sr-Latn-RS" sz="2000" kern="1200" dirty="0" smtClean="0">
                          <a:effectLst/>
                        </a:rPr>
                        <a:t>1235</a:t>
                      </a:r>
                      <a:endParaRPr lang="en-US" sz="2000" b="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1753114324"/>
                  </a:ext>
                </a:extLst>
              </a:tr>
              <a:tr h="77105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chemeClr val="dk1"/>
                          </a:solidFill>
                          <a:latin typeface="+mn-lt"/>
                          <a:ea typeface="+mn-ea"/>
                          <a:cs typeface="+mn-cs"/>
                        </a:rPr>
                        <a:t>Захтевани износ средстава</a:t>
                      </a:r>
                      <a:endParaRPr 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Latn-RS" sz="2000" noProof="1" smtClean="0">
                          <a:effectLst/>
                        </a:rPr>
                        <a:t>72,27 </a:t>
                      </a:r>
                      <a:r>
                        <a:rPr lang="sr-Cyrl-RS" sz="2000" noProof="1" smtClean="0">
                          <a:effectLst/>
                        </a:rPr>
                        <a:t>милиона ЕУР</a:t>
                      </a:r>
                      <a:endParaRPr lang="sr-Cyrl-RS" sz="2000" b="1" noProof="1" smtClean="0">
                        <a:solidFill>
                          <a:schemeClr val="accent6">
                            <a:lumMod val="50000"/>
                          </a:schemeClr>
                        </a:solidFill>
                        <a:effectLst/>
                        <a:latin typeface="+mn-lt"/>
                        <a:ea typeface="Calibri"/>
                        <a:cs typeface="Times New Roman"/>
                      </a:endParaRPr>
                    </a:p>
                  </a:txBody>
                  <a:tcPr marL="68580" marR="68580" marT="0" marB="0" anchor="ctr"/>
                </a:tc>
                <a:tc>
                  <a:txBody>
                    <a:bodyPr/>
                    <a:lstStyle/>
                    <a:p>
                      <a:pPr algn="ctr"/>
                      <a:r>
                        <a:rPr lang="sr-Latn-RS" sz="2000" b="1" kern="1200" dirty="0" smtClean="0">
                          <a:solidFill>
                            <a:srgbClr val="C00000"/>
                          </a:solidFill>
                          <a:effectLst/>
                        </a:rPr>
                        <a:t>193,52 </a:t>
                      </a:r>
                      <a:r>
                        <a:rPr lang="sr-Cyrl-RS" sz="2000" b="1" kern="1200" dirty="0" smtClean="0">
                          <a:solidFill>
                            <a:srgbClr val="C00000"/>
                          </a:solidFill>
                          <a:effectLst/>
                        </a:rPr>
                        <a:t>милиона ЕУР</a:t>
                      </a:r>
                      <a:endParaRPr lang="en-US" sz="2000" b="1" kern="1200" dirty="0">
                        <a:solidFill>
                          <a:srgbClr val="C00000"/>
                        </a:solidFill>
                        <a:effectLst/>
                        <a:latin typeface="+mn-lt"/>
                        <a:ea typeface="+mn-ea"/>
                        <a:cs typeface="+mn-cs"/>
                      </a:endParaRPr>
                    </a:p>
                  </a:txBody>
                  <a:tcPr marL="68580" marR="68580" marT="0" marB="0" anchor="ctr"/>
                </a:tc>
                <a:extLst>
                  <a:ext uri="{0D108BD9-81ED-4DB2-BD59-A6C34878D82A}">
                    <a16:rowId xmlns:a16="http://schemas.microsoft.com/office/drawing/2014/main" val="2986885845"/>
                  </a:ext>
                </a:extLst>
              </a:tr>
              <a:tr h="5921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chemeClr val="dk1"/>
                          </a:solidFill>
                          <a:latin typeface="+mn-lt"/>
                          <a:ea typeface="+mn-ea"/>
                          <a:cs typeface="+mn-cs"/>
                        </a:rPr>
                        <a:t>Обрађени  захтеви</a:t>
                      </a:r>
                      <a:endParaRPr lang="sr-Latn-RS" sz="2000" b="1" kern="1200" dirty="0" smtClean="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effectLst/>
                        </a:rPr>
                        <a:t>67,25%</a:t>
                      </a:r>
                      <a:endParaRPr lang="sr-Cyrl-RS" sz="2000" b="1" kern="1200" noProof="1" smtClean="0">
                        <a:solidFill>
                          <a:schemeClr val="accent1">
                            <a:lumMod val="75000"/>
                          </a:schemeClr>
                        </a:solidFill>
                        <a:effectLst/>
                        <a:latin typeface="+mn-lt"/>
                        <a:ea typeface="+mn-ea"/>
                        <a:cs typeface="+mn-cs"/>
                      </a:endParaRPr>
                    </a:p>
                  </a:txBody>
                  <a:tcPr marL="68580" marR="68580" marT="0" marB="0" anchor="ctr"/>
                </a:tc>
                <a:tc>
                  <a:txBody>
                    <a:bodyPr/>
                    <a:lstStyle/>
                    <a:p>
                      <a:pPr algn="ctr"/>
                      <a:r>
                        <a:rPr lang="sr-Cyrl-RS" sz="2000" kern="1200" dirty="0" smtClean="0">
                          <a:effectLst/>
                        </a:rPr>
                        <a:t>58,46</a:t>
                      </a:r>
                      <a:r>
                        <a:rPr lang="sr-Latn-RS" sz="2000" kern="1200" dirty="0" smtClean="0">
                          <a:effectLst/>
                        </a:rPr>
                        <a:t>%</a:t>
                      </a:r>
                      <a:endParaRPr lang="en-US" sz="2000" b="1" kern="1200" dirty="0">
                        <a:solidFill>
                          <a:schemeClr val="accent1">
                            <a:lumMod val="75000"/>
                          </a:schemeClr>
                        </a:solidFill>
                        <a:effectLst/>
                        <a:latin typeface="+mn-lt"/>
                        <a:ea typeface="+mn-ea"/>
                        <a:cs typeface="+mn-cs"/>
                      </a:endParaRPr>
                    </a:p>
                  </a:txBody>
                  <a:tcPr marL="68580" marR="68580" marT="0" marB="0" anchor="ctr"/>
                </a:tc>
                <a:extLst>
                  <a:ext uri="{0D108BD9-81ED-4DB2-BD59-A6C34878D82A}">
                    <a16:rowId xmlns:a16="http://schemas.microsoft.com/office/drawing/2014/main" val="1191312771"/>
                  </a:ext>
                </a:extLst>
              </a:tr>
              <a:tr h="58775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chemeClr val="dk1"/>
                          </a:solidFill>
                          <a:latin typeface="+mn-lt"/>
                          <a:ea typeface="+mn-ea"/>
                          <a:cs typeface="+mn-cs"/>
                        </a:rPr>
                        <a:t>Усвојени захтеви</a:t>
                      </a:r>
                      <a:endParaRPr lang="sr-Latn-RS" sz="2000" b="1" kern="1200" dirty="0" smtClean="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effectLst/>
                        </a:rPr>
                        <a:t>212</a:t>
                      </a:r>
                      <a:endParaRPr lang="sr-Cyrl-RS" sz="2000" b="1" kern="1200" noProof="1" smtClean="0">
                        <a:solidFill>
                          <a:schemeClr val="accent1">
                            <a:lumMod val="75000"/>
                          </a:schemeClr>
                        </a:solidFill>
                        <a:effectLst/>
                        <a:latin typeface="+mn-lt"/>
                        <a:ea typeface="+mn-ea"/>
                        <a:cs typeface="+mn-cs"/>
                      </a:endParaRPr>
                    </a:p>
                  </a:txBody>
                  <a:tcPr marL="68580" marR="68580" marT="0" marB="0" anchor="ctr"/>
                </a:tc>
                <a:tc>
                  <a:txBody>
                    <a:bodyPr/>
                    <a:lstStyle/>
                    <a:p>
                      <a:pPr algn="ctr"/>
                      <a:r>
                        <a:rPr lang="sr-Latn-RS" sz="2000" kern="1200" dirty="0" smtClean="0">
                          <a:effectLst/>
                        </a:rPr>
                        <a:t>430</a:t>
                      </a:r>
                      <a:endParaRPr lang="en-US" sz="2000" b="1" kern="1200" dirty="0">
                        <a:solidFill>
                          <a:schemeClr val="accent1">
                            <a:lumMod val="75000"/>
                          </a:schemeClr>
                        </a:solidFill>
                        <a:effectLst/>
                        <a:latin typeface="+mn-lt"/>
                        <a:ea typeface="+mn-ea"/>
                        <a:cs typeface="+mn-cs"/>
                      </a:endParaRPr>
                    </a:p>
                  </a:txBody>
                  <a:tcPr marL="68580" marR="68580" marT="0" marB="0" anchor="ctr"/>
                </a:tc>
                <a:extLst>
                  <a:ext uri="{0D108BD9-81ED-4DB2-BD59-A6C34878D82A}">
                    <a16:rowId xmlns:a16="http://schemas.microsoft.com/office/drawing/2014/main" val="2051557193"/>
                  </a:ext>
                </a:extLst>
              </a:tr>
              <a:tr h="59394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noProof="0" dirty="0" smtClean="0">
                          <a:solidFill>
                            <a:schemeClr val="dk1"/>
                          </a:solidFill>
                          <a:latin typeface="+mn-lt"/>
                          <a:ea typeface="+mn-ea"/>
                          <a:cs typeface="+mn-cs"/>
                        </a:rPr>
                        <a:t>Одобрени износ подршке</a:t>
                      </a:r>
                      <a:r>
                        <a:rPr lang="sr-Latn-RS" sz="2000" b="1" kern="1200" noProof="0" dirty="0" smtClean="0">
                          <a:solidFill>
                            <a:schemeClr val="dk1"/>
                          </a:solidFill>
                          <a:latin typeface="+mn-lt"/>
                          <a:ea typeface="+mn-ea"/>
                          <a:cs typeface="+mn-cs"/>
                        </a:rPr>
                        <a:t> </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sr-Latn-RS" sz="2000" noProof="1" smtClean="0">
                          <a:effectLst/>
                        </a:rPr>
                        <a:t>8,71 </a:t>
                      </a:r>
                      <a:r>
                        <a:rPr lang="sr-Cyrl-RS" sz="2000" baseline="0" noProof="1" smtClean="0">
                          <a:effectLst/>
                        </a:rPr>
                        <a:t>милиона ЕУР</a:t>
                      </a:r>
                      <a:endParaRPr lang="sr-Cyrl-RS" sz="2000" b="1" noProof="1" smtClean="0">
                        <a:solidFill>
                          <a:schemeClr val="accent6">
                            <a:lumMod val="50000"/>
                          </a:schemeClr>
                        </a:solidFill>
                        <a:effectLst/>
                        <a:latin typeface="+mn-lt"/>
                        <a:ea typeface="Calibri"/>
                        <a:cs typeface="Times New Roman"/>
                      </a:endParaRPr>
                    </a:p>
                  </a:txBody>
                  <a:tcPr marL="68580" marR="68580" marT="0" marB="0" anchor="ctr"/>
                </a:tc>
                <a:tc>
                  <a:txBody>
                    <a:bodyPr/>
                    <a:lstStyle/>
                    <a:p>
                      <a:pPr algn="ctr"/>
                      <a:r>
                        <a:rPr lang="sr-Latn-RS" sz="2000" b="1" kern="1200" baseline="0" smtClean="0">
                          <a:solidFill>
                            <a:srgbClr val="C00000"/>
                          </a:solidFill>
                          <a:effectLst/>
                        </a:rPr>
                        <a:t>2</a:t>
                      </a:r>
                      <a:r>
                        <a:rPr lang="en-US" sz="2000" b="1" kern="1200" baseline="0" smtClean="0">
                          <a:solidFill>
                            <a:srgbClr val="C00000"/>
                          </a:solidFill>
                          <a:effectLst/>
                        </a:rPr>
                        <a:t>4</a:t>
                      </a:r>
                      <a:r>
                        <a:rPr lang="sr-Latn-RS" sz="2000" b="1" kern="1200" baseline="0" smtClean="0">
                          <a:solidFill>
                            <a:srgbClr val="C00000"/>
                          </a:solidFill>
                          <a:effectLst/>
                        </a:rPr>
                        <a:t> </a:t>
                      </a:r>
                      <a:r>
                        <a:rPr lang="sr-Cyrl-RS" sz="2000" b="1" kern="1200" baseline="0" dirty="0" smtClean="0">
                          <a:solidFill>
                            <a:srgbClr val="C00000"/>
                          </a:solidFill>
                          <a:effectLst/>
                        </a:rPr>
                        <a:t>милиона ЕУР</a:t>
                      </a:r>
                      <a:endParaRPr lang="en-US" sz="2000" b="1" dirty="0">
                        <a:solidFill>
                          <a:srgbClr val="C00000"/>
                        </a:solidFill>
                      </a:endParaRPr>
                    </a:p>
                  </a:txBody>
                  <a:tcPr marL="68580" marR="68580" marT="0" marB="0" anchor="ctr"/>
                </a:tc>
                <a:extLst>
                  <a:ext uri="{0D108BD9-81ED-4DB2-BD59-A6C34878D82A}">
                    <a16:rowId xmlns:a16="http://schemas.microsoft.com/office/drawing/2014/main" val="268083045"/>
                  </a:ext>
                </a:extLst>
              </a:tr>
              <a:tr h="465102">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rgbClr val="0070C0"/>
                          </a:solidFill>
                          <a:latin typeface="+mn-lt"/>
                          <a:ea typeface="+mn-ea"/>
                          <a:cs typeface="+mn-cs"/>
                        </a:rPr>
                        <a:t>Број поднетих захтева за исплату</a:t>
                      </a:r>
                      <a:endParaRPr lang="sr-Latn-RS" sz="2000" b="1" kern="1200" dirty="0" smtClean="0">
                        <a:solidFill>
                          <a:srgbClr val="0070C0"/>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noProof="1" smtClean="0">
                          <a:effectLst/>
                        </a:rPr>
                        <a:t>170</a:t>
                      </a:r>
                      <a:endParaRPr lang="sr-Cyrl-RS" sz="2000" b="1" i="0" noProof="1" smtClean="0">
                        <a:solidFill>
                          <a:schemeClr val="accent1">
                            <a:lumMod val="75000"/>
                          </a:schemeClr>
                        </a:solidFill>
                        <a:effectLst/>
                        <a:latin typeface="+mn-lt"/>
                        <a:ea typeface="Calibri"/>
                        <a:cs typeface="Times New Roman"/>
                      </a:endParaRPr>
                    </a:p>
                  </a:txBody>
                  <a:tcPr marL="68580" marR="68580" marT="0" marB="0" anchor="ctr"/>
                </a:tc>
                <a:tc>
                  <a:txBody>
                    <a:bodyPr/>
                    <a:lstStyle/>
                    <a:p>
                      <a:pPr algn="ctr"/>
                      <a:r>
                        <a:rPr lang="sr-Latn-RS" sz="2000" b="1" kern="1200" dirty="0" smtClean="0">
                          <a:solidFill>
                            <a:srgbClr val="C00000"/>
                          </a:solidFill>
                          <a:effectLst/>
                        </a:rPr>
                        <a:t>222</a:t>
                      </a:r>
                      <a:endParaRPr lang="en-US" sz="2000" b="1" kern="1200" dirty="0">
                        <a:solidFill>
                          <a:srgbClr val="C00000"/>
                        </a:solidFill>
                        <a:effectLst/>
                        <a:latin typeface="+mn-lt"/>
                        <a:ea typeface="+mn-ea"/>
                        <a:cs typeface="+mn-cs"/>
                      </a:endParaRPr>
                    </a:p>
                  </a:txBody>
                  <a:tcPr marL="68580" marR="68580" marT="0" marB="0" anchor="ctr"/>
                </a:tc>
                <a:extLst>
                  <a:ext uri="{0D108BD9-81ED-4DB2-BD59-A6C34878D82A}">
                    <a16:rowId xmlns:a16="http://schemas.microsoft.com/office/drawing/2014/main" val="647145050"/>
                  </a:ext>
                </a:extLst>
              </a:tr>
              <a:tr h="50274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rgbClr val="0070C0"/>
                          </a:solidFill>
                          <a:latin typeface="+mn-lt"/>
                          <a:ea typeface="+mn-ea"/>
                          <a:cs typeface="+mn-cs"/>
                        </a:rPr>
                        <a:t>Захтевани износ средстава</a:t>
                      </a:r>
                      <a:endParaRPr lang="sr-Latn-RS" sz="2000" b="1" kern="1200" dirty="0" smtClean="0">
                        <a:solidFill>
                          <a:srgbClr val="0070C0"/>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2000" kern="1200" dirty="0" smtClean="0">
                          <a:effectLst/>
                        </a:rPr>
                        <a:t>6,69</a:t>
                      </a:r>
                      <a:r>
                        <a:rPr lang="en-US" sz="2000" kern="1200" baseline="0" dirty="0" smtClean="0">
                          <a:effectLst/>
                        </a:rPr>
                        <a:t> </a:t>
                      </a:r>
                      <a:r>
                        <a:rPr lang="sr-Cyrl-RS" sz="2000" baseline="0" noProof="1" smtClean="0">
                          <a:effectLst/>
                        </a:rPr>
                        <a:t>милиона ЕУР</a:t>
                      </a:r>
                      <a:endParaRPr lang="sr-Latn-RS" sz="2000" b="1" i="0" kern="1200" dirty="0">
                        <a:solidFill>
                          <a:schemeClr val="accent1">
                            <a:lumMod val="75000"/>
                          </a:schemeClr>
                        </a:solidFill>
                        <a:effectLst/>
                        <a:latin typeface="+mn-lt"/>
                        <a:ea typeface="Calibri"/>
                        <a:cs typeface="Times New Roman"/>
                      </a:endParaRPr>
                    </a:p>
                  </a:txBody>
                  <a:tcPr marL="68580" marR="68580" marT="0" marB="0" anchor="ctr"/>
                </a:tc>
                <a:tc>
                  <a:txBody>
                    <a:bodyPr/>
                    <a:lstStyle/>
                    <a:p>
                      <a:pPr algn="ctr"/>
                      <a:r>
                        <a:rPr lang="en-US" sz="2000" kern="1200" baseline="0" smtClean="0">
                          <a:effectLst/>
                        </a:rPr>
                        <a:t>10,07</a:t>
                      </a:r>
                      <a:r>
                        <a:rPr lang="sr-Latn-RS" sz="2000" kern="1200" baseline="0" smtClean="0">
                          <a:effectLst/>
                        </a:rPr>
                        <a:t> </a:t>
                      </a:r>
                      <a:r>
                        <a:rPr lang="sr-Cyrl-RS" sz="2000" kern="1200" baseline="0" dirty="0" smtClean="0">
                          <a:effectLst/>
                        </a:rPr>
                        <a:t>милиона ЕУР</a:t>
                      </a:r>
                      <a:endParaRPr lang="en-US" sz="2000" b="1" kern="1200" baseline="0" dirty="0">
                        <a:solidFill>
                          <a:schemeClr val="accent1">
                            <a:lumMod val="75000"/>
                          </a:schemeClr>
                        </a:solidFill>
                        <a:effectLst/>
                        <a:latin typeface="+mn-lt"/>
                        <a:ea typeface="+mn-ea"/>
                        <a:cs typeface="+mn-cs"/>
                      </a:endParaRPr>
                    </a:p>
                  </a:txBody>
                  <a:tcPr marL="68580" marR="68580" marT="0" marB="0" anchor="ctr"/>
                </a:tc>
                <a:extLst>
                  <a:ext uri="{0D108BD9-81ED-4DB2-BD59-A6C34878D82A}">
                    <a16:rowId xmlns:a16="http://schemas.microsoft.com/office/drawing/2014/main" val="2988340704"/>
                  </a:ext>
                </a:extLst>
              </a:tr>
              <a:tr h="636112">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rgbClr val="C00000"/>
                          </a:solidFill>
                          <a:latin typeface="+mn-lt"/>
                          <a:ea typeface="+mn-ea"/>
                          <a:cs typeface="+mn-cs"/>
                        </a:rPr>
                        <a:t>Исплаћена средства</a:t>
                      </a:r>
                      <a:endParaRPr lang="sr-Cyrl-RS" sz="2000" b="1" kern="1200" noProof="0" dirty="0">
                        <a:solidFill>
                          <a:srgbClr val="C00000"/>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2000" kern="1200" dirty="0" smtClean="0">
                          <a:effectLst/>
                        </a:rPr>
                        <a:t>5,09</a:t>
                      </a:r>
                      <a:r>
                        <a:rPr lang="sr-Cyrl-RS" sz="2000" kern="1200" dirty="0" smtClean="0">
                          <a:effectLst/>
                        </a:rPr>
                        <a:t> </a:t>
                      </a:r>
                      <a:r>
                        <a:rPr lang="sr-Cyrl-RS" sz="2000" kern="1200" noProof="1" smtClean="0">
                          <a:effectLst/>
                        </a:rPr>
                        <a:t>милиона ЕУР</a:t>
                      </a:r>
                      <a:endParaRPr lang="sr-Cyrl-RS" sz="2000" b="1" i="0" kern="1200" noProof="1" smtClean="0">
                        <a:solidFill>
                          <a:schemeClr val="accent1">
                            <a:lumMod val="75000"/>
                          </a:schemeClr>
                        </a:solidFill>
                        <a:effectLst/>
                        <a:latin typeface="+mn-lt"/>
                        <a:ea typeface="Calibri"/>
                        <a:cs typeface="Times New Roman"/>
                      </a:endParaRPr>
                    </a:p>
                  </a:txBody>
                  <a:tcPr marL="68580" marR="68580" marT="0" marB="0" anchor="ctr"/>
                </a:tc>
                <a:tc>
                  <a:txBody>
                    <a:bodyPr/>
                    <a:lstStyle/>
                    <a:p>
                      <a:pPr algn="ctr"/>
                      <a:endParaRPr lang="sr-Latn-RS" sz="700" kern="1200" dirty="0" smtClean="0">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sr-Latn-RS" sz="2000" kern="1200" dirty="0" smtClean="0">
                          <a:effectLst/>
                        </a:rPr>
                        <a:t>7,42</a:t>
                      </a:r>
                      <a:r>
                        <a:rPr lang="sr-Cyrl-RS" sz="2000" kern="1200" dirty="0" smtClean="0">
                          <a:effectLst/>
                        </a:rPr>
                        <a:t> милиона ЕУР</a:t>
                      </a:r>
                    </a:p>
                    <a:p>
                      <a:pPr algn="ctr"/>
                      <a:endParaRPr lang="en-US" sz="500" dirty="0"/>
                    </a:p>
                  </a:txBody>
                  <a:tcPr marL="68580" marR="68580" marT="0" marB="0" anchor="ctr"/>
                </a:tc>
                <a:extLst>
                  <a:ext uri="{0D108BD9-81ED-4DB2-BD59-A6C34878D82A}">
                    <a16:rowId xmlns:a16="http://schemas.microsoft.com/office/drawing/2014/main" val="1202958827"/>
                  </a:ext>
                </a:extLst>
              </a:tr>
            </a:tbl>
          </a:graphicData>
        </a:graphic>
      </p:graphicFrame>
      <p:sp>
        <p:nvSpPr>
          <p:cNvPr id="7" name="TextBox 6"/>
          <p:cNvSpPr txBox="1"/>
          <p:nvPr/>
        </p:nvSpPr>
        <p:spPr>
          <a:xfrm>
            <a:off x="1026542" y="5877552"/>
            <a:ext cx="1071400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0" i="0" u="none" strike="noStrike" kern="1200" cap="none" spc="0" normalizeH="0" baseline="0" noProof="1" smtClean="0">
                <a:ln>
                  <a:noFill/>
                </a:ln>
                <a:solidFill>
                  <a:srgbClr val="C00000"/>
                </a:solidFill>
                <a:effectLst/>
                <a:uLnTx/>
                <a:uFillTx/>
                <a:latin typeface="Calibri" panose="020F0502020204030204"/>
                <a:ea typeface="+mn-ea"/>
                <a:cs typeface="+mn-cs"/>
              </a:rPr>
              <a:t>*Четврти </a:t>
            </a:r>
            <a:r>
              <a:rPr kumimoji="0" lang="sr-Cyrl-RS" sz="1400" b="0" i="0" u="none" strike="noStrike" kern="1200" cap="none" spc="0" normalizeH="0" baseline="0" noProof="1">
                <a:ln>
                  <a:noFill/>
                </a:ln>
                <a:solidFill>
                  <a:srgbClr val="C00000"/>
                </a:solidFill>
                <a:effectLst/>
                <a:uLnTx/>
                <a:uFillTx/>
                <a:latin typeface="Calibri" panose="020F0502020204030204"/>
                <a:ea typeface="+mn-ea"/>
                <a:cs typeface="+mn-cs"/>
              </a:rPr>
              <a:t>и Пети </a:t>
            </a:r>
            <a:r>
              <a:rPr kumimoji="0" lang="sr-Cyrl-RS" sz="1400" b="0" i="0" u="none" strike="noStrike" kern="1200" cap="none" spc="0" normalizeH="0" baseline="0" noProof="1" smtClean="0">
                <a:ln>
                  <a:noFill/>
                </a:ln>
                <a:solidFill>
                  <a:srgbClr val="C00000"/>
                </a:solidFill>
                <a:effectLst/>
                <a:uLnTx/>
                <a:uFillTx/>
                <a:latin typeface="Calibri" panose="020F0502020204030204"/>
                <a:ea typeface="+mn-ea"/>
                <a:cs typeface="+mn-cs"/>
              </a:rPr>
              <a:t>јавни позив објављени су 24. септембра 2019. године и не улазе у статистику за новембар 2019</a:t>
            </a:r>
            <a:r>
              <a:rPr kumimoji="0" lang="sr-Cyrl-RS" sz="1400" b="0" i="0" u="none" strike="noStrike" kern="1200" cap="none" spc="0" normalizeH="0" baseline="0" noProof="1" smtClean="0">
                <a:ln>
                  <a:noFill/>
                </a:ln>
                <a:solidFill>
                  <a:srgbClr val="FF0000"/>
                </a:solidFill>
                <a:effectLst/>
                <a:uLnTx/>
                <a:uFillTx/>
                <a:latin typeface="Calibri" panose="020F0502020204030204"/>
                <a:ea typeface="+mn-ea"/>
                <a:cs typeface="+mn-cs"/>
              </a:rPr>
              <a:t>.   </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91724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1595337" y="2733040"/>
            <a:ext cx="4116437"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4400" b="1" i="0" u="none" strike="noStrike" kern="1200" cap="none" spc="0" normalizeH="0" baseline="0" noProof="0" dirty="0" smtClean="0">
                <a:ln>
                  <a:noFill/>
                </a:ln>
                <a:solidFill>
                  <a:srgbClr val="FF0000"/>
                </a:solidFill>
                <a:effectLst/>
                <a:uLnTx/>
                <a:uFillTx/>
                <a:latin typeface="Calibri" panose="020F0502020204030204"/>
                <a:ea typeface="+mn-ea"/>
                <a:cs typeface="+mn-cs"/>
              </a:rPr>
              <a:t>  </a:t>
            </a: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МЕРА</a:t>
            </a:r>
            <a:r>
              <a:rPr kumimoji="0" lang="sr-Latn-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r>
              <a:rPr kumimoji="0" lang="sr-Cyrl-RS" sz="44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r>
              <a:rPr kumimoji="0" lang="sr-Latn-RS" sz="4400" b="1" i="0" u="none" strike="noStrike" kern="1200" cap="none" spc="0" normalizeH="0" baseline="0" noProof="0" dirty="0">
                <a:ln>
                  <a:noFill/>
                </a:ln>
                <a:solidFill>
                  <a:srgbClr val="C00000"/>
                </a:solidFill>
                <a:effectLst/>
                <a:uLnTx/>
                <a:uFillTx/>
                <a:latin typeface="Calibri" panose="020F0502020204030204"/>
                <a:ea typeface="+mn-ea"/>
                <a:cs typeface="+mn-cs"/>
              </a:rPr>
              <a:t>3</a:t>
            </a:r>
            <a:endParaRPr kumimoji="0" lang="en-US" altLang="en-US" sz="44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5"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l="1302" t="8733" r="67419" b="8562"/>
          <a:stretch>
            <a:fillRect/>
          </a:stretch>
        </p:blipFill>
        <p:spPr bwMode="auto">
          <a:xfrm>
            <a:off x="266700" y="4637987"/>
            <a:ext cx="417751" cy="397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extLst/>
          </p:nvPr>
        </p:nvGraphicFramePr>
        <p:xfrm>
          <a:off x="996785" y="191637"/>
          <a:ext cx="10888333" cy="5852245"/>
        </p:xfrm>
        <a:graphic>
          <a:graphicData uri="http://schemas.openxmlformats.org/drawingml/2006/table">
            <a:tbl>
              <a:tblPr firstRow="1" firstCol="1" bandRow="1">
                <a:tableStyleId>{0660B408-B3CF-4A94-85FC-2B1E0A45F4A2}</a:tableStyleId>
              </a:tblPr>
              <a:tblGrid>
                <a:gridCol w="4139195">
                  <a:extLst>
                    <a:ext uri="{9D8B030D-6E8A-4147-A177-3AD203B41FA5}">
                      <a16:colId xmlns:a16="http://schemas.microsoft.com/office/drawing/2014/main" val="1804253798"/>
                    </a:ext>
                  </a:extLst>
                </a:gridCol>
                <a:gridCol w="3348985">
                  <a:extLst>
                    <a:ext uri="{9D8B030D-6E8A-4147-A177-3AD203B41FA5}">
                      <a16:colId xmlns:a16="http://schemas.microsoft.com/office/drawing/2014/main" val="3654659404"/>
                    </a:ext>
                  </a:extLst>
                </a:gridCol>
                <a:gridCol w="3400153">
                  <a:extLst>
                    <a:ext uri="{9D8B030D-6E8A-4147-A177-3AD203B41FA5}">
                      <a16:colId xmlns:a16="http://schemas.microsoft.com/office/drawing/2014/main" val="216422793"/>
                    </a:ext>
                  </a:extLst>
                </a:gridCol>
              </a:tblGrid>
              <a:tr h="825395">
                <a:tc>
                  <a:txBody>
                    <a:bodyPr/>
                    <a:lstStyle/>
                    <a:p>
                      <a:pPr algn="ctr">
                        <a:lnSpc>
                          <a:spcPct val="100000"/>
                        </a:lnSpc>
                        <a:spcAft>
                          <a:spcPts val="0"/>
                        </a:spcAft>
                      </a:pPr>
                      <a:r>
                        <a:rPr lang="sr-Latn-RS" sz="2000" kern="1200" baseline="0" noProof="1" smtClean="0"/>
                        <a:t>M</a:t>
                      </a:r>
                      <a:r>
                        <a:rPr lang="en-US" sz="2000" kern="1200" baseline="0" noProof="1" smtClean="0"/>
                        <a:t> 3</a:t>
                      </a:r>
                      <a:r>
                        <a:rPr lang="sr-Latn-RS" sz="2000" kern="1200" baseline="0" noProof="1" smtClean="0"/>
                        <a:t> – </a:t>
                      </a:r>
                      <a:r>
                        <a:rPr lang="sr-Cyrl-RS" sz="2000" kern="1200" baseline="0" noProof="1" smtClean="0"/>
                        <a:t>Први, Други и Трећи јавни позив</a:t>
                      </a:r>
                      <a:endParaRPr lang="sr-Cyrl-RS" sz="2400" b="1" kern="1200" baseline="0" noProof="1">
                        <a:solidFill>
                          <a:srgbClr val="FF0000"/>
                        </a:solidFill>
                        <a:latin typeface="+mn-lt"/>
                        <a:ea typeface="+mn-ea"/>
                        <a:cs typeface="+mn-cs"/>
                      </a:endParaRPr>
                    </a:p>
                  </a:txBody>
                  <a:tcPr marL="68580" marR="68580" marT="0" marB="0" anchor="ctr"/>
                </a:tc>
                <a:tc>
                  <a:txBody>
                    <a:bodyPr/>
                    <a:lstStyle/>
                    <a:p>
                      <a:pPr marL="0" algn="ctr" defTabSz="914400" rtl="0" eaLnBrk="1" latinLnBrk="0" hangingPunct="1">
                        <a:lnSpc>
                          <a:spcPct val="115000"/>
                        </a:lnSpc>
                        <a:spcAft>
                          <a:spcPts val="0"/>
                        </a:spcAft>
                      </a:pPr>
                      <a:r>
                        <a:rPr lang="sr-Cyrl-RS" sz="2000" kern="1200" dirty="0" smtClean="0"/>
                        <a:t>Новембар</a:t>
                      </a:r>
                      <a:r>
                        <a:rPr lang="en-US" sz="2000" kern="1200" dirty="0" smtClean="0"/>
                        <a:t>  2019</a:t>
                      </a:r>
                      <a:endParaRPr lang="sr-Latn-RS" sz="2000" b="1" kern="1200" dirty="0" smtClean="0">
                        <a:solidFill>
                          <a:schemeClr val="accent6">
                            <a:lumMod val="50000"/>
                          </a:schemeClr>
                        </a:solidFill>
                        <a:latin typeface="+mn-lt"/>
                        <a:ea typeface="+mn-ea"/>
                        <a:cs typeface="+mn-cs"/>
                      </a:endParaRPr>
                    </a:p>
                  </a:txBody>
                  <a:tcPr marL="68580" marR="68580" marT="0" marB="0" anchor="ctr"/>
                </a:tc>
                <a:tc>
                  <a:txBody>
                    <a:bodyPr/>
                    <a:lstStyle/>
                    <a:p>
                      <a:pPr algn="ctr">
                        <a:lnSpc>
                          <a:spcPct val="115000"/>
                        </a:lnSpc>
                        <a:spcAft>
                          <a:spcPts val="0"/>
                        </a:spcAft>
                      </a:pPr>
                      <a:r>
                        <a:rPr lang="sr-Cyrl-RS" sz="2000" dirty="0" smtClean="0"/>
                        <a:t>Октобар</a:t>
                      </a:r>
                      <a:r>
                        <a:rPr lang="sr-Latn-RS" sz="2000" dirty="0" smtClean="0"/>
                        <a:t> 2020</a:t>
                      </a:r>
                      <a:endParaRPr lang="sr-Latn-RS" sz="2000" b="1" dirty="0" smtClean="0">
                        <a:solidFill>
                          <a:srgbClr val="FF0000"/>
                        </a:solidFill>
                      </a:endParaRPr>
                    </a:p>
                  </a:txBody>
                  <a:tcPr marL="68580" marR="68580" marT="0" marB="0" anchor="ctr"/>
                </a:tc>
                <a:extLst>
                  <a:ext uri="{0D108BD9-81ED-4DB2-BD59-A6C34878D82A}">
                    <a16:rowId xmlns:a16="http://schemas.microsoft.com/office/drawing/2014/main" val="298511735"/>
                  </a:ext>
                </a:extLst>
              </a:tr>
              <a:tr h="58620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t>Број пристиглих захтева</a:t>
                      </a:r>
                      <a:endParaRPr lang="sr-Latn-RS" sz="2000" b="1" kern="1200" dirty="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solidFill>
                            <a:schemeClr val="dk1"/>
                          </a:solidFill>
                          <a:effectLst/>
                          <a:latin typeface="+mn-lt"/>
                          <a:ea typeface="+mn-ea"/>
                          <a:cs typeface="+mn-cs"/>
                        </a:rPr>
                        <a:t>107</a:t>
                      </a:r>
                      <a:endParaRPr lang="sr-Cyrl-RS" sz="2000" kern="1200" noProof="1" smtClean="0">
                        <a:solidFill>
                          <a:schemeClr val="dk1"/>
                        </a:solidFill>
                        <a:effectLst/>
                        <a:latin typeface="+mn-lt"/>
                        <a:ea typeface="+mn-ea"/>
                        <a:cs typeface="+mn-cs"/>
                      </a:endParaRPr>
                    </a:p>
                  </a:txBody>
                  <a:tcPr marL="68580" marR="68580" marT="0" marB="0" anchor="ctr"/>
                </a:tc>
                <a:tc>
                  <a:txBody>
                    <a:bodyPr/>
                    <a:lstStyle/>
                    <a:p>
                      <a:pPr algn="ctr"/>
                      <a:r>
                        <a:rPr lang="sr-Cyrl-RS" sz="2000" kern="1200" dirty="0" smtClean="0">
                          <a:solidFill>
                            <a:schemeClr val="dk1"/>
                          </a:solidFill>
                          <a:effectLst/>
                          <a:latin typeface="+mn-lt"/>
                          <a:ea typeface="+mn-ea"/>
                          <a:cs typeface="+mn-cs"/>
                        </a:rPr>
                        <a:t>202</a:t>
                      </a:r>
                      <a:endParaRPr lang="en-US" sz="20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753114324"/>
                  </a:ext>
                </a:extLst>
              </a:tr>
              <a:tr h="60001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t>Захтевани износ средстава</a:t>
                      </a:r>
                      <a:endParaRPr lang="en-US" sz="2000" b="1" kern="1200" dirty="0" smtClean="0">
                        <a:solidFill>
                          <a:schemeClr val="dk1"/>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sr-Latn-RS" sz="2000" kern="1200" noProof="0" dirty="0" smtClean="0">
                          <a:solidFill>
                            <a:schemeClr val="dk1"/>
                          </a:solidFill>
                          <a:effectLst/>
                          <a:latin typeface="+mn-lt"/>
                          <a:ea typeface="+mn-ea"/>
                          <a:cs typeface="+mn-cs"/>
                        </a:rPr>
                        <a:t>45,44</a:t>
                      </a:r>
                      <a:r>
                        <a:rPr lang="en-US" sz="2000" kern="1200" noProof="0" dirty="0" smtClean="0">
                          <a:solidFill>
                            <a:schemeClr val="dk1"/>
                          </a:solidFill>
                          <a:effectLst/>
                          <a:latin typeface="+mn-lt"/>
                          <a:ea typeface="+mn-ea"/>
                          <a:cs typeface="+mn-cs"/>
                        </a:rPr>
                        <a:t> </a:t>
                      </a:r>
                      <a:r>
                        <a:rPr lang="sr-Cyrl-RS" sz="2000" kern="1200" noProof="0" dirty="0" smtClean="0">
                          <a:solidFill>
                            <a:schemeClr val="dk1"/>
                          </a:solidFill>
                          <a:effectLst/>
                          <a:latin typeface="+mn-lt"/>
                          <a:ea typeface="+mn-ea"/>
                          <a:cs typeface="+mn-cs"/>
                        </a:rPr>
                        <a:t>милиона ЕУР</a:t>
                      </a:r>
                      <a:endParaRPr lang="sr-Cyrl-RS" sz="2000" kern="1200" noProof="1">
                        <a:solidFill>
                          <a:schemeClr val="dk1"/>
                        </a:solidFill>
                        <a:effectLst/>
                        <a:latin typeface="+mn-lt"/>
                        <a:ea typeface="+mn-ea"/>
                        <a:cs typeface="+mn-cs"/>
                      </a:endParaRPr>
                    </a:p>
                  </a:txBody>
                  <a:tcPr marL="68580" marR="68580" marT="0" marB="0" anchor="ctr"/>
                </a:tc>
                <a:tc>
                  <a:txBody>
                    <a:bodyPr/>
                    <a:lstStyle/>
                    <a:p>
                      <a:pPr algn="ctr"/>
                      <a:r>
                        <a:rPr lang="sr-Cyrl-RS" sz="2000" b="1" kern="1200" dirty="0" smtClean="0">
                          <a:solidFill>
                            <a:srgbClr val="C00000"/>
                          </a:solidFill>
                          <a:effectLst/>
                          <a:latin typeface="+mn-lt"/>
                          <a:ea typeface="+mn-ea"/>
                          <a:cs typeface="+mn-cs"/>
                        </a:rPr>
                        <a:t>109,03 милиона ЕУР</a:t>
                      </a:r>
                      <a:endParaRPr lang="en-US" sz="2000" b="1" kern="1200" dirty="0">
                        <a:solidFill>
                          <a:srgbClr val="C00000"/>
                        </a:solidFill>
                        <a:effectLst/>
                        <a:latin typeface="+mn-lt"/>
                        <a:ea typeface="+mn-ea"/>
                        <a:cs typeface="+mn-cs"/>
                      </a:endParaRPr>
                    </a:p>
                  </a:txBody>
                  <a:tcPr marL="68580" marR="68580" marT="0" marB="0" anchor="ctr"/>
                </a:tc>
                <a:extLst>
                  <a:ext uri="{0D108BD9-81ED-4DB2-BD59-A6C34878D82A}">
                    <a16:rowId xmlns:a16="http://schemas.microsoft.com/office/drawing/2014/main" val="2986885845"/>
                  </a:ext>
                </a:extLst>
              </a:tr>
              <a:tr h="66713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t>Обрађени  захтеви</a:t>
                      </a:r>
                      <a:endParaRPr lang="sr-Latn-RS" sz="2000" b="1" kern="1200" dirty="0" smtClean="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solidFill>
                            <a:schemeClr val="dk1"/>
                          </a:solidFill>
                          <a:effectLst/>
                          <a:latin typeface="+mn-lt"/>
                          <a:ea typeface="+mn-ea"/>
                          <a:cs typeface="+mn-cs"/>
                        </a:rPr>
                        <a:t>58,88 %</a:t>
                      </a:r>
                      <a:endParaRPr lang="sr-Cyrl-RS" sz="2000" kern="1200" noProof="1" smtClean="0">
                        <a:solidFill>
                          <a:schemeClr val="dk1"/>
                        </a:solidFill>
                        <a:effectLst/>
                        <a:latin typeface="+mn-lt"/>
                        <a:ea typeface="+mn-ea"/>
                        <a:cs typeface="+mn-cs"/>
                      </a:endParaRPr>
                    </a:p>
                  </a:txBody>
                  <a:tcPr marL="68580" marR="68580" marT="0" marB="0" anchor="ctr"/>
                </a:tc>
                <a:tc>
                  <a:txBody>
                    <a:bodyPr/>
                    <a:lstStyle/>
                    <a:p>
                      <a:pPr algn="ctr"/>
                      <a:r>
                        <a:rPr lang="sr-Cyrl-RS" sz="2000" kern="1200" dirty="0" smtClean="0">
                          <a:solidFill>
                            <a:schemeClr val="dk1"/>
                          </a:solidFill>
                          <a:effectLst/>
                          <a:latin typeface="+mn-lt"/>
                          <a:ea typeface="+mn-ea"/>
                          <a:cs typeface="+mn-cs"/>
                        </a:rPr>
                        <a:t>54,46%</a:t>
                      </a:r>
                      <a:endParaRPr lang="en-US" sz="20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191312771"/>
                  </a:ext>
                </a:extLst>
              </a:tr>
              <a:tr h="5396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t>Усвојени захтеви</a:t>
                      </a:r>
                      <a:endParaRPr lang="sr-Latn-RS" sz="2000" b="1" kern="1200" dirty="0" smtClean="0">
                        <a:solidFill>
                          <a:schemeClr val="dk1"/>
                        </a:solidFill>
                        <a:latin typeface="+mn-lt"/>
                        <a:ea typeface="+mn-ea"/>
                        <a:cs typeface="+mn-cs"/>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solidFill>
                            <a:schemeClr val="dk1"/>
                          </a:solidFill>
                          <a:effectLst/>
                          <a:latin typeface="+mn-lt"/>
                          <a:ea typeface="+mn-ea"/>
                          <a:cs typeface="+mn-cs"/>
                        </a:rPr>
                        <a:t>29</a:t>
                      </a:r>
                      <a:endParaRPr lang="sr-Cyrl-RS" sz="2000" kern="1200" noProof="1" smtClean="0">
                        <a:solidFill>
                          <a:schemeClr val="dk1"/>
                        </a:solidFill>
                        <a:effectLst/>
                        <a:latin typeface="+mn-lt"/>
                        <a:ea typeface="+mn-ea"/>
                        <a:cs typeface="+mn-cs"/>
                      </a:endParaRPr>
                    </a:p>
                  </a:txBody>
                  <a:tcPr marL="68580" marR="68580" marT="0" marB="0" anchor="ctr"/>
                </a:tc>
                <a:tc>
                  <a:txBody>
                    <a:bodyPr/>
                    <a:lstStyle/>
                    <a:p>
                      <a:pPr algn="ctr"/>
                      <a:r>
                        <a:rPr lang="sr-Cyrl-RS" sz="2000" kern="1200" dirty="0" smtClean="0">
                          <a:solidFill>
                            <a:schemeClr val="dk1"/>
                          </a:solidFill>
                          <a:effectLst/>
                          <a:latin typeface="+mn-lt"/>
                          <a:ea typeface="+mn-ea"/>
                          <a:cs typeface="+mn-cs"/>
                        </a:rPr>
                        <a:t>56</a:t>
                      </a:r>
                      <a:endParaRPr lang="en-US" sz="20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051557193"/>
                  </a:ext>
                </a:extLst>
              </a:tr>
              <a:tr h="81660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noProof="0" dirty="0" smtClean="0"/>
                        <a:t>Одобрени износ подршке</a:t>
                      </a:r>
                      <a:r>
                        <a:rPr lang="sr-Latn-RS" sz="2000" kern="1200" noProof="0" dirty="0" smtClean="0"/>
                        <a:t> </a:t>
                      </a:r>
                      <a:endParaRPr lang="sr-Latn-RS" sz="2000" b="1" kern="1200" noProof="0" dirty="0" smtClean="0">
                        <a:solidFill>
                          <a:schemeClr val="dk1"/>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sr-Latn-RS" sz="2000" kern="1200" noProof="1" smtClean="0">
                          <a:solidFill>
                            <a:schemeClr val="dk1"/>
                          </a:solidFill>
                          <a:effectLst/>
                          <a:latin typeface="+mn-lt"/>
                          <a:ea typeface="+mn-ea"/>
                          <a:cs typeface="+mn-cs"/>
                        </a:rPr>
                        <a:t>5,61 </a:t>
                      </a:r>
                      <a:r>
                        <a:rPr lang="sr-Cyrl-RS" sz="2000" kern="1200" noProof="0" dirty="0" smtClean="0">
                          <a:solidFill>
                            <a:schemeClr val="dk1"/>
                          </a:solidFill>
                          <a:effectLst/>
                          <a:latin typeface="+mn-lt"/>
                          <a:ea typeface="+mn-ea"/>
                          <a:cs typeface="+mn-cs"/>
                        </a:rPr>
                        <a:t>милиона ЕУР</a:t>
                      </a:r>
                    </a:p>
                  </a:txBody>
                  <a:tcPr marL="68580" marR="68580" marT="0" marB="0" anchor="ctr"/>
                </a:tc>
                <a:tc>
                  <a:txBody>
                    <a:bodyPr/>
                    <a:lstStyle/>
                    <a:p>
                      <a:pPr algn="ctr"/>
                      <a:r>
                        <a:rPr lang="sr-Cyrl-RS" sz="2000" b="1" kern="1200" dirty="0" smtClean="0">
                          <a:solidFill>
                            <a:srgbClr val="C00000"/>
                          </a:solidFill>
                          <a:effectLst/>
                          <a:latin typeface="+mn-lt"/>
                          <a:ea typeface="+mn-ea"/>
                          <a:cs typeface="+mn-cs"/>
                        </a:rPr>
                        <a:t>15,58 милиона ЕУР</a:t>
                      </a:r>
                      <a:endParaRPr lang="en-US" sz="2000" b="1" kern="1200" dirty="0">
                        <a:solidFill>
                          <a:srgbClr val="C00000"/>
                        </a:solidFill>
                        <a:effectLst/>
                        <a:latin typeface="+mn-lt"/>
                        <a:ea typeface="+mn-ea"/>
                        <a:cs typeface="+mn-cs"/>
                      </a:endParaRPr>
                    </a:p>
                  </a:txBody>
                  <a:tcPr marL="68580" marR="68580" marT="0" marB="0" anchor="ctr"/>
                </a:tc>
                <a:extLst>
                  <a:ext uri="{0D108BD9-81ED-4DB2-BD59-A6C34878D82A}">
                    <a16:rowId xmlns:a16="http://schemas.microsoft.com/office/drawing/2014/main" val="268083045"/>
                  </a:ext>
                </a:extLst>
              </a:tr>
              <a:tr h="61698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solidFill>
                            <a:srgbClr val="0070C0"/>
                          </a:solidFill>
                        </a:rPr>
                        <a:t>Број поднетих Захтева за исплату</a:t>
                      </a:r>
                      <a:endParaRPr lang="sr-Latn-RS" sz="2000" b="1" kern="1200" dirty="0" smtClean="0">
                        <a:solidFill>
                          <a:srgbClr val="0070C0"/>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5</a:t>
                      </a:r>
                      <a:endParaRPr lang="en-US" sz="2000" kern="1200" dirty="0">
                        <a:solidFill>
                          <a:schemeClr val="dk1"/>
                        </a:solidFill>
                        <a:effectLst/>
                        <a:latin typeface="+mn-lt"/>
                        <a:ea typeface="+mn-ea"/>
                        <a:cs typeface="+mn-cs"/>
                      </a:endParaRPr>
                    </a:p>
                  </a:txBody>
                  <a:tcPr marL="68580" marR="68580" marT="0" marB="0" anchor="ctr"/>
                </a:tc>
                <a:tc>
                  <a:txBody>
                    <a:bodyPr/>
                    <a:lstStyle/>
                    <a:p>
                      <a:pPr algn="ctr"/>
                      <a:r>
                        <a:rPr lang="sr-Cyrl-RS" sz="2000" kern="1200" dirty="0" smtClean="0">
                          <a:solidFill>
                            <a:schemeClr val="dk1"/>
                          </a:solidFill>
                          <a:effectLst/>
                          <a:latin typeface="+mn-lt"/>
                          <a:ea typeface="+mn-ea"/>
                          <a:cs typeface="+mn-cs"/>
                        </a:rPr>
                        <a:t>28</a:t>
                      </a:r>
                      <a:endParaRPr lang="en-US" sz="20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4011862913"/>
                  </a:ext>
                </a:extLst>
              </a:tr>
              <a:tr h="590692">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sr-Latn-RS" sz="1000" kern="1200" dirty="0"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kern="1200" dirty="0" smtClean="0">
                          <a:solidFill>
                            <a:srgbClr val="0070C0"/>
                          </a:solidFill>
                        </a:rPr>
                        <a:t>Захтевани износ средстава</a:t>
                      </a:r>
                      <a:endParaRPr lang="sr-Latn-RS" sz="2000" kern="1200" dirty="0" smtClean="0">
                        <a:solidFill>
                          <a:srgbClr val="0070C0"/>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sr-Latn-RS" sz="500" kern="1200" dirty="0" smtClean="0"/>
                    </a:p>
                    <a:p>
                      <a:pPr marL="0" marR="0" lvl="0" indent="0" algn="just" defTabSz="914400" rtl="0" eaLnBrk="1" fontAlgn="auto" latinLnBrk="0" hangingPunct="1">
                        <a:lnSpc>
                          <a:spcPct val="100000"/>
                        </a:lnSpc>
                        <a:spcBef>
                          <a:spcPts val="0"/>
                        </a:spcBef>
                        <a:spcAft>
                          <a:spcPts val="0"/>
                        </a:spcAft>
                        <a:buClrTx/>
                        <a:buSzTx/>
                        <a:buFontTx/>
                        <a:buNone/>
                        <a:tabLst/>
                        <a:defRPr/>
                      </a:pPr>
                      <a:endParaRPr lang="sr-Latn-RS" sz="500" b="1" kern="1200" dirty="0" smtClean="0">
                        <a:solidFill>
                          <a:schemeClr val="dk1"/>
                        </a:solidFill>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536.810 </a:t>
                      </a:r>
                      <a:r>
                        <a:rPr lang="sr-Cyrl-RS" sz="2000" kern="1200" noProof="0" dirty="0" smtClean="0">
                          <a:solidFill>
                            <a:schemeClr val="dk1"/>
                          </a:solidFill>
                          <a:effectLst/>
                          <a:latin typeface="+mn-lt"/>
                          <a:ea typeface="+mn-ea"/>
                          <a:cs typeface="+mn-cs"/>
                        </a:rPr>
                        <a:t>ЕУР</a:t>
                      </a:r>
                      <a:endParaRPr lang="sr-Cyrl-RS" sz="2000" kern="1200" noProof="1" smtClean="0">
                        <a:solidFill>
                          <a:schemeClr val="dk1"/>
                        </a:solidFill>
                        <a:effectLst/>
                        <a:latin typeface="+mn-lt"/>
                        <a:ea typeface="+mn-ea"/>
                        <a:cs typeface="+mn-cs"/>
                      </a:endParaRPr>
                    </a:p>
                  </a:txBody>
                  <a:tcPr marL="68580" marR="68580" marT="0" marB="0" anchor="ctr"/>
                </a:tc>
                <a:tc>
                  <a:txBody>
                    <a:bodyPr/>
                    <a:lstStyle/>
                    <a:p>
                      <a:pPr algn="ctr"/>
                      <a:r>
                        <a:rPr lang="en-US" sz="2000" b="1" kern="1200" smtClean="0">
                          <a:solidFill>
                            <a:srgbClr val="C00000"/>
                          </a:solidFill>
                          <a:effectLst/>
                          <a:latin typeface="+mn-lt"/>
                          <a:ea typeface="+mn-ea"/>
                          <a:cs typeface="+mn-cs"/>
                        </a:rPr>
                        <a:t>4,45</a:t>
                      </a:r>
                      <a:r>
                        <a:rPr lang="sr-Cyrl-RS" sz="2000" b="1" kern="1200" smtClean="0">
                          <a:solidFill>
                            <a:srgbClr val="C00000"/>
                          </a:solidFill>
                          <a:effectLst/>
                          <a:latin typeface="+mn-lt"/>
                          <a:ea typeface="+mn-ea"/>
                          <a:cs typeface="+mn-cs"/>
                        </a:rPr>
                        <a:t> </a:t>
                      </a:r>
                      <a:r>
                        <a:rPr lang="sr-Cyrl-RS" sz="2000" b="1" kern="1200" dirty="0" smtClean="0">
                          <a:solidFill>
                            <a:srgbClr val="C00000"/>
                          </a:solidFill>
                          <a:effectLst/>
                          <a:latin typeface="+mn-lt"/>
                          <a:ea typeface="+mn-ea"/>
                          <a:cs typeface="+mn-cs"/>
                        </a:rPr>
                        <a:t>милиона ЕУР</a:t>
                      </a:r>
                      <a:endParaRPr lang="en-US" sz="2000" b="1" kern="1200" dirty="0">
                        <a:solidFill>
                          <a:srgbClr val="C00000"/>
                        </a:solidFill>
                        <a:effectLst/>
                        <a:latin typeface="+mn-lt"/>
                        <a:ea typeface="+mn-ea"/>
                        <a:cs typeface="+mn-cs"/>
                      </a:endParaRPr>
                    </a:p>
                  </a:txBody>
                  <a:tcPr marL="68580" marR="68580" marT="0" marB="0" anchor="ctr"/>
                </a:tc>
                <a:extLst>
                  <a:ext uri="{0D108BD9-81ED-4DB2-BD59-A6C34878D82A}">
                    <a16:rowId xmlns:a16="http://schemas.microsoft.com/office/drawing/2014/main" val="1322880542"/>
                  </a:ext>
                </a:extLst>
              </a:tr>
              <a:tr h="590692">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sr-Cyrl-RS" sz="2000" b="1" kern="1200" dirty="0" smtClean="0">
                          <a:solidFill>
                            <a:srgbClr val="C00000"/>
                          </a:solidFill>
                          <a:latin typeface="+mn-lt"/>
                          <a:ea typeface="+mn-ea"/>
                          <a:cs typeface="+mn-cs"/>
                        </a:rPr>
                        <a:t>Исплаћена средства</a:t>
                      </a:r>
                      <a:endParaRPr lang="sr-Latn-RS" sz="2000" b="1" kern="1200" dirty="0" smtClean="0">
                        <a:solidFill>
                          <a:srgbClr val="C00000"/>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sr-Latn-RS" sz="500" b="1" kern="1200" dirty="0" smtClean="0">
                          <a:solidFill>
                            <a:schemeClr val="dk1"/>
                          </a:solidFill>
                          <a:latin typeface="+mn-lt"/>
                          <a:ea typeface="+mn-ea"/>
                          <a:cs typeface="+mn-cs"/>
                        </a:rPr>
                        <a:t>ž</a:t>
                      </a:r>
                    </a:p>
                  </a:txBody>
                  <a:tcPr marL="68580" marR="68580"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sr-Cyrl-RS" sz="2000" kern="1200" noProof="1" smtClean="0">
                          <a:solidFill>
                            <a:schemeClr val="dk1"/>
                          </a:solidFill>
                          <a:effectLst/>
                          <a:latin typeface="+mn-lt"/>
                          <a:ea typeface="+mn-ea"/>
                          <a:cs typeface="+mn-cs"/>
                        </a:rPr>
                        <a:t>/</a:t>
                      </a:r>
                    </a:p>
                  </a:txBody>
                  <a:tcPr marL="68580" marR="68580" marT="0" marB="0" anchor="ctr"/>
                </a:tc>
                <a:tc>
                  <a:txBody>
                    <a:bodyPr/>
                    <a:lstStyle/>
                    <a:p>
                      <a:pPr algn="ctr"/>
                      <a:r>
                        <a:rPr lang="sr-Cyrl-RS" sz="2000" b="0" kern="1200" dirty="0" smtClean="0">
                          <a:solidFill>
                            <a:schemeClr val="tx1"/>
                          </a:solidFill>
                          <a:effectLst/>
                          <a:latin typeface="+mn-lt"/>
                          <a:ea typeface="+mn-ea"/>
                          <a:cs typeface="+mn-cs"/>
                        </a:rPr>
                        <a:t>3,29</a:t>
                      </a:r>
                      <a:r>
                        <a:rPr lang="sr-Cyrl-RS" sz="2000" b="0" kern="1200" baseline="0" dirty="0" smtClean="0">
                          <a:solidFill>
                            <a:schemeClr val="tx1"/>
                          </a:solidFill>
                          <a:effectLst/>
                          <a:latin typeface="+mn-lt"/>
                          <a:ea typeface="+mn-ea"/>
                          <a:cs typeface="+mn-cs"/>
                        </a:rPr>
                        <a:t> милиона ЕУР</a:t>
                      </a:r>
                      <a:endParaRPr lang="en-US" sz="2000" b="0" kern="1200" dirty="0">
                        <a:solidFill>
                          <a:schemeClr val="tx1"/>
                        </a:solidFill>
                        <a:effectLst/>
                        <a:latin typeface="+mn-lt"/>
                        <a:ea typeface="+mn-ea"/>
                        <a:cs typeface="+mn-cs"/>
                      </a:endParaRPr>
                    </a:p>
                  </a:txBody>
                  <a:tcPr marL="68580" marR="68580" marT="0" marB="0" anchor="ctr"/>
                </a:tc>
                <a:extLst>
                  <a:ext uri="{0D108BD9-81ED-4DB2-BD59-A6C34878D82A}">
                    <a16:rowId xmlns:a16="http://schemas.microsoft.com/office/drawing/2014/main" val="2627846531"/>
                  </a:ext>
                </a:extLst>
              </a:tr>
            </a:tbl>
          </a:graphicData>
        </a:graphic>
      </p:graphicFrame>
      <p:sp>
        <p:nvSpPr>
          <p:cNvPr id="7" name="Rectangle 6"/>
          <p:cNvSpPr/>
          <p:nvPr/>
        </p:nvSpPr>
        <p:spPr>
          <a:xfrm>
            <a:off x="586258" y="6040610"/>
            <a:ext cx="11412747"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400" b="0" i="0" u="none" strike="noStrike" kern="1200" cap="none" spc="0" normalizeH="0" baseline="0" noProof="1" smtClean="0">
                <a:ln>
                  <a:noFill/>
                </a:ln>
                <a:solidFill>
                  <a:srgbClr val="C00000"/>
                </a:solidFill>
                <a:effectLst/>
                <a:uLnTx/>
                <a:uFillTx/>
                <a:latin typeface="Calibri" panose="020F0502020204030204"/>
                <a:ea typeface="+mn-ea"/>
                <a:cs typeface="+mn-cs"/>
              </a:rPr>
              <a:t>*Трећи јавни позив објављен је 2</a:t>
            </a:r>
            <a:r>
              <a:rPr kumimoji="0" lang="sr-Latn-RS" sz="1400" b="0" i="0" u="none" strike="noStrike" kern="1200" cap="none" spc="0" normalizeH="0" baseline="0" noProof="1" smtClean="0">
                <a:ln>
                  <a:noFill/>
                </a:ln>
                <a:solidFill>
                  <a:srgbClr val="C00000"/>
                </a:solidFill>
                <a:effectLst/>
                <a:uLnTx/>
                <a:uFillTx/>
                <a:latin typeface="Calibri" panose="020F0502020204030204"/>
                <a:ea typeface="+mn-ea"/>
                <a:cs typeface="+mn-cs"/>
              </a:rPr>
              <a:t>6</a:t>
            </a:r>
            <a:r>
              <a:rPr kumimoji="0" lang="sr-Cyrl-RS" sz="1400" b="0" i="0" u="none" strike="noStrike" kern="1200" cap="none" spc="0" normalizeH="0" baseline="0" noProof="1" smtClean="0">
                <a:ln>
                  <a:noFill/>
                </a:ln>
                <a:solidFill>
                  <a:srgbClr val="C00000"/>
                </a:solidFill>
                <a:effectLst/>
                <a:uLnTx/>
                <a:uFillTx/>
                <a:latin typeface="Calibri" panose="020F0502020204030204"/>
                <a:ea typeface="+mn-ea"/>
                <a:cs typeface="+mn-cs"/>
              </a:rPr>
              <a:t>. новембра </a:t>
            </a:r>
            <a:r>
              <a:rPr kumimoji="0" lang="sr-Cyrl-RS" sz="1400" b="0" i="0" u="none" strike="noStrike" kern="1200" cap="none" spc="0" normalizeH="0" baseline="0" noProof="1">
                <a:ln>
                  <a:noFill/>
                </a:ln>
                <a:solidFill>
                  <a:srgbClr val="C00000"/>
                </a:solidFill>
                <a:effectLst/>
                <a:uLnTx/>
                <a:uFillTx/>
                <a:latin typeface="Calibri" panose="020F0502020204030204"/>
                <a:ea typeface="+mn-ea"/>
                <a:cs typeface="+mn-cs"/>
              </a:rPr>
              <a:t>2019. године и не </a:t>
            </a:r>
            <a:r>
              <a:rPr kumimoji="0" lang="sr-Cyrl-RS" sz="1400" b="0" i="0" u="none" strike="noStrike" kern="1200" cap="none" spc="0" normalizeH="0" baseline="0" noProof="1" smtClean="0">
                <a:ln>
                  <a:noFill/>
                </a:ln>
                <a:solidFill>
                  <a:srgbClr val="C00000"/>
                </a:solidFill>
                <a:effectLst/>
                <a:uLnTx/>
                <a:uFillTx/>
                <a:latin typeface="Calibri" panose="020F0502020204030204"/>
                <a:ea typeface="+mn-ea"/>
                <a:cs typeface="+mn-cs"/>
              </a:rPr>
              <a:t>улази </a:t>
            </a:r>
            <a:r>
              <a:rPr kumimoji="0" lang="sr-Cyrl-RS" sz="1400" b="0" i="0" u="none" strike="noStrike" kern="1200" cap="none" spc="0" normalizeH="0" baseline="0" noProof="1">
                <a:ln>
                  <a:noFill/>
                </a:ln>
                <a:solidFill>
                  <a:srgbClr val="C00000"/>
                </a:solidFill>
                <a:effectLst/>
                <a:uLnTx/>
                <a:uFillTx/>
                <a:latin typeface="Calibri" panose="020F0502020204030204"/>
                <a:ea typeface="+mn-ea"/>
                <a:cs typeface="+mn-cs"/>
              </a:rPr>
              <a:t>у статистику за новембар 2019</a:t>
            </a:r>
            <a:r>
              <a:rPr kumimoji="0" lang="sr-Cyrl-RS" sz="1400" b="0" i="0" u="none" strike="noStrike" kern="1200" cap="none" spc="0" normalizeH="0" baseline="0" noProof="1">
                <a:ln>
                  <a:noFill/>
                </a:ln>
                <a:solidFill>
                  <a:srgbClr val="FF0000"/>
                </a:solidFill>
                <a:effectLst/>
                <a:uLnTx/>
                <a:uFillTx/>
                <a:latin typeface="Calibri" panose="020F0502020204030204"/>
                <a:ea typeface="+mn-ea"/>
                <a:cs typeface="+mn-cs"/>
              </a:rPr>
              <a:t>.   </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67939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50">
            <a:extLst>
              <a:ext uri="{FF2B5EF4-FFF2-40B4-BE49-F238E27FC236}">
                <a16:creationId xmlns:a16="http://schemas.microsoft.com/office/drawing/2014/main" id="{990571E5-B221-49BE-902B-B3D307AAD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7088" y="96518"/>
            <a:ext cx="4525957" cy="3023199"/>
          </a:xfrm>
          <a:prstGeom prst="ellipse">
            <a:avLst/>
          </a:prstGeom>
          <a:solidFill>
            <a:schemeClr val="bg1">
              <a:lumMod val="95000"/>
            </a:schemeClr>
          </a:solidFill>
          <a:ln w="3175" cap="rnd">
            <a:noFill/>
          </a:ln>
          <a:effectLst/>
          <a:scene3d>
            <a:camera prst="orthographicFront"/>
            <a:lightRig rig="contrasting" dir="t">
              <a:rot lat="0" lon="0" rev="3000000"/>
            </a:lightRig>
          </a:scene3d>
          <a:sp3d contourW="7620">
            <a:bevelT w="95250" h="31750"/>
            <a:contourClr>
              <a:srgbClr val="333333"/>
            </a:contourClr>
          </a:sp3d>
        </p:spPr>
      </p:pic>
      <p:sp>
        <p:nvSpPr>
          <p:cNvPr id="7" name="Title 6"/>
          <p:cNvSpPr>
            <a:spLocks noGrp="1"/>
          </p:cNvSpPr>
          <p:nvPr>
            <p:ph type="title"/>
          </p:nvPr>
        </p:nvSpPr>
        <p:spPr>
          <a:xfrm>
            <a:off x="1954305" y="549160"/>
            <a:ext cx="5665695" cy="800325"/>
          </a:xfrm>
        </p:spPr>
        <p:txBody>
          <a:bodyPr>
            <a:normAutofit/>
          </a:bodyPr>
          <a:lstStyle/>
          <a:p>
            <a:pPr algn="ctr"/>
            <a:r>
              <a:rPr lang="sr-Cyrl-RS" b="1" dirty="0" smtClean="0">
                <a:solidFill>
                  <a:srgbClr val="C00000"/>
                </a:solidFill>
              </a:rPr>
              <a:t>Утицај </a:t>
            </a:r>
            <a:r>
              <a:rPr lang="sr-Latn-RS" b="1" dirty="0" smtClean="0">
                <a:solidFill>
                  <a:srgbClr val="C00000"/>
                </a:solidFill>
              </a:rPr>
              <a:t>COVID 19</a:t>
            </a:r>
            <a:endParaRPr lang="en-US" b="1" dirty="0">
              <a:solidFill>
                <a:srgbClr val="C00000"/>
              </a:solidFill>
            </a:endParaRPr>
          </a:p>
        </p:txBody>
      </p:sp>
      <p:sp>
        <p:nvSpPr>
          <p:cNvPr id="8" name="Content Placeholder 7"/>
          <p:cNvSpPr>
            <a:spLocks noGrp="1"/>
          </p:cNvSpPr>
          <p:nvPr>
            <p:ph idx="1"/>
          </p:nvPr>
        </p:nvSpPr>
        <p:spPr>
          <a:xfrm>
            <a:off x="367553" y="2052918"/>
            <a:ext cx="11501717" cy="4141694"/>
          </a:xfrm>
        </p:spPr>
        <p:txBody>
          <a:bodyPr>
            <a:normAutofit fontScale="92500" lnSpcReduction="10000"/>
          </a:bodyPr>
          <a:lstStyle/>
          <a:p>
            <a:pPr>
              <a:buClr>
                <a:schemeClr val="accent1">
                  <a:lumMod val="60000"/>
                  <a:lumOff val="40000"/>
                </a:schemeClr>
              </a:buClr>
              <a:buFont typeface="Arial" panose="020B0604020202020204" pitchFamily="34" charset="0"/>
              <a:buChar char="•"/>
            </a:pPr>
            <a:r>
              <a:rPr lang="en-US" sz="2600" dirty="0" smtClean="0"/>
              <a:t>ИПАРД </a:t>
            </a:r>
            <a:r>
              <a:rPr lang="en-US" sz="2600" dirty="0" err="1" smtClean="0"/>
              <a:t>Агенција</a:t>
            </a:r>
            <a:r>
              <a:rPr lang="en-US" sz="2600" dirty="0" smtClean="0"/>
              <a:t> </a:t>
            </a:r>
            <a:r>
              <a:rPr lang="en-US" sz="2600" dirty="0" err="1" smtClean="0"/>
              <a:t>настоји</a:t>
            </a:r>
            <a:r>
              <a:rPr lang="en-US" sz="2600" dirty="0" smtClean="0"/>
              <a:t> </a:t>
            </a:r>
            <a:r>
              <a:rPr lang="en-US" sz="2600" dirty="0" err="1" smtClean="0"/>
              <a:t>да</a:t>
            </a:r>
            <a:r>
              <a:rPr lang="en-US" sz="2600" dirty="0" smtClean="0"/>
              <a:t> </a:t>
            </a:r>
            <a:r>
              <a:rPr lang="en-US" sz="2600" dirty="0" err="1" smtClean="0"/>
              <a:t>одржи</a:t>
            </a:r>
            <a:r>
              <a:rPr lang="en-US" sz="2600" dirty="0" smtClean="0"/>
              <a:t> </a:t>
            </a:r>
            <a:r>
              <a:rPr lang="en-US" sz="2600" dirty="0" err="1" smtClean="0"/>
              <a:t>радни</a:t>
            </a:r>
            <a:r>
              <a:rPr lang="en-US" sz="2600" dirty="0" smtClean="0"/>
              <a:t> </a:t>
            </a:r>
            <a:r>
              <a:rPr lang="en-US" sz="2600" dirty="0" err="1" smtClean="0"/>
              <a:t>процес</a:t>
            </a:r>
            <a:r>
              <a:rPr lang="sr-Cyrl-RS" sz="2600" dirty="0" smtClean="0"/>
              <a:t> у                                                              отежаним условима </a:t>
            </a:r>
            <a:endParaRPr lang="en-US" sz="2600" dirty="0" smtClean="0"/>
          </a:p>
          <a:p>
            <a:pPr>
              <a:buClr>
                <a:schemeClr val="accent1">
                  <a:lumMod val="60000"/>
                  <a:lumOff val="40000"/>
                </a:schemeClr>
              </a:buClr>
              <a:buFont typeface="Arial" panose="020B0604020202020204" pitchFamily="34" charset="0"/>
              <a:buChar char="•"/>
            </a:pPr>
            <a:r>
              <a:rPr lang="ru-RU" sz="2600" dirty="0" smtClean="0"/>
              <a:t> Реорганизација процеса рада </a:t>
            </a:r>
          </a:p>
          <a:p>
            <a:pPr>
              <a:buClr>
                <a:schemeClr val="accent1">
                  <a:lumMod val="60000"/>
                  <a:lumOff val="40000"/>
                </a:schemeClr>
              </a:buClr>
              <a:buFont typeface="Arial" panose="020B0604020202020204" pitchFamily="34" charset="0"/>
              <a:buChar char="•"/>
            </a:pPr>
            <a:r>
              <a:rPr lang="ru-RU" sz="2600" dirty="0" smtClean="0"/>
              <a:t>Рад од куће за хоризонталне функције</a:t>
            </a:r>
          </a:p>
          <a:p>
            <a:pPr>
              <a:buClr>
                <a:schemeClr val="accent1">
                  <a:lumMod val="60000"/>
                  <a:lumOff val="40000"/>
                </a:schemeClr>
              </a:buClr>
              <a:buFont typeface="Arial" panose="020B0604020202020204" pitchFamily="34" charset="0"/>
              <a:buChar char="•"/>
            </a:pPr>
            <a:r>
              <a:rPr lang="ru-RU" sz="2600" dirty="0" smtClean="0"/>
              <a:t>Запослени који се баве обрадом </a:t>
            </a:r>
            <a:r>
              <a:rPr lang="sr-Cyrl-RS" sz="2600" dirty="0"/>
              <a:t>з</a:t>
            </a:r>
            <a:r>
              <a:rPr lang="ru-RU" sz="2600" dirty="0" smtClean="0"/>
              <a:t>ахтева организовани по систему дежурства</a:t>
            </a:r>
          </a:p>
          <a:p>
            <a:pPr>
              <a:buClr>
                <a:schemeClr val="accent1">
                  <a:lumMod val="60000"/>
                  <a:lumOff val="40000"/>
                </a:schemeClr>
              </a:buClr>
              <a:buFont typeface="Arial" panose="020B0604020202020204" pitchFamily="34" charset="0"/>
              <a:buChar char="•"/>
            </a:pPr>
            <a:r>
              <a:rPr lang="ru-RU" sz="2600" dirty="0" smtClean="0"/>
              <a:t>Сви </a:t>
            </a:r>
            <a:r>
              <a:rPr lang="ru-RU" sz="2600" dirty="0"/>
              <a:t>рокови у управном поступку одложени </a:t>
            </a:r>
            <a:r>
              <a:rPr lang="ru-RU" sz="2600" dirty="0" smtClean="0"/>
              <a:t>су до </a:t>
            </a:r>
            <a:r>
              <a:rPr lang="ru-RU" sz="2600" dirty="0"/>
              <a:t>краја ванредног </a:t>
            </a:r>
            <a:r>
              <a:rPr lang="ru-RU" sz="2600" dirty="0" smtClean="0"/>
              <a:t>стања</a:t>
            </a:r>
          </a:p>
          <a:p>
            <a:pPr>
              <a:buClr>
                <a:schemeClr val="accent1">
                  <a:lumMod val="60000"/>
                  <a:lumOff val="40000"/>
                </a:schemeClr>
              </a:buClr>
              <a:buFont typeface="Arial" panose="020B0604020202020204" pitchFamily="34" charset="0"/>
              <a:buChar char="•"/>
            </a:pPr>
            <a:r>
              <a:rPr lang="ru-RU" sz="2600" dirty="0" smtClean="0"/>
              <a:t>Значајан </a:t>
            </a:r>
            <a:r>
              <a:rPr lang="ru-RU" sz="2600" dirty="0"/>
              <a:t>број </a:t>
            </a:r>
            <a:r>
              <a:rPr lang="ru-RU" sz="2600" dirty="0" smtClean="0"/>
              <a:t>(око 100) решења </a:t>
            </a:r>
            <a:r>
              <a:rPr lang="ru-RU" sz="2600" dirty="0"/>
              <a:t>за одобравање пројеката је </a:t>
            </a:r>
            <a:r>
              <a:rPr lang="ru-RU" sz="2600" dirty="0" smtClean="0"/>
              <a:t>издато </a:t>
            </a:r>
            <a:r>
              <a:rPr lang="ru-RU" sz="2600" dirty="0" smtClean="0">
                <a:solidFill>
                  <a:srgbClr val="C00000"/>
                </a:solidFill>
              </a:rPr>
              <a:t> </a:t>
            </a:r>
          </a:p>
          <a:p>
            <a:pPr>
              <a:buClr>
                <a:schemeClr val="accent1">
                  <a:lumMod val="60000"/>
                  <a:lumOff val="40000"/>
                </a:schemeClr>
              </a:buClr>
              <a:buFont typeface="Arial" panose="020B0604020202020204" pitchFamily="34" charset="0"/>
              <a:buChar char="•"/>
            </a:pPr>
            <a:r>
              <a:rPr lang="ru-RU" sz="2600" dirty="0" smtClean="0"/>
              <a:t>Мали број захтева за одобравање исплате због отежане реализације инвестиција</a:t>
            </a:r>
          </a:p>
          <a:p>
            <a:pPr>
              <a:buClr>
                <a:schemeClr val="accent1">
                  <a:lumMod val="60000"/>
                  <a:lumOff val="40000"/>
                </a:schemeClr>
              </a:buClr>
              <a:buFont typeface="Arial" panose="020B0604020202020204" pitchFamily="34" charset="0"/>
              <a:buChar char="•"/>
            </a:pPr>
            <a:r>
              <a:rPr lang="ru-RU" sz="2600" dirty="0" smtClean="0"/>
              <a:t>Рад контроле на лицу места регулисан кроз механизам изузетних ситуација</a:t>
            </a:r>
          </a:p>
          <a:p>
            <a:pPr>
              <a:buClr>
                <a:srgbClr val="C00000"/>
              </a:buClr>
              <a:buFont typeface="Arial" panose="020B0604020202020204" pitchFamily="34" charset="0"/>
              <a:buChar char="•"/>
            </a:pPr>
            <a:endParaRPr lang="sr-Cyrl-RS" dirty="0" smtClean="0"/>
          </a:p>
        </p:txBody>
      </p:sp>
    </p:spTree>
    <p:extLst>
      <p:ext uri="{BB962C8B-B14F-4D97-AF65-F5344CB8AC3E}">
        <p14:creationId xmlns:p14="http://schemas.microsoft.com/office/powerpoint/2010/main" val="2750254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26808"/>
          </a:xfrm>
        </p:spPr>
        <p:txBody>
          <a:bodyPr>
            <a:normAutofit/>
          </a:bodyPr>
          <a:lstStyle/>
          <a:p>
            <a:pPr algn="ctr"/>
            <a:r>
              <a:rPr lang="sr-Cyrl-RS" b="1" dirty="0" smtClean="0">
                <a:solidFill>
                  <a:srgbClr val="C00000"/>
                </a:solidFill>
              </a:rPr>
              <a:t>Јачање капацитета </a:t>
            </a:r>
            <a:endParaRPr lang="en-US" b="1" dirty="0">
              <a:solidFill>
                <a:srgbClr val="C00000"/>
              </a:solidFill>
            </a:endParaRPr>
          </a:p>
        </p:txBody>
      </p:sp>
      <p:sp>
        <p:nvSpPr>
          <p:cNvPr id="3" name="Content Placeholder 2"/>
          <p:cNvSpPr>
            <a:spLocks noGrp="1"/>
          </p:cNvSpPr>
          <p:nvPr>
            <p:ph idx="1"/>
          </p:nvPr>
        </p:nvSpPr>
        <p:spPr>
          <a:xfrm>
            <a:off x="412376" y="1845734"/>
            <a:ext cx="7242932" cy="4385428"/>
          </a:xfrm>
        </p:spPr>
        <p:txBody>
          <a:bodyPr>
            <a:normAutofit fontScale="92500" lnSpcReduction="10000"/>
          </a:bodyPr>
          <a:lstStyle/>
          <a:p>
            <a:pPr>
              <a:buFont typeface="Arial" panose="020B0604020202020204" pitchFamily="34" charset="0"/>
              <a:buChar char="•"/>
            </a:pPr>
            <a:r>
              <a:rPr lang="sr-Cyrl-RS" dirty="0" smtClean="0"/>
              <a:t>Правилник о унутрашњем уређењу и систематизацији радних места ступио на снагу 22. јануара 2020. </a:t>
            </a:r>
          </a:p>
          <a:p>
            <a:pPr>
              <a:buFont typeface="Arial" panose="020B0604020202020204" pitchFamily="34" charset="0"/>
              <a:buChar char="•"/>
            </a:pPr>
            <a:r>
              <a:rPr lang="sr-Cyrl-RS" b="1" dirty="0" smtClean="0">
                <a:solidFill>
                  <a:srgbClr val="C00000"/>
                </a:solidFill>
              </a:rPr>
              <a:t>234 </a:t>
            </a:r>
            <a:r>
              <a:rPr lang="sr-Cyrl-RS" dirty="0" smtClean="0">
                <a:solidFill>
                  <a:schemeClr val="tx1"/>
                </a:solidFill>
              </a:rPr>
              <a:t>радна места систематизована за ИПАРД послове </a:t>
            </a:r>
          </a:p>
          <a:p>
            <a:pPr>
              <a:buFont typeface="Arial" panose="020B0604020202020204" pitchFamily="34" charset="0"/>
              <a:buChar char="•"/>
            </a:pPr>
            <a:r>
              <a:rPr lang="sr-Cyrl-RS" b="1" dirty="0" smtClean="0">
                <a:solidFill>
                  <a:srgbClr val="C00000"/>
                </a:solidFill>
              </a:rPr>
              <a:t>121</a:t>
            </a:r>
            <a:r>
              <a:rPr lang="sr-Cyrl-RS" dirty="0" smtClean="0">
                <a:solidFill>
                  <a:schemeClr val="tx1"/>
                </a:solidFill>
              </a:rPr>
              <a:t> попуњена позиција</a:t>
            </a:r>
            <a:endParaRPr lang="sr-Latn-RS" dirty="0" smtClean="0">
              <a:solidFill>
                <a:schemeClr val="tx1"/>
              </a:solidFill>
            </a:endParaRPr>
          </a:p>
          <a:p>
            <a:pPr>
              <a:buFont typeface="Arial" panose="020B0604020202020204" pitchFamily="34" charset="0"/>
              <a:buChar char="•"/>
            </a:pPr>
            <a:r>
              <a:rPr lang="sr-Cyrl-RS" dirty="0" smtClean="0">
                <a:solidFill>
                  <a:schemeClr val="tx1"/>
                </a:solidFill>
              </a:rPr>
              <a:t>Јасна подела задужења</a:t>
            </a:r>
          </a:p>
          <a:p>
            <a:pPr>
              <a:buFont typeface="Arial" panose="020B0604020202020204" pitchFamily="34" charset="0"/>
              <a:buChar char="•"/>
            </a:pPr>
            <a:r>
              <a:rPr lang="ru-RU" b="1" dirty="0" smtClean="0">
                <a:solidFill>
                  <a:srgbClr val="C00000"/>
                </a:solidFill>
              </a:rPr>
              <a:t>16</a:t>
            </a:r>
            <a:r>
              <a:rPr lang="ru-RU" dirty="0" smtClean="0">
                <a:solidFill>
                  <a:schemeClr val="tx1"/>
                </a:solidFill>
              </a:rPr>
              <a:t> </a:t>
            </a:r>
            <a:r>
              <a:rPr lang="ru-RU" dirty="0">
                <a:solidFill>
                  <a:schemeClr val="tx1"/>
                </a:solidFill>
              </a:rPr>
              <a:t>запослених на одређено време је ангажовано у Сектору за одобравање </a:t>
            </a:r>
            <a:r>
              <a:rPr lang="ru-RU" dirty="0" smtClean="0">
                <a:solidFill>
                  <a:schemeClr val="tx1"/>
                </a:solidFill>
              </a:rPr>
              <a:t>пројеката </a:t>
            </a:r>
          </a:p>
          <a:p>
            <a:pPr>
              <a:buFont typeface="Arial" panose="020B0604020202020204" pitchFamily="34" charset="0"/>
              <a:buChar char="•"/>
            </a:pPr>
            <a:r>
              <a:rPr lang="ru-RU" b="1" dirty="0" smtClean="0">
                <a:solidFill>
                  <a:srgbClr val="C00000"/>
                </a:solidFill>
              </a:rPr>
              <a:t>16</a:t>
            </a:r>
            <a:r>
              <a:rPr lang="ru-RU" dirty="0" smtClean="0">
                <a:solidFill>
                  <a:srgbClr val="C00000"/>
                </a:solidFill>
              </a:rPr>
              <a:t> </a:t>
            </a:r>
            <a:r>
              <a:rPr lang="ru-RU" dirty="0" smtClean="0">
                <a:solidFill>
                  <a:schemeClr val="tx1"/>
                </a:solidFill>
              </a:rPr>
              <a:t>новозапослених је примљено на ИПАРД пословима по последњем Јавном конкурсу</a:t>
            </a:r>
            <a:endParaRPr lang="sr-Cyrl-RS" dirty="0" smtClean="0">
              <a:solidFill>
                <a:schemeClr val="tx1"/>
              </a:solidFill>
            </a:endParaRPr>
          </a:p>
          <a:p>
            <a:pPr>
              <a:buFont typeface="Arial" panose="020B0604020202020204" pitchFamily="34" charset="0"/>
              <a:buChar char="•"/>
            </a:pPr>
            <a:r>
              <a:rPr lang="sr-Cyrl-RS" dirty="0">
                <a:solidFill>
                  <a:schemeClr val="tx1"/>
                </a:solidFill>
              </a:rPr>
              <a:t> </a:t>
            </a:r>
            <a:r>
              <a:rPr lang="sr-Cyrl-RS" dirty="0" smtClean="0">
                <a:solidFill>
                  <a:schemeClr val="tx1"/>
                </a:solidFill>
              </a:rPr>
              <a:t>У припреми два јавна конкурса за запошљавање за </a:t>
            </a:r>
            <a:r>
              <a:rPr lang="sr-Cyrl-RS" b="1" dirty="0" smtClean="0">
                <a:solidFill>
                  <a:srgbClr val="C00000"/>
                </a:solidFill>
              </a:rPr>
              <a:t>102</a:t>
            </a:r>
            <a:r>
              <a:rPr lang="sr-Cyrl-RS" dirty="0" smtClean="0">
                <a:solidFill>
                  <a:schemeClr val="tx1"/>
                </a:solidFill>
              </a:rPr>
              <a:t> радна места </a:t>
            </a:r>
            <a:endParaRPr lang="sr-Cyrl-RS" dirty="0">
              <a:solidFill>
                <a:schemeClr val="tx1"/>
              </a:solidFill>
            </a:endParaRPr>
          </a:p>
          <a:p>
            <a:pPr>
              <a:buFont typeface="Arial" panose="020B0604020202020204" pitchFamily="34" charset="0"/>
              <a:buChar char="•"/>
            </a:pPr>
            <a:r>
              <a:rPr lang="sr-Cyrl-RS" dirty="0" smtClean="0">
                <a:solidFill>
                  <a:schemeClr val="tx1"/>
                </a:solidFill>
              </a:rPr>
              <a:t>Прва фаза за попуњавање 50 радних места до краја године</a:t>
            </a:r>
            <a:endParaRPr lang="sr-Latn-RS" dirty="0" smtClean="0">
              <a:solidFill>
                <a:schemeClr val="tx1"/>
              </a:solidFill>
            </a:endParaRPr>
          </a:p>
          <a:p>
            <a:pPr>
              <a:buFont typeface="Arial" panose="020B0604020202020204" pitchFamily="34" charset="0"/>
              <a:buChar char="•"/>
            </a:pPr>
            <a:r>
              <a:rPr lang="ru-RU" sz="2100" dirty="0">
                <a:solidFill>
                  <a:schemeClr val="tx1"/>
                </a:solidFill>
              </a:rPr>
              <a:t>Прва фаза припреме Студије успостављања Агенције за </a:t>
            </a:r>
            <a:r>
              <a:rPr lang="ru-RU" sz="2100" dirty="0" smtClean="0">
                <a:solidFill>
                  <a:schemeClr val="tx1"/>
                </a:solidFill>
              </a:rPr>
              <a:t>плаћања</a:t>
            </a:r>
            <a:endParaRPr lang="en-US" dirty="0"/>
          </a:p>
        </p:txBody>
      </p:sp>
      <p:pic>
        <p:nvPicPr>
          <p:cNvPr id="6" name="Picture Placeholder 50">
            <a:extLst>
              <a:ext uri="{FF2B5EF4-FFF2-40B4-BE49-F238E27FC236}">
                <a16:creationId xmlns:a16="http://schemas.microsoft.com/office/drawing/2014/main" id="{990571E5-B221-49BE-902B-B3D307AAD3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1247" y="1147581"/>
            <a:ext cx="3304852" cy="2372478"/>
          </a:xfrm>
          <a:prstGeom prst="ellipse">
            <a:avLst/>
          </a:prstGeom>
          <a:solidFill>
            <a:schemeClr val="bg1">
              <a:lumMod val="95000"/>
            </a:schemeClr>
          </a:solidFill>
          <a:ln w="3175" cap="rnd">
            <a:noFill/>
          </a:ln>
          <a:effectLst/>
          <a:scene3d>
            <a:camera prst="orthographicFront"/>
            <a:lightRig rig="contrasting" dir="t">
              <a:rot lat="0" lon="0" rev="3000000"/>
            </a:lightRig>
          </a:scene3d>
          <a:sp3d contourW="7620">
            <a:bevelT w="95250" h="31750"/>
            <a:contourClr>
              <a:srgbClr val="333333"/>
            </a:contourClr>
          </a:sp3d>
        </p:spPr>
      </p:pic>
      <p:pic>
        <p:nvPicPr>
          <p:cNvPr id="8" name="Picture Placeholder 52">
            <a:extLst>
              <a:ext uri="{FF2B5EF4-FFF2-40B4-BE49-F238E27FC236}">
                <a16:creationId xmlns:a16="http://schemas.microsoft.com/office/drawing/2014/main" id="{C47055E4-1604-491C-AEB0-8BF6FDE485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8728" y="2494556"/>
            <a:ext cx="3517084" cy="2051005"/>
          </a:xfrm>
          <a:prstGeom prst="ellipse">
            <a:avLst/>
          </a:prstGeom>
          <a:solidFill>
            <a:schemeClr val="bg1">
              <a:lumMod val="95000"/>
            </a:schemeClr>
          </a:solidFill>
          <a:ln w="3175">
            <a:solidFill>
              <a:schemeClr val="bg1">
                <a:lumMod val="95000"/>
              </a:schemeClr>
            </a:solidFill>
          </a:ln>
        </p:spPr>
      </p:pic>
      <p:pic>
        <p:nvPicPr>
          <p:cNvPr id="9" name="Picture Placeholder 50">
            <a:extLst>
              <a:ext uri="{FF2B5EF4-FFF2-40B4-BE49-F238E27FC236}">
                <a16:creationId xmlns:a16="http://schemas.microsoft.com/office/drawing/2014/main" id="{990571E5-B221-49BE-902B-B3D307AAD3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5308" y="4219576"/>
            <a:ext cx="3500372" cy="2011586"/>
          </a:xfrm>
          <a:prstGeom prst="ellipse">
            <a:avLst/>
          </a:prstGeom>
          <a:solidFill>
            <a:schemeClr val="bg1">
              <a:lumMod val="95000"/>
            </a:schemeClr>
          </a:solidFill>
          <a:ln w="3175"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5328273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35" y="434658"/>
            <a:ext cx="11299976" cy="895652"/>
          </a:xfrm>
        </p:spPr>
        <p:txBody>
          <a:bodyPr>
            <a:noAutofit/>
          </a:bodyPr>
          <a:lstStyle/>
          <a:p>
            <a:r>
              <a:rPr lang="sr-Cyrl-RS" sz="4000" b="1" dirty="0" smtClean="0">
                <a:solidFill>
                  <a:srgbClr val="C00000"/>
                </a:solidFill>
              </a:rPr>
              <a:t>Олакшан приступ финансијским                        средствима за ИПАРД кориснике</a:t>
            </a:r>
            <a:endParaRPr lang="en-US" sz="4000" b="1" dirty="0">
              <a:solidFill>
                <a:srgbClr val="C00000"/>
              </a:solidFill>
            </a:endParaRPr>
          </a:p>
        </p:txBody>
      </p:sp>
      <p:sp>
        <p:nvSpPr>
          <p:cNvPr id="3" name="Content Placeholder 2"/>
          <p:cNvSpPr>
            <a:spLocks noGrp="1"/>
          </p:cNvSpPr>
          <p:nvPr>
            <p:ph idx="1"/>
          </p:nvPr>
        </p:nvSpPr>
        <p:spPr>
          <a:xfrm>
            <a:off x="304418" y="1672600"/>
            <a:ext cx="11963781" cy="4651999"/>
          </a:xfrm>
        </p:spPr>
        <p:txBody>
          <a:bodyPr>
            <a:normAutofit/>
          </a:bodyPr>
          <a:lstStyle/>
          <a:p>
            <a:endParaRPr lang="sr-Latn-RS" sz="1800" dirty="0" smtClean="0"/>
          </a:p>
          <a:p>
            <a:endParaRPr lang="sr-Latn-RS" sz="1800" dirty="0"/>
          </a:p>
          <a:p>
            <a:pPr>
              <a:buFont typeface="Wingdings" panose="05000000000000000000" pitchFamily="2" charset="2"/>
              <a:buChar char="§"/>
            </a:pPr>
            <a:r>
              <a:rPr lang="en-US" sz="1700" dirty="0" smtClean="0"/>
              <a:t> </a:t>
            </a:r>
            <a:r>
              <a:rPr lang="ru-RU" sz="1700" dirty="0"/>
              <a:t>Са 60% колатерала, ова гаранција </a:t>
            </a:r>
            <a:r>
              <a:rPr lang="ru-RU" sz="1700" dirty="0" smtClean="0"/>
              <a:t>банкама омогућава </a:t>
            </a:r>
            <a:r>
              <a:rPr lang="ru-RU" sz="1700" dirty="0"/>
              <a:t>да дају кредите за финансирање </a:t>
            </a:r>
            <a:r>
              <a:rPr lang="ru-RU" sz="1700" dirty="0" smtClean="0"/>
              <a:t>малих, средњих предузећа </a:t>
            </a:r>
            <a:r>
              <a:rPr lang="ru-RU" sz="1700" dirty="0"/>
              <a:t>и газдинстава у пољопривредном сектору Србије</a:t>
            </a:r>
            <a:r>
              <a:rPr lang="ru-RU" sz="1700" dirty="0" smtClean="0"/>
              <a:t>. </a:t>
            </a:r>
          </a:p>
          <a:p>
            <a:pPr>
              <a:buFont typeface="Wingdings" panose="05000000000000000000" pitchFamily="2" charset="2"/>
              <a:buChar char="§"/>
            </a:pPr>
            <a:r>
              <a:rPr lang="ru-RU" sz="1700" dirty="0" smtClean="0"/>
              <a:t> Прва опредељена средства </a:t>
            </a:r>
            <a:r>
              <a:rPr lang="ru-RU" sz="1700" dirty="0"/>
              <a:t>од 90 милиона долара већ су </a:t>
            </a:r>
            <a:r>
              <a:rPr lang="ru-RU" sz="1700" dirty="0" smtClean="0"/>
              <a:t>расподељена</a:t>
            </a:r>
            <a:r>
              <a:rPr lang="sr-Latn-RS" sz="1700" dirty="0" smtClean="0"/>
              <a:t> </a:t>
            </a:r>
          </a:p>
          <a:p>
            <a:pPr>
              <a:buFont typeface="Wingdings" panose="05000000000000000000" pitchFamily="2" charset="2"/>
              <a:buChar char="§"/>
            </a:pPr>
            <a:r>
              <a:rPr lang="ru-RU" sz="1700" dirty="0" smtClean="0"/>
              <a:t> 70</a:t>
            </a:r>
            <a:r>
              <a:rPr lang="ru-RU" sz="1700" dirty="0"/>
              <a:t>% </a:t>
            </a:r>
            <a:r>
              <a:rPr lang="ru-RU" sz="1700" dirty="0" smtClean="0"/>
              <a:t>кредита је одобрено за </a:t>
            </a:r>
            <a:r>
              <a:rPr lang="ru-RU" sz="1700" dirty="0"/>
              <a:t>финансирање инвестиција одобрених путем ИПАРД </a:t>
            </a:r>
            <a:r>
              <a:rPr lang="ru-RU" sz="1700" dirty="0" smtClean="0"/>
              <a:t>програма</a:t>
            </a:r>
          </a:p>
          <a:p>
            <a:pPr>
              <a:buFont typeface="Wingdings" panose="05000000000000000000" pitchFamily="2" charset="2"/>
              <a:buChar char="§"/>
            </a:pPr>
            <a:r>
              <a:rPr lang="sr-Latn-RS" sz="1700" dirty="0"/>
              <a:t> </a:t>
            </a:r>
            <a:r>
              <a:rPr lang="ru-RU" sz="1700" dirty="0"/>
              <a:t>Гаранција се одобрава за кредите у сврху улагања у </a:t>
            </a:r>
            <a:r>
              <a:rPr lang="ru-RU" sz="1700" dirty="0" smtClean="0"/>
              <a:t>имовину: улагања </a:t>
            </a:r>
            <a:r>
              <a:rPr lang="ru-RU" sz="1700" dirty="0"/>
              <a:t>у објекте, хладњаче, опрему за обраду, </a:t>
            </a:r>
            <a:r>
              <a:rPr lang="ru-RU" sz="1700" dirty="0" smtClean="0"/>
              <a:t>механизацију...</a:t>
            </a:r>
          </a:p>
          <a:p>
            <a:pPr>
              <a:buFont typeface="Wingdings" panose="05000000000000000000" pitchFamily="2" charset="2"/>
              <a:buChar char="§"/>
            </a:pPr>
            <a:r>
              <a:rPr lang="ru-RU" sz="1700" dirty="0" smtClean="0"/>
              <a:t>У пројекат су укључене три банке - </a:t>
            </a:r>
            <a:r>
              <a:rPr lang="sr-Latn-RS" sz="1700" dirty="0" smtClean="0"/>
              <a:t> Procredit, Addiko </a:t>
            </a:r>
            <a:r>
              <a:rPr lang="sr-Cyrl-RS" sz="1700" dirty="0"/>
              <a:t>и</a:t>
            </a:r>
            <a:r>
              <a:rPr lang="sr-Latn-RS" sz="1700" dirty="0" smtClean="0"/>
              <a:t> Intesa</a:t>
            </a:r>
            <a:endParaRPr lang="sr-Cyrl-RS" sz="1700" dirty="0" smtClean="0"/>
          </a:p>
          <a:p>
            <a:pPr>
              <a:buFont typeface="Wingdings" panose="05000000000000000000" pitchFamily="2" charset="2"/>
              <a:buChar char="§"/>
            </a:pPr>
            <a:endParaRPr lang="sr-Latn-RS" sz="1700" dirty="0" smtClean="0"/>
          </a:p>
          <a:p>
            <a:pPr>
              <a:buFont typeface="Wingdings" panose="05000000000000000000" pitchFamily="2" charset="2"/>
              <a:buChar char="Ø"/>
            </a:pPr>
            <a:r>
              <a:rPr lang="sr-Latn-RS" u="sng" dirty="0" smtClean="0">
                <a:solidFill>
                  <a:schemeClr val="accent2"/>
                </a:solidFill>
              </a:rPr>
              <a:t> </a:t>
            </a:r>
            <a:r>
              <a:rPr lang="sr-Cyrl-RS" u="sng" dirty="0" smtClean="0">
                <a:solidFill>
                  <a:schemeClr val="accent2"/>
                </a:solidFill>
              </a:rPr>
              <a:t>Комуникација </a:t>
            </a:r>
            <a:r>
              <a:rPr lang="sr-Cyrl-RS" u="sng" dirty="0">
                <a:solidFill>
                  <a:schemeClr val="accent2"/>
                </a:solidFill>
              </a:rPr>
              <a:t>са банкама на дневном </a:t>
            </a:r>
            <a:r>
              <a:rPr lang="sr-Cyrl-RS" u="sng" dirty="0" smtClean="0">
                <a:solidFill>
                  <a:schemeClr val="accent2"/>
                </a:solidFill>
              </a:rPr>
              <a:t>нивоу</a:t>
            </a:r>
          </a:p>
          <a:p>
            <a:pPr>
              <a:buFont typeface="Wingdings" panose="05000000000000000000" pitchFamily="2" charset="2"/>
              <a:buChar char="Ø"/>
            </a:pPr>
            <a:r>
              <a:rPr lang="sr-Latn-RS" u="sng" dirty="0" smtClean="0">
                <a:solidFill>
                  <a:schemeClr val="accent2"/>
                </a:solidFill>
              </a:rPr>
              <a:t> </a:t>
            </a:r>
            <a:r>
              <a:rPr lang="sr-Cyrl-RS" u="sng" dirty="0" smtClean="0">
                <a:solidFill>
                  <a:schemeClr val="accent2"/>
                </a:solidFill>
              </a:rPr>
              <a:t>Увођење авансног плаћања у ИПАРД </a:t>
            </a:r>
            <a:r>
              <a:rPr lang="sr-Latn-RS" u="sng" dirty="0" smtClean="0">
                <a:solidFill>
                  <a:schemeClr val="accent2"/>
                </a:solidFill>
              </a:rPr>
              <a:t>III</a:t>
            </a:r>
            <a:endParaRPr lang="sr-Cyrl-RS" u="sng" dirty="0" smtClean="0">
              <a:solidFill>
                <a:schemeClr val="accent2"/>
              </a:solidFill>
            </a:endParaRPr>
          </a:p>
          <a:p>
            <a:pPr>
              <a:buFont typeface="Wingdings" panose="05000000000000000000" pitchFamily="2" charset="2"/>
              <a:buChar char="Ø"/>
            </a:pPr>
            <a:endParaRPr lang="sr-Cyrl-RS" u="sng" dirty="0" smtClean="0">
              <a:solidFill>
                <a:schemeClr val="accent2"/>
              </a:solidFill>
            </a:endParaRPr>
          </a:p>
          <a:p>
            <a:pPr marL="90488" indent="-4763">
              <a:buFont typeface="Wingdings" panose="05000000000000000000" pitchFamily="2" charset="2"/>
              <a:buChar char="Ø"/>
            </a:pPr>
            <a:endParaRPr lang="sr-Cyrl-RS" u="sng" dirty="0" smtClean="0">
              <a:solidFill>
                <a:schemeClr val="accent2"/>
              </a:solidFill>
            </a:endParaRPr>
          </a:p>
          <a:p>
            <a:pPr marL="90488" indent="-4763">
              <a:buFont typeface="Wingdings" panose="05000000000000000000" pitchFamily="2" charset="2"/>
              <a:buChar char="Ø"/>
            </a:pPr>
            <a:endParaRPr lang="sr-Latn-RS" u="sng" dirty="0">
              <a:solidFill>
                <a:schemeClr val="accent2"/>
              </a:solidFill>
            </a:endParaRPr>
          </a:p>
          <a:p>
            <a:pPr>
              <a:buFont typeface="Wingdings" panose="05000000000000000000" pitchFamily="2" charset="2"/>
              <a:buChar char="§"/>
            </a:pPr>
            <a:endParaRPr lang="sr-Latn-RS" sz="2200" u="sng" dirty="0" smtClean="0">
              <a:solidFill>
                <a:schemeClr val="accent2"/>
              </a:solidFill>
            </a:endParaRPr>
          </a:p>
          <a:p>
            <a:pPr marL="342900" indent="-342900">
              <a:buFont typeface="Wingdings" panose="05000000000000000000" pitchFamily="2" charset="2"/>
              <a:buChar char="Ø"/>
            </a:pPr>
            <a:endParaRPr lang="en-US" sz="2200" u="sng" dirty="0">
              <a:solidFill>
                <a:schemeClr val="accent2"/>
              </a:solidFill>
            </a:endParaRPr>
          </a:p>
          <a:p>
            <a:pPr>
              <a:buFont typeface="Wingdings" panose="05000000000000000000" pitchFamily="2" charset="2"/>
              <a:buChar char="§"/>
            </a:pPr>
            <a:endParaRPr lang="sr-Latn-RS" dirty="0" smtClean="0"/>
          </a:p>
          <a:p>
            <a:pPr>
              <a:buFont typeface="Wingdings" panose="05000000000000000000" pitchFamily="2" charset="2"/>
              <a:buChar char="§"/>
            </a:pPr>
            <a:endParaRPr lang="sr-Latn-RS" dirty="0" smtClean="0"/>
          </a:p>
          <a:p>
            <a:endParaRPr lang="en-US" dirty="0"/>
          </a:p>
        </p:txBody>
      </p:sp>
      <p:pic>
        <p:nvPicPr>
          <p:cNvPr id="4" name="Picture 3"/>
          <p:cNvPicPr>
            <a:picLocks noChangeAspect="1"/>
          </p:cNvPicPr>
          <p:nvPr/>
        </p:nvPicPr>
        <p:blipFill>
          <a:blip r:embed="rId2"/>
          <a:stretch>
            <a:fillRect/>
          </a:stretch>
        </p:blipFill>
        <p:spPr>
          <a:xfrm>
            <a:off x="7656623" y="434658"/>
            <a:ext cx="3696092" cy="2050658"/>
          </a:xfrm>
          <a:prstGeom prst="rect">
            <a:avLst/>
          </a:prstGeom>
        </p:spPr>
      </p:pic>
      <p:sp>
        <p:nvSpPr>
          <p:cNvPr id="7" name="Rectangle 6"/>
          <p:cNvSpPr/>
          <p:nvPr/>
        </p:nvSpPr>
        <p:spPr>
          <a:xfrm>
            <a:off x="848412" y="1602557"/>
            <a:ext cx="5480670" cy="3393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p:cNvSpPr txBox="1"/>
          <p:nvPr/>
        </p:nvSpPr>
        <p:spPr>
          <a:xfrm>
            <a:off x="304419" y="1711089"/>
            <a:ext cx="3120273" cy="46166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sr-Latn-RS" sz="2400" b="0" i="0" u="sng" strike="noStrike" kern="1200" cap="none" spc="0" normalizeH="0" baseline="0" noProof="0" dirty="0" smtClean="0">
                <a:ln>
                  <a:noFill/>
                </a:ln>
                <a:solidFill>
                  <a:srgbClr val="2683C6"/>
                </a:solidFill>
                <a:effectLst/>
                <a:uLnTx/>
                <a:uFillTx/>
                <a:latin typeface="Calibri" panose="020F0502020204030204"/>
                <a:ea typeface="+mn-ea"/>
                <a:cs typeface="+mn-cs"/>
              </a:rPr>
              <a:t> </a:t>
            </a:r>
            <a:r>
              <a:rPr kumimoji="0" lang="sr-Cyrl-RS" sz="2000" b="0" i="0" u="sng" strike="noStrike" kern="1200" cap="none" spc="0" normalizeH="0" baseline="0" noProof="0" dirty="0" smtClean="0">
                <a:ln>
                  <a:noFill/>
                </a:ln>
                <a:solidFill>
                  <a:srgbClr val="2683C6"/>
                </a:solidFill>
                <a:effectLst/>
                <a:uLnTx/>
                <a:uFillTx/>
                <a:latin typeface="Calibri" panose="020F0502020204030204"/>
                <a:ea typeface="+mn-ea"/>
                <a:cs typeface="+mn-cs"/>
              </a:rPr>
              <a:t>Сарадња са </a:t>
            </a:r>
            <a:r>
              <a:rPr kumimoji="0" lang="sr-Latn-RS" sz="2000" b="0" i="1" u="sng" strike="noStrike" kern="1200" cap="none" spc="0" normalizeH="0" baseline="0" noProof="0" dirty="0" smtClean="0">
                <a:ln>
                  <a:noFill/>
                </a:ln>
                <a:solidFill>
                  <a:srgbClr val="2683C6"/>
                </a:solidFill>
                <a:effectLst/>
                <a:uLnTx/>
                <a:uFillTx/>
                <a:latin typeface="Calibri" panose="020F0502020204030204"/>
                <a:ea typeface="+mn-ea"/>
                <a:cs typeface="+mn-cs"/>
              </a:rPr>
              <a:t>USAID</a:t>
            </a:r>
            <a:endParaRPr kumimoji="0" lang="sr-Latn-RS" sz="2000" b="0" i="1" u="sng" strike="noStrike" kern="1200" cap="none" spc="0" normalizeH="0" baseline="0" noProof="0" dirty="0">
              <a:ln>
                <a:noFill/>
              </a:ln>
              <a:solidFill>
                <a:srgbClr val="2683C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589187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795" y="1268214"/>
            <a:ext cx="10629900" cy="866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p:cNvSpPr/>
          <p:nvPr/>
        </p:nvSpPr>
        <p:spPr>
          <a:xfrm>
            <a:off x="672860" y="1493993"/>
            <a:ext cx="10981427" cy="3361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Placeholder 48">
            <a:extLst>
              <a:ext uri="{FF2B5EF4-FFF2-40B4-BE49-F238E27FC236}">
                <a16:creationId xmlns:a16="http://schemas.microsoft.com/office/drawing/2014/main" id="{BEE07BF0-BD3B-4588-B435-7C90E9F111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76285" y="2598751"/>
            <a:ext cx="2978001" cy="2066472"/>
          </a:xfrm>
          <a:prstGeom prst="ellipse">
            <a:avLst/>
          </a:prstGeom>
          <a:solidFill>
            <a:schemeClr val="bg1">
              <a:lumMod val="95000"/>
            </a:schemeClr>
          </a:solidFill>
          <a:ln w="3175">
            <a:solidFill>
              <a:schemeClr val="bg1">
                <a:lumMod val="95000"/>
              </a:schemeClr>
            </a:solidFill>
          </a:ln>
        </p:spPr>
      </p:pic>
      <p:pic>
        <p:nvPicPr>
          <p:cNvPr id="23" name="Picture Placeholder 50">
            <a:extLst>
              <a:ext uri="{FF2B5EF4-FFF2-40B4-BE49-F238E27FC236}">
                <a16:creationId xmlns:a16="http://schemas.microsoft.com/office/drawing/2014/main" id="{990571E5-B221-49BE-902B-B3D307AAD3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4122" y="1064555"/>
            <a:ext cx="3362325" cy="1869136"/>
          </a:xfrm>
          <a:prstGeom prst="ellipse">
            <a:avLst/>
          </a:prstGeom>
          <a:solidFill>
            <a:schemeClr val="bg1">
              <a:lumMod val="95000"/>
            </a:schemeClr>
          </a:solidFill>
          <a:ln w="3175" cap="rnd">
            <a:noFill/>
          </a:ln>
          <a:effectLst/>
          <a:scene3d>
            <a:camera prst="orthographicFront"/>
            <a:lightRig rig="contrasting" dir="t">
              <a:rot lat="0" lon="0" rev="3000000"/>
            </a:lightRig>
          </a:scene3d>
          <a:sp3d contourW="7620">
            <a:bevelT w="95250" h="31750"/>
            <a:contourClr>
              <a:srgbClr val="333333"/>
            </a:contourClr>
          </a:sp3d>
        </p:spPr>
      </p:pic>
      <p:sp>
        <p:nvSpPr>
          <p:cNvPr id="3" name="TextBox 2"/>
          <p:cNvSpPr txBox="1"/>
          <p:nvPr/>
        </p:nvSpPr>
        <p:spPr>
          <a:xfrm>
            <a:off x="229635" y="802257"/>
            <a:ext cx="7974086" cy="654094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sr-Cyrl-RS" sz="2000" b="1" i="0" u="sng" strike="noStrike" kern="1200" cap="none" spc="0" normalizeH="0" baseline="0" noProof="0" dirty="0" smtClean="0">
                <a:ln>
                  <a:noFill/>
                </a:ln>
                <a:solidFill>
                  <a:srgbClr val="00B0F0"/>
                </a:solidFill>
                <a:effectLst/>
                <a:uLnTx/>
                <a:uFillTx/>
                <a:latin typeface="Calibri" panose="020F0502020204030204"/>
                <a:ea typeface="+mn-ea"/>
                <a:cs typeface="+mn-cs"/>
              </a:rPr>
              <a:t>Активно учешће у догађајима који окупљају велики број потенцијалних корисника</a:t>
            </a:r>
            <a:r>
              <a:rPr kumimoji="0" lang="sr-Latn-RS" sz="2000" b="1" i="0" u="sng" strike="noStrike" kern="1200" cap="none" spc="0" normalizeH="0" baseline="0" noProof="0" dirty="0" smtClean="0">
                <a:ln>
                  <a:noFill/>
                </a:ln>
                <a:solidFill>
                  <a:srgbClr val="1CADE4"/>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Како до нове механизације</a:t>
            </a: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презентације пољопривредницима и њиховим асоцијацијама у Новом Саду, Ривицама, Бечеју и Зрењанину: око 200 посетилаца по догађају</a:t>
            </a: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r>
              <a:rPr kumimoji="0" lang="sr-Latn-RS" sz="1800" b="1" i="0" u="none" strike="noStrike" kern="1200" cap="none" spc="0" normalizeH="0" baseline="0" noProof="0" dirty="0">
                <a:ln>
                  <a:noFill/>
                </a:ln>
                <a:solidFill>
                  <a:prstClr val="black"/>
                </a:solidFill>
                <a:effectLst/>
                <a:uLnTx/>
                <a:uFillTx/>
                <a:latin typeface="Calibri" panose="020F0502020204030204"/>
                <a:ea typeface="+mn-ea"/>
                <a:cs typeface="+mn-cs"/>
              </a:rPr>
              <a:t>Agro Belgrade </a:t>
            </a: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сајам у Београду</a:t>
            </a:r>
            <a:r>
              <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око 5000 посетилаца</a:t>
            </a: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r>
              <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100+ </a:t>
            </a: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Асоцијација пољопривредних произвођача</a:t>
            </a:r>
            <a:r>
              <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зимски семинар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окупљање великог броја</a:t>
            </a:r>
            <a:r>
              <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пољопривредних произвођача </a:t>
            </a:r>
            <a:r>
              <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пољопривредника</a:t>
            </a:r>
            <a:r>
              <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у</a:t>
            </a:r>
            <a:r>
              <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a:ln>
                  <a:noFill/>
                </a:ln>
                <a:solidFill>
                  <a:prstClr val="black"/>
                </a:solidFill>
                <a:effectLst/>
                <a:uLnTx/>
                <a:uFillTx/>
                <a:latin typeface="Calibri" panose="020F0502020204030204"/>
                <a:ea typeface="+mn-ea"/>
                <a:cs typeface="+mn-cs"/>
              </a:rPr>
              <a:t>С</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рбији</a:t>
            </a: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
                <a:srgbClr val="4CC8F4"/>
              </a:buClr>
              <a:buSzTx/>
              <a:buFont typeface="Wingdings" panose="05000000000000000000" pitchFamily="2" charset="2"/>
              <a:buChar char="Ø"/>
              <a:tabLst/>
              <a:defRPr/>
            </a:pPr>
            <a:r>
              <a:rPr kumimoji="0" lang="sr-Cyrl-RS" sz="2000" b="1" i="0" u="sng" strike="noStrike" kern="1200" cap="none" spc="0" normalizeH="0" baseline="0" noProof="0" dirty="0">
                <a:ln>
                  <a:noFill/>
                </a:ln>
                <a:solidFill>
                  <a:srgbClr val="00B0F0"/>
                </a:solidFill>
                <a:effectLst/>
                <a:uLnTx/>
                <a:uFillTx/>
                <a:latin typeface="Calibri" panose="020F0502020204030204"/>
                <a:ea typeface="+mn-ea"/>
                <a:cs typeface="+mn-cs"/>
              </a:rPr>
              <a:t>Едукације</a:t>
            </a:r>
            <a:endParaRPr kumimoji="0" lang="sr-Latn-RS" sz="2000" b="1" i="0" u="sng" strike="noStrike" kern="1200" cap="none" spc="0" normalizeH="0" baseline="0" noProof="0" dirty="0">
              <a:ln>
                <a:noFill/>
              </a:ln>
              <a:solidFill>
                <a:srgbClr val="00B0F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ИПАРД радионица за М7</a:t>
            </a:r>
            <a:endPar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endParaRPr kumimoji="0" lang="sr-Latn-R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У вашој служби </a:t>
            </a:r>
            <a:r>
              <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12 епизода о раду Управе и ИПАРД </a:t>
            </a:r>
            <a:r>
              <a:rPr kumimoji="0" lang="sr-Cyrl-RS" sz="1800" b="0" i="0" u="none" strike="noStrike" kern="1200" cap="none" spc="0" normalizeH="0" baseline="0" noProof="0" dirty="0">
                <a:ln>
                  <a:noFill/>
                </a:ln>
                <a:solidFill>
                  <a:prstClr val="black"/>
                </a:solidFill>
                <a:effectLst/>
                <a:uLnTx/>
                <a:uFillTx/>
                <a:latin typeface="Calibri" panose="020F0502020204030204"/>
                <a:ea typeface="+mn-ea"/>
                <a:cs typeface="+mn-cs"/>
              </a:rPr>
              <a:t>програму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које ће бити </a:t>
            </a:r>
            <a:r>
              <a:rPr kumimoji="0" lang="sr-Cyrl-RS" sz="1800" b="0" i="0" u="none" strike="noStrike" kern="1200" cap="none" spc="0" normalizeH="0" baseline="0" noProof="0" dirty="0">
                <a:ln>
                  <a:noFill/>
                </a:ln>
                <a:solidFill>
                  <a:prstClr val="black"/>
                </a:solidFill>
                <a:effectLst/>
                <a:uLnTx/>
                <a:uFillTx/>
                <a:latin typeface="Calibri" panose="020F0502020204030204"/>
                <a:ea typeface="+mn-ea"/>
                <a:cs typeface="+mn-cs"/>
              </a:rPr>
              <a:t>емитоване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на Агро ТВ </a:t>
            </a: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првом специјализованом             телевизијском каналу посвећеном пољопривреди</a:t>
            </a:r>
          </a:p>
          <a:p>
            <a:pPr marL="342900" marR="0" lvl="0" indent="-342900" algn="l" defTabSz="914400" rtl="0" eaLnBrk="1" fontAlgn="auto" latinLnBrk="0" hangingPunct="1">
              <a:lnSpc>
                <a:spcPct val="100000"/>
              </a:lnSpc>
              <a:spcBef>
                <a:spcPts val="0"/>
              </a:spcBef>
              <a:spcAft>
                <a:spcPts val="0"/>
              </a:spcAft>
              <a:buClr>
                <a:srgbClr val="4CC8F4"/>
              </a:buClr>
              <a:buSzTx/>
              <a:buFont typeface="Wingdings" panose="05000000000000000000" pitchFamily="2" charset="2"/>
              <a:buChar char="Ø"/>
              <a:tabLst/>
              <a:defRPr/>
            </a:pPr>
            <a:r>
              <a:rPr kumimoji="0" lang="sr-Cyrl-RS" sz="2000" b="1" i="0" u="sng" strike="noStrike" kern="1200" cap="none" spc="0" normalizeH="0" baseline="0" noProof="0" dirty="0">
                <a:ln>
                  <a:noFill/>
                </a:ln>
                <a:solidFill>
                  <a:srgbClr val="00B0F0"/>
                </a:solidFill>
                <a:effectLst/>
                <a:uLnTx/>
                <a:uFillTx/>
                <a:latin typeface="Calibri" panose="020F0502020204030204"/>
                <a:ea typeface="+mn-ea"/>
                <a:cs typeface="+mn-cs"/>
              </a:rPr>
              <a:t>Комуникација са корисницима на дневном нивоу</a:t>
            </a: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4CC8F4"/>
              </a:buClr>
              <a:buSzTx/>
              <a:buFont typeface="Arial" panose="020B0604020202020204" pitchFamily="34" charset="0"/>
              <a:buChar char="•"/>
              <a:tabLst/>
              <a:defRPr/>
            </a:pP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sr-Latn-R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p:cNvSpPr txBox="1"/>
          <p:nvPr/>
        </p:nvSpPr>
        <p:spPr>
          <a:xfrm>
            <a:off x="1494554" y="155306"/>
            <a:ext cx="106188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4000" b="1" i="0" u="none" strike="noStrike" kern="1200" cap="none" spc="-50" normalizeH="0" baseline="0" noProof="0" dirty="0" smtClean="0">
                <a:ln>
                  <a:noFill/>
                </a:ln>
                <a:solidFill>
                  <a:srgbClr val="C00000"/>
                </a:solidFill>
                <a:effectLst/>
                <a:uLnTx/>
                <a:uFillTx/>
                <a:latin typeface="Calibri Light" panose="020F0302020204030204"/>
                <a:ea typeface="+mn-ea"/>
                <a:cs typeface="+mn-cs"/>
              </a:rPr>
              <a:t>Промотивне активности у </a:t>
            </a:r>
            <a:r>
              <a:rPr kumimoji="0" lang="sr-Latn-RS" sz="4000" b="1" i="0" u="none" strike="noStrike" kern="1200" cap="none" spc="-50" normalizeH="0" baseline="0" noProof="0" dirty="0" smtClean="0">
                <a:ln>
                  <a:noFill/>
                </a:ln>
                <a:solidFill>
                  <a:srgbClr val="C00000"/>
                </a:solidFill>
                <a:effectLst/>
                <a:uLnTx/>
                <a:uFillTx/>
                <a:latin typeface="Calibri Light" panose="020F0302020204030204"/>
                <a:ea typeface="+mn-ea"/>
                <a:cs typeface="+mn-cs"/>
              </a:rPr>
              <a:t>2020</a:t>
            </a:r>
            <a:endParaRPr kumimoji="0" lang="en-US" sz="4000" b="1" i="0" u="none" strike="noStrike" kern="1200" cap="none" spc="-50" normalizeH="0" baseline="0" noProof="0" dirty="0">
              <a:ln>
                <a:noFill/>
              </a:ln>
              <a:solidFill>
                <a:srgbClr val="C00000"/>
              </a:solidFill>
              <a:effectLst/>
              <a:uLnTx/>
              <a:uFillTx/>
              <a:latin typeface="Calibri Light" panose="020F0302020204030204"/>
              <a:ea typeface="+mn-ea"/>
              <a:cs typeface="+mn-cs"/>
            </a:endParaRPr>
          </a:p>
        </p:txBody>
      </p:sp>
      <p:pic>
        <p:nvPicPr>
          <p:cNvPr id="5" name="Picture 4"/>
          <p:cNvPicPr>
            <a:picLocks noChangeAspect="1"/>
          </p:cNvPicPr>
          <p:nvPr/>
        </p:nvPicPr>
        <p:blipFill>
          <a:blip r:embed="rId4"/>
          <a:stretch>
            <a:fillRect/>
          </a:stretch>
        </p:blipFill>
        <p:spPr>
          <a:xfrm>
            <a:off x="7581900" y="4372985"/>
            <a:ext cx="3469795" cy="2102599"/>
          </a:xfrm>
          <a:prstGeom prst="rect">
            <a:avLst/>
          </a:prstGeom>
        </p:spPr>
      </p:pic>
    </p:spTree>
    <p:extLst>
      <p:ext uri="{BB962C8B-B14F-4D97-AF65-F5344CB8AC3E}">
        <p14:creationId xmlns:p14="http://schemas.microsoft.com/office/powerpoint/2010/main" val="20720688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805" y="134203"/>
            <a:ext cx="10058400" cy="868429"/>
          </a:xfrm>
        </p:spPr>
        <p:txBody>
          <a:bodyPr/>
          <a:lstStyle/>
          <a:p>
            <a:pPr algn="ctr"/>
            <a:r>
              <a:rPr lang="sr-Cyrl-RS" dirty="0" smtClean="0">
                <a:solidFill>
                  <a:srgbClr val="C00000"/>
                </a:solidFill>
                <a:latin typeface="+mn-lt"/>
              </a:rPr>
              <a:t>Активности у току </a:t>
            </a:r>
            <a:endParaRPr lang="en-US" dirty="0">
              <a:solidFill>
                <a:srgbClr val="C00000"/>
              </a:solidFill>
              <a:latin typeface="+mn-lt"/>
            </a:endParaRPr>
          </a:p>
        </p:txBody>
      </p:sp>
      <p:graphicFrame>
        <p:nvGraphicFramePr>
          <p:cNvPr id="7" name="Content Placeholder 6"/>
          <p:cNvGraphicFramePr>
            <a:graphicFrameLocks noGrp="1"/>
          </p:cNvGraphicFramePr>
          <p:nvPr>
            <p:ph idx="1"/>
            <p:extLst/>
          </p:nvPr>
        </p:nvGraphicFramePr>
        <p:xfrm>
          <a:off x="381000" y="1295400"/>
          <a:ext cx="11372850" cy="4800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92455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p:txBody>
          <a:bodyPr/>
          <a:lstStyle/>
          <a:p>
            <a:endParaRPr lang="sr-Latn-RS" sz="1800" b="1" dirty="0"/>
          </a:p>
          <a:p>
            <a:r>
              <a:rPr lang="sr-Cyrl-RS" sz="2400" b="1" dirty="0" smtClean="0">
                <a:solidFill>
                  <a:srgbClr val="C00000"/>
                </a:solidFill>
                <a:latin typeface="+mn-lt"/>
              </a:rPr>
              <a:t>УПРАВА ЗА АГРАРНА </a:t>
            </a:r>
            <a:r>
              <a:rPr lang="sr-Cyrl-RS" sz="2400" b="1" dirty="0" smtClean="0">
                <a:solidFill>
                  <a:srgbClr val="C00000"/>
                </a:solidFill>
                <a:latin typeface="+mn-lt"/>
              </a:rPr>
              <a:t>ПЛАЋАЊА</a:t>
            </a:r>
            <a:r>
              <a:rPr lang="sr-Latn-RS" sz="2400" b="1">
                <a:solidFill>
                  <a:srgbClr val="C00000"/>
                </a:solidFill>
                <a:latin typeface="+mn-lt"/>
              </a:rPr>
              <a:t> </a:t>
            </a:r>
            <a:r>
              <a:rPr lang="sr-Latn-RS" sz="2400" b="1" smtClean="0">
                <a:solidFill>
                  <a:srgbClr val="C00000"/>
                </a:solidFill>
                <a:latin typeface="+mn-lt"/>
              </a:rPr>
              <a:t>– </a:t>
            </a:r>
            <a:r>
              <a:rPr lang="sr-Cyrl-RS" sz="2400" b="1" dirty="0" smtClean="0">
                <a:solidFill>
                  <a:srgbClr val="C00000"/>
                </a:solidFill>
                <a:latin typeface="+mn-lt"/>
              </a:rPr>
              <a:t>ИПАРД </a:t>
            </a:r>
            <a:r>
              <a:rPr lang="sr-Cyrl-RS" sz="2400" b="1" dirty="0" smtClean="0">
                <a:solidFill>
                  <a:srgbClr val="C00000"/>
                </a:solidFill>
                <a:latin typeface="+mn-lt"/>
              </a:rPr>
              <a:t>АГЕНЦИЈА</a:t>
            </a:r>
            <a:endParaRPr lang="sr-Latn-RS" sz="2400" b="1" dirty="0">
              <a:solidFill>
                <a:srgbClr val="C00000"/>
              </a:solidFill>
              <a:latin typeface="+mn-lt"/>
            </a:endParaRPr>
          </a:p>
          <a:p>
            <a:r>
              <a:rPr lang="sr-Cyrl-RS" sz="1800" b="1" dirty="0" smtClean="0"/>
              <a:t>МИНИСТАРСТВО ПОЉОПРИВРЕДЕ, ШУМАРСТВА И ВОДОПРИВРЕДЕ</a:t>
            </a:r>
            <a:endParaRPr lang="en-US" sz="1800" b="1" dirty="0"/>
          </a:p>
          <a:p>
            <a:r>
              <a:rPr lang="sr-Cyrl-RS" sz="1800" b="1" dirty="0" smtClean="0"/>
              <a:t>БЕОГРАД</a:t>
            </a:r>
            <a:r>
              <a:rPr lang="en-US" sz="1800" b="1" dirty="0" smtClean="0"/>
              <a:t>, </a:t>
            </a:r>
            <a:r>
              <a:rPr lang="sr-Cyrl-RS" sz="1800" b="1" dirty="0" smtClean="0"/>
              <a:t>РЕПУБЛИКА СРБИЈА</a:t>
            </a:r>
            <a:endParaRPr lang="ru-RU" sz="1800" b="1" dirty="0"/>
          </a:p>
          <a:p>
            <a:r>
              <a:rPr lang="ru-RU" sz="1400" b="1" dirty="0">
                <a:hlinkClick r:id="rId2"/>
              </a:rPr>
              <a:t>www.</a:t>
            </a:r>
            <a:r>
              <a:rPr lang="sr-Latn-RS" sz="1400" b="1" dirty="0">
                <a:hlinkClick r:id="rId2"/>
              </a:rPr>
              <a:t>uap</a:t>
            </a:r>
            <a:r>
              <a:rPr lang="ru-RU" sz="1400" b="1" dirty="0">
                <a:hlinkClick r:id="rId2"/>
              </a:rPr>
              <a:t>.gov.rs</a:t>
            </a:r>
            <a:endParaRPr lang="en-US" sz="1400" b="1" dirty="0"/>
          </a:p>
        </p:txBody>
      </p:sp>
    </p:spTree>
    <p:extLst>
      <p:ext uri="{BB962C8B-B14F-4D97-AF65-F5344CB8AC3E}">
        <p14:creationId xmlns:p14="http://schemas.microsoft.com/office/powerpoint/2010/main" val="15955435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sz="4800" dirty="0" smtClean="0"/>
              <a:t>IPARD II and IPARD III  </a:t>
            </a:r>
            <a:endParaRPr lang="en-GB" sz="2000" dirty="0">
              <a:solidFill>
                <a:schemeClr val="bg1"/>
              </a:solidFill>
            </a:endParaRPr>
          </a:p>
        </p:txBody>
      </p:sp>
      <p:sp>
        <p:nvSpPr>
          <p:cNvPr id="3" name="Subtitle 2"/>
          <p:cNvSpPr>
            <a:spLocks noGrp="1"/>
          </p:cNvSpPr>
          <p:nvPr>
            <p:ph type="subTitle" idx="1"/>
          </p:nvPr>
        </p:nvSpPr>
        <p:spPr>
          <a:xfrm>
            <a:off x="369278" y="3602038"/>
            <a:ext cx="11376952" cy="1655762"/>
          </a:xfrm>
        </p:spPr>
        <p:txBody>
          <a:bodyPr/>
          <a:lstStyle/>
          <a:p>
            <a:pPr algn="ctr"/>
            <a:endParaRPr lang="en-GB" sz="3200" dirty="0" smtClean="0"/>
          </a:p>
          <a:p>
            <a:pPr algn="ctr"/>
            <a:r>
              <a:rPr lang="en-GB" sz="3200" dirty="0" smtClean="0"/>
              <a:t>Changes and new proposals to improve the implementation</a:t>
            </a:r>
          </a:p>
          <a:p>
            <a:pPr algn="ctr"/>
            <a:endParaRPr lang="en-GB" dirty="0"/>
          </a:p>
          <a:p>
            <a:pPr algn="ctr">
              <a:spcBef>
                <a:spcPct val="0"/>
              </a:spcBef>
              <a:buClrTx/>
            </a:pPr>
            <a:r>
              <a:rPr lang="fr-BE" altLang="fr-FR" dirty="0" smtClean="0"/>
              <a:t>Anna NOWAK-WOOD</a:t>
            </a:r>
            <a:endParaRPr lang="fr-BE" altLang="fr-FR" dirty="0"/>
          </a:p>
          <a:p>
            <a:pPr algn="ctr">
              <a:spcBef>
                <a:spcPct val="0"/>
              </a:spcBef>
              <a:buClrTx/>
            </a:pPr>
            <a:r>
              <a:rPr lang="fr-BE" altLang="fr-FR" dirty="0"/>
              <a:t>European Commission, </a:t>
            </a:r>
            <a:r>
              <a:rPr lang="fr-BE" altLang="fr-FR" dirty="0" smtClean="0"/>
              <a:t>30 </a:t>
            </a:r>
            <a:r>
              <a:rPr lang="fr-BE" altLang="fr-FR" dirty="0" err="1" smtClean="0"/>
              <a:t>October</a:t>
            </a:r>
            <a:r>
              <a:rPr lang="fr-BE" altLang="fr-FR" dirty="0" smtClean="0"/>
              <a:t> 2020</a:t>
            </a:r>
            <a:endParaRPr lang="fr-BE" altLang="fr-FR" dirty="0"/>
          </a:p>
          <a:p>
            <a:pPr algn="ctr"/>
            <a:endParaRPr lang="en-GB" dirty="0"/>
          </a:p>
        </p:txBody>
      </p:sp>
      <p:pic>
        <p:nvPicPr>
          <p:cNvPr id="5" name="Picture 4"/>
          <p:cNvPicPr>
            <a:picLocks noChangeAspect="1"/>
          </p:cNvPicPr>
          <p:nvPr/>
        </p:nvPicPr>
        <p:blipFill>
          <a:blip r:embed="rId3"/>
          <a:stretch>
            <a:fillRect/>
          </a:stretch>
        </p:blipFill>
        <p:spPr>
          <a:xfrm>
            <a:off x="0" y="-35859"/>
            <a:ext cx="2743438" cy="993734"/>
          </a:xfrm>
          <a:prstGeom prst="rect">
            <a:avLst/>
          </a:prstGeom>
        </p:spPr>
      </p:pic>
    </p:spTree>
    <p:extLst>
      <p:ext uri="{BB962C8B-B14F-4D97-AF65-F5344CB8AC3E}">
        <p14:creationId xmlns:p14="http://schemas.microsoft.com/office/powerpoint/2010/main" val="30452889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3218329"/>
            <a:ext cx="10905699" cy="3316942"/>
          </a:xfrm>
        </p:spPr>
        <p:txBody>
          <a:bodyPr/>
          <a:lstStyle/>
          <a:p>
            <a:pPr marL="0" indent="0">
              <a:buNone/>
            </a:pPr>
            <a:r>
              <a:rPr lang="en-GB" dirty="0" smtClean="0"/>
              <a:t>IPARD II – Sectoral Agreement</a:t>
            </a:r>
          </a:p>
          <a:p>
            <a:pPr marL="0" indent="0">
              <a:buNone/>
            </a:pPr>
            <a:r>
              <a:rPr lang="en-GB" dirty="0" smtClean="0"/>
              <a:t>IPARD III : </a:t>
            </a:r>
          </a:p>
          <a:p>
            <a:r>
              <a:rPr lang="en-GB" dirty="0"/>
              <a:t>Timing for adoption</a:t>
            </a:r>
          </a:p>
          <a:p>
            <a:r>
              <a:rPr lang="en-GB" dirty="0" smtClean="0"/>
              <a:t>New measures</a:t>
            </a:r>
          </a:p>
          <a:p>
            <a:r>
              <a:rPr lang="en-GB" dirty="0" smtClean="0"/>
              <a:t>New elements</a:t>
            </a:r>
          </a:p>
          <a:p>
            <a:endParaRPr lang="en-GB" dirty="0"/>
          </a:p>
        </p:txBody>
      </p:sp>
      <p:sp>
        <p:nvSpPr>
          <p:cNvPr id="3" name="Title 2"/>
          <p:cNvSpPr>
            <a:spLocks noGrp="1"/>
          </p:cNvSpPr>
          <p:nvPr>
            <p:ph type="title"/>
          </p:nvPr>
        </p:nvSpPr>
        <p:spPr>
          <a:xfrm>
            <a:off x="970722" y="1290918"/>
            <a:ext cx="10515600" cy="1434353"/>
          </a:xfrm>
        </p:spPr>
        <p:txBody>
          <a:bodyPr/>
          <a:lstStyle/>
          <a:p>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smtClean="0"/>
              <a:t>Proposed changes</a:t>
            </a:r>
            <a:endParaRPr lang="en-GB" dirty="0"/>
          </a:p>
        </p:txBody>
      </p:sp>
      <p:pic>
        <p:nvPicPr>
          <p:cNvPr id="4" name="Picture 3"/>
          <p:cNvPicPr>
            <a:picLocks noChangeAspect="1"/>
          </p:cNvPicPr>
          <p:nvPr/>
        </p:nvPicPr>
        <p:blipFill>
          <a:blip r:embed="rId2"/>
          <a:stretch>
            <a:fillRect/>
          </a:stretch>
        </p:blipFill>
        <p:spPr>
          <a:xfrm>
            <a:off x="0" y="-1"/>
            <a:ext cx="3390640" cy="1228165"/>
          </a:xfrm>
          <a:prstGeom prst="rect">
            <a:avLst/>
          </a:prstGeom>
        </p:spPr>
      </p:pic>
    </p:spTree>
    <p:extLst>
      <p:ext uri="{BB962C8B-B14F-4D97-AF65-F5344CB8AC3E}">
        <p14:creationId xmlns:p14="http://schemas.microsoft.com/office/powerpoint/2010/main" val="26220624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ingle Corner Rectangle 5"/>
          <p:cNvSpPr/>
          <p:nvPr/>
        </p:nvSpPr>
        <p:spPr>
          <a:xfrm>
            <a:off x="914400" y="1524000"/>
            <a:ext cx="10515600" cy="381000"/>
          </a:xfrm>
          <a:prstGeom prst="round1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Rounded Rectangle 61"/>
          <p:cNvSpPr/>
          <p:nvPr/>
        </p:nvSpPr>
        <p:spPr>
          <a:xfrm>
            <a:off x="6133832" y="946496"/>
            <a:ext cx="5888744" cy="5378104"/>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1" name="Rounded Rectangle 60"/>
          <p:cNvSpPr/>
          <p:nvPr/>
        </p:nvSpPr>
        <p:spPr>
          <a:xfrm>
            <a:off x="64203" y="946495"/>
            <a:ext cx="5700247" cy="4065261"/>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2667000" y="5562600"/>
            <a:ext cx="18473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r-Latn-R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Rectangle 19"/>
          <p:cNvSpPr/>
          <p:nvPr/>
        </p:nvSpPr>
        <p:spPr>
          <a:xfrm>
            <a:off x="7991430" y="1092337"/>
            <a:ext cx="2630400" cy="400110"/>
          </a:xfrm>
          <a:prstGeom prst="rect">
            <a:avLst/>
          </a:prstGeom>
          <a:solidFill>
            <a:schemeClr val="tx1">
              <a:lumMod val="65000"/>
              <a:lumOff val="35000"/>
            </a:schemeClr>
          </a:solidFill>
          <a:ln>
            <a:noFill/>
          </a:ln>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АКРЕДИТОВАНЕ МЕРЕ</a:t>
            </a:r>
            <a:endParaRPr kumimoji="0" lang="en-US" sz="20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27" name="Rectangle 26"/>
          <p:cNvSpPr/>
          <p:nvPr/>
        </p:nvSpPr>
        <p:spPr>
          <a:xfrm>
            <a:off x="1408887" y="1110758"/>
            <a:ext cx="2917337" cy="400110"/>
          </a:xfrm>
          <a:prstGeom prst="rect">
            <a:avLst/>
          </a:prstGeom>
          <a:solidFill>
            <a:schemeClr val="tx1">
              <a:lumMod val="65000"/>
              <a:lumOff val="35000"/>
            </a:schemeClr>
          </a:solidFill>
          <a:ln>
            <a:noFill/>
          </a:ln>
        </p:spPr>
        <p:style>
          <a:lnRef idx="1">
            <a:schemeClr val="dk1"/>
          </a:lnRef>
          <a:fillRef idx="2">
            <a:schemeClr val="dk1"/>
          </a:fillRef>
          <a:effectRef idx="1">
            <a:schemeClr val="dk1"/>
          </a:effectRef>
          <a:fontRef idx="minor">
            <a:schemeClr val="dk1"/>
          </a:fontRef>
        </p:style>
        <p:txBody>
          <a:bodyPr wrap="non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НЕАКРЕДИТОВАНЕ МЕРЕ</a:t>
            </a:r>
            <a:endParaRPr kumimoji="0" lang="en-US" sz="20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36" name="Rounded Rectangle 35"/>
          <p:cNvSpPr/>
          <p:nvPr/>
        </p:nvSpPr>
        <p:spPr>
          <a:xfrm>
            <a:off x="6781800" y="1760436"/>
            <a:ext cx="5017582" cy="620909"/>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Инвестиције у физичку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имовину</a:t>
            </a:r>
            <a:r>
              <a:rPr kumimoji="0" lang="en-U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пољопривредних </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газдинстава</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Oval 36"/>
          <p:cNvSpPr/>
          <p:nvPr/>
        </p:nvSpPr>
        <p:spPr>
          <a:xfrm>
            <a:off x="6210566" y="1562204"/>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1</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39" name="Rounded Rectangle 38"/>
          <p:cNvSpPr/>
          <p:nvPr/>
        </p:nvSpPr>
        <p:spPr>
          <a:xfrm>
            <a:off x="6781800" y="2821731"/>
            <a:ext cx="5017582" cy="951782"/>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Инвестиције у физичку имовину које се тичу прераде и маркетинга пољопривредних производа и производа </a:t>
            </a: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рибарства</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40" name="Rounded Rectangle 39"/>
          <p:cNvSpPr/>
          <p:nvPr/>
        </p:nvSpPr>
        <p:spPr>
          <a:xfrm>
            <a:off x="6781800" y="4189732"/>
            <a:ext cx="5017582" cy="601615"/>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Диверзификација пољопривредних газдинстава и развој пословања</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41" name="Rounded Rectangle 40"/>
          <p:cNvSpPr/>
          <p:nvPr/>
        </p:nvSpPr>
        <p:spPr>
          <a:xfrm>
            <a:off x="6654141" y="5339356"/>
            <a:ext cx="5145242" cy="496869"/>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Техничка помоћ</a:t>
            </a:r>
            <a:endParaRPr kumimoji="0" lang="en-US" sz="16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43" name="Oval 42"/>
          <p:cNvSpPr/>
          <p:nvPr/>
        </p:nvSpPr>
        <p:spPr>
          <a:xfrm>
            <a:off x="6223623" y="2569556"/>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3</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44" name="Oval 43"/>
          <p:cNvSpPr/>
          <p:nvPr/>
        </p:nvSpPr>
        <p:spPr>
          <a:xfrm>
            <a:off x="6151396" y="5017085"/>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9</a:t>
            </a:r>
          </a:p>
        </p:txBody>
      </p:sp>
      <p:sp>
        <p:nvSpPr>
          <p:cNvPr id="35" name="Rounded Rectangle 34"/>
          <p:cNvSpPr/>
          <p:nvPr/>
        </p:nvSpPr>
        <p:spPr>
          <a:xfrm>
            <a:off x="648044" y="1781170"/>
            <a:ext cx="4914555" cy="852494"/>
          </a:xfrm>
          <a:prstGeom prst="roundRect">
            <a:avLst/>
          </a:prstGeom>
          <a:solidFill>
            <a:schemeClr val="accent5">
              <a:lumMod val="75000"/>
            </a:schemeClr>
          </a:solidFill>
          <a:ln/>
        </p:spPr>
        <p:style>
          <a:lnRef idx="0">
            <a:schemeClr val="accent5"/>
          </a:lnRef>
          <a:fillRef idx="3">
            <a:schemeClr val="accent5"/>
          </a:fillRef>
          <a:effectRef idx="3">
            <a:schemeClr val="accent5"/>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Агро-еколошко-климатске мере и мере органске производње</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Rounded Rectangle 37"/>
          <p:cNvSpPr/>
          <p:nvPr/>
        </p:nvSpPr>
        <p:spPr>
          <a:xfrm>
            <a:off x="648045" y="3237509"/>
            <a:ext cx="4914554" cy="689083"/>
          </a:xfrm>
          <a:prstGeom prst="roundRect">
            <a:avLst/>
          </a:prstGeom>
          <a:solidFill>
            <a:schemeClr val="accent5">
              <a:lumMod val="75000"/>
            </a:schemeClr>
          </a:solidFill>
          <a:ln/>
        </p:spPr>
        <p:style>
          <a:lnRef idx="0">
            <a:schemeClr val="accent5"/>
          </a:lnRef>
          <a:fillRef idx="3">
            <a:schemeClr val="accent5"/>
          </a:fillRef>
          <a:effectRef idx="3">
            <a:schemeClr val="accent5"/>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Спровођење локалних развојних стратегија – </a:t>
            </a:r>
            <a:r>
              <a:rPr kumimoji="0" lang="sr-Latn-RS" sz="1600" b="1" i="1" u="none" strike="noStrike" kern="1200" cap="none" spc="0" normalizeH="0" baseline="0" noProof="0" dirty="0">
                <a:ln>
                  <a:noFill/>
                </a:ln>
                <a:solidFill>
                  <a:prstClr val="white"/>
                </a:solidFill>
                <a:effectLst/>
                <a:uLnTx/>
                <a:uFillTx/>
                <a:latin typeface="Calibri" panose="020F0502020204030204"/>
                <a:ea typeface="+mn-ea"/>
                <a:cs typeface="+mn-cs"/>
              </a:rPr>
              <a:t>LEADER</a:t>
            </a: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 приступ</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Oval 45"/>
          <p:cNvSpPr/>
          <p:nvPr/>
        </p:nvSpPr>
        <p:spPr>
          <a:xfrm>
            <a:off x="92957" y="1435112"/>
            <a:ext cx="842398" cy="819141"/>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4</a:t>
            </a:r>
          </a:p>
        </p:txBody>
      </p:sp>
      <p:sp>
        <p:nvSpPr>
          <p:cNvPr id="48" name="Oval 47"/>
          <p:cNvSpPr/>
          <p:nvPr/>
        </p:nvSpPr>
        <p:spPr>
          <a:xfrm>
            <a:off x="92957" y="2913781"/>
            <a:ext cx="842398" cy="819141"/>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5</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49" name="Right Arrow 48"/>
          <p:cNvSpPr/>
          <p:nvPr/>
        </p:nvSpPr>
        <p:spPr>
          <a:xfrm>
            <a:off x="2438330" y="2443367"/>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Rectangle 49"/>
          <p:cNvSpPr/>
          <p:nvPr/>
        </p:nvSpPr>
        <p:spPr>
          <a:xfrm>
            <a:off x="4431902" y="2499619"/>
            <a:ext cx="975718" cy="369332"/>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0 ЕУР</a:t>
            </a:r>
            <a:endParaRPr kumimoji="0" lang="en-US" sz="18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51" name="Rectangle 50"/>
          <p:cNvSpPr/>
          <p:nvPr/>
        </p:nvSpPr>
        <p:spPr>
          <a:xfrm>
            <a:off x="842713" y="2534370"/>
            <a:ext cx="1489939" cy="338554"/>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sng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8.750.000 </a:t>
            </a:r>
            <a:r>
              <a:rPr kumimoji="0" lang="sr-Cyrl-R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52" name="Right Arrow 51"/>
          <p:cNvSpPr/>
          <p:nvPr/>
        </p:nvSpPr>
        <p:spPr>
          <a:xfrm>
            <a:off x="2438330" y="3764786"/>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p:cNvSpPr/>
          <p:nvPr/>
        </p:nvSpPr>
        <p:spPr>
          <a:xfrm>
            <a:off x="4431902" y="3821038"/>
            <a:ext cx="975718" cy="369332"/>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0 ЕУР</a:t>
            </a:r>
            <a:endParaRPr kumimoji="0" lang="en-US" sz="18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54" name="Rectangle 53"/>
          <p:cNvSpPr/>
          <p:nvPr/>
        </p:nvSpPr>
        <p:spPr>
          <a:xfrm>
            <a:off x="842713" y="3891532"/>
            <a:ext cx="1489940" cy="338554"/>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sng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5.250.000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55" name="Right Arrow 54"/>
          <p:cNvSpPr/>
          <p:nvPr/>
        </p:nvSpPr>
        <p:spPr>
          <a:xfrm>
            <a:off x="8616021" y="2228323"/>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Rectangle 55"/>
          <p:cNvSpPr/>
          <p:nvPr/>
        </p:nvSpPr>
        <p:spPr>
          <a:xfrm>
            <a:off x="10530696" y="2354277"/>
            <a:ext cx="1493314"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97.472.474</a:t>
            </a:r>
            <a:r>
              <a:rPr kumimoji="0" lang="sr-Cyrl-R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 </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57" name="Rectangle 56"/>
          <p:cNvSpPr/>
          <p:nvPr/>
        </p:nvSpPr>
        <p:spPr>
          <a:xfrm>
            <a:off x="7037654" y="2328331"/>
            <a:ext cx="1489940"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sng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76.040.000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29" name="Right Arrow 28"/>
          <p:cNvSpPr/>
          <p:nvPr/>
        </p:nvSpPr>
        <p:spPr>
          <a:xfrm>
            <a:off x="8614587" y="3584711"/>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p:cNvSpPr/>
          <p:nvPr/>
        </p:nvSpPr>
        <p:spPr>
          <a:xfrm>
            <a:off x="10529262" y="3710665"/>
            <a:ext cx="1493314"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49.327.526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31" name="Rectangle 30"/>
          <p:cNvSpPr/>
          <p:nvPr/>
        </p:nvSpPr>
        <p:spPr>
          <a:xfrm>
            <a:off x="7036220" y="3684719"/>
            <a:ext cx="1489940"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sng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65.510.000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32" name="Right Arrow 31"/>
          <p:cNvSpPr/>
          <p:nvPr/>
        </p:nvSpPr>
        <p:spPr>
          <a:xfrm>
            <a:off x="8614574" y="4662219"/>
            <a:ext cx="1872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32"/>
          <p:cNvSpPr/>
          <p:nvPr/>
        </p:nvSpPr>
        <p:spPr>
          <a:xfrm>
            <a:off x="10529697" y="4791347"/>
            <a:ext cx="1492879"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26.200.000 </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34" name="Rectangle 33"/>
          <p:cNvSpPr/>
          <p:nvPr/>
        </p:nvSpPr>
        <p:spPr>
          <a:xfrm>
            <a:off x="6945839" y="4762227"/>
            <a:ext cx="1668734"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sng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15.000.000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47" name="Right Arrow 46"/>
          <p:cNvSpPr/>
          <p:nvPr/>
        </p:nvSpPr>
        <p:spPr>
          <a:xfrm>
            <a:off x="8526160" y="5641870"/>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Rectangle 57"/>
          <p:cNvSpPr/>
          <p:nvPr/>
        </p:nvSpPr>
        <p:spPr>
          <a:xfrm>
            <a:off x="10440835" y="5767824"/>
            <a:ext cx="1493314"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rPr>
              <a:t>2.000.000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59" name="Rectangle 58"/>
          <p:cNvSpPr/>
          <p:nvPr/>
        </p:nvSpPr>
        <p:spPr>
          <a:xfrm>
            <a:off x="6947793" y="5741878"/>
            <a:ext cx="1489940" cy="338554"/>
          </a:xfrm>
          <a:prstGeom prst="rect">
            <a:avLst/>
          </a:prstGeom>
          <a:solidFill>
            <a:srgbClr val="FFFFFF"/>
          </a:solidFill>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Times New Roman" panose="02020603050405020304" pitchFamily="18" charset="0"/>
              </a:rPr>
              <a:t> </a:t>
            </a:r>
            <a:r>
              <a:rPr kumimoji="0" lang="sr-Cyrl-RS" sz="1600" b="1" i="0" u="none" strike="sng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4.450.000</a:t>
            </a:r>
            <a:r>
              <a:rPr kumimoji="0" lang="sr-Cyrl-RS" sz="1600" b="1" i="0" u="none" strike="noStrike" kern="1200" cap="none" spc="0" normalizeH="0" baseline="0" noProof="0" dirty="0" smtClean="0">
                <a:ln>
                  <a:noFill/>
                </a:ln>
                <a:solidFill>
                  <a:srgbClr val="C00000"/>
                </a:solidFill>
                <a:effectLst/>
                <a:uLnTx/>
                <a:uFillTx/>
                <a:latin typeface="Calibri" panose="020F0502020204030204"/>
                <a:ea typeface="+mn-ea"/>
                <a:cs typeface="Times New Roman" panose="02020603050405020304" pitchFamily="18" charset="0"/>
              </a:rPr>
              <a:t> ЕУР</a:t>
            </a:r>
            <a:endParaRPr kumimoji="0" lang="en-US" sz="1600" b="1" i="0" u="none" strike="noStrike" kern="1200" cap="none" spc="0" normalizeH="0" baseline="0" noProof="0" dirty="0">
              <a:ln>
                <a:noFill/>
              </a:ln>
              <a:solidFill>
                <a:srgbClr val="C00000"/>
              </a:solidFill>
              <a:effectLst/>
              <a:uLnTx/>
              <a:uFillTx/>
              <a:latin typeface="Calibri" panose="020F0502020204030204"/>
              <a:ea typeface="+mn-ea"/>
              <a:cs typeface="Times New Roman" panose="02020603050405020304" pitchFamily="18" charset="0"/>
            </a:endParaRPr>
          </a:p>
        </p:txBody>
      </p:sp>
      <p:sp>
        <p:nvSpPr>
          <p:cNvPr id="60" name="Oval 59"/>
          <p:cNvSpPr/>
          <p:nvPr/>
        </p:nvSpPr>
        <p:spPr>
          <a:xfrm>
            <a:off x="6209062" y="3924479"/>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7</a:t>
            </a:r>
          </a:p>
        </p:txBody>
      </p:sp>
      <p:sp>
        <p:nvSpPr>
          <p:cNvPr id="42" name="Title 1"/>
          <p:cNvSpPr txBox="1">
            <a:spLocks/>
          </p:cNvSpPr>
          <p:nvPr/>
        </p:nvSpPr>
        <p:spPr>
          <a:xfrm>
            <a:off x="0" y="44092"/>
            <a:ext cx="12192000" cy="740539"/>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4000" b="1" i="0" u="none" strike="noStrike" kern="1200" cap="none" spc="-50" normalizeH="0" baseline="0" noProof="0" dirty="0" smtClean="0">
                <a:ln>
                  <a:noFill/>
                </a:ln>
                <a:solidFill>
                  <a:srgbClr val="C00000"/>
                </a:solidFill>
                <a:effectLst/>
                <a:uLnTx/>
                <a:uFillTx/>
                <a:latin typeface="Calibri" panose="020F0502020204030204"/>
                <a:ea typeface="+mj-ea"/>
                <a:cs typeface="+mj-cs"/>
              </a:rPr>
              <a:t>Предлог измене буџетских алокација</a:t>
            </a:r>
            <a:endParaRPr kumimoji="0" lang="en-US" sz="4000" b="1" i="0" u="none" strike="noStrike" kern="1200" cap="none" spc="-5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19892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Article 33(3)	</a:t>
            </a:r>
          </a:p>
          <a:p>
            <a:r>
              <a:rPr lang="en-US" dirty="0"/>
              <a:t>The following expenditure shall not be eligible under the IPARD II programme</a:t>
            </a:r>
            <a:r>
              <a:rPr lang="en-US" dirty="0" smtClean="0"/>
              <a:t>:</a:t>
            </a:r>
            <a:endParaRPr lang="en-US" dirty="0"/>
          </a:p>
          <a:p>
            <a:r>
              <a:rPr lang="en-US" dirty="0"/>
              <a:t> (e)	operating costs,  except where duly justified by the nature of the measure in the IPARD II programme or </a:t>
            </a:r>
            <a:r>
              <a:rPr lang="en-US" dirty="0">
                <a:solidFill>
                  <a:srgbClr val="FF0000"/>
                </a:solidFill>
              </a:rPr>
              <a:t>in the case of force majeure or exceptional circumstances;	</a:t>
            </a:r>
            <a:endParaRPr lang="en-US" dirty="0"/>
          </a:p>
          <a:p>
            <a:r>
              <a:rPr lang="en-US" dirty="0"/>
              <a:t>(k)	any maintenance, depreciation and rental costs, except where duly justified by the nature of the measure in the IPARD II programme or </a:t>
            </a:r>
            <a:r>
              <a:rPr lang="en-US" dirty="0">
                <a:solidFill>
                  <a:srgbClr val="FF0000"/>
                </a:solidFill>
              </a:rPr>
              <a:t>in the case of force majeure or exceptional circumstances;</a:t>
            </a:r>
          </a:p>
          <a:p>
            <a:endParaRPr lang="en-GB" dirty="0"/>
          </a:p>
        </p:txBody>
      </p:sp>
      <p:sp>
        <p:nvSpPr>
          <p:cNvPr id="3" name="Title 2"/>
          <p:cNvSpPr>
            <a:spLocks noGrp="1"/>
          </p:cNvSpPr>
          <p:nvPr>
            <p:ph type="title"/>
          </p:nvPr>
        </p:nvSpPr>
        <p:spPr/>
        <p:txBody>
          <a:bodyPr/>
          <a:lstStyle/>
          <a:p>
            <a:r>
              <a:rPr lang="en-GB" dirty="0" smtClean="0"/>
              <a:t> IPARD II Sectoral Agreement</a:t>
            </a:r>
            <a:endParaRPr lang="en-GB" dirty="0"/>
          </a:p>
        </p:txBody>
      </p:sp>
      <p:pic>
        <p:nvPicPr>
          <p:cNvPr id="4" name="Picture 3"/>
          <p:cNvPicPr>
            <a:picLocks noChangeAspect="1"/>
          </p:cNvPicPr>
          <p:nvPr/>
        </p:nvPicPr>
        <p:blipFill>
          <a:blip r:embed="rId2"/>
          <a:stretch>
            <a:fillRect/>
          </a:stretch>
        </p:blipFill>
        <p:spPr>
          <a:xfrm>
            <a:off x="9807388" y="1"/>
            <a:ext cx="2384612" cy="2384612"/>
          </a:xfrm>
          <a:prstGeom prst="rect">
            <a:avLst/>
          </a:prstGeom>
        </p:spPr>
      </p:pic>
    </p:spTree>
    <p:extLst>
      <p:ext uri="{BB962C8B-B14F-4D97-AF65-F5344CB8AC3E}">
        <p14:creationId xmlns:p14="http://schemas.microsoft.com/office/powerpoint/2010/main" val="181643160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825625"/>
            <a:ext cx="10905699" cy="4381744"/>
          </a:xfrm>
        </p:spPr>
        <p:txBody>
          <a:bodyPr/>
          <a:lstStyle/>
          <a:p>
            <a:r>
              <a:rPr lang="en-GB" dirty="0" smtClean="0"/>
              <a:t>New concept of “collective projects” and additional </a:t>
            </a:r>
            <a:r>
              <a:rPr lang="en-GB" dirty="0" smtClean="0">
                <a:solidFill>
                  <a:srgbClr val="FF0000"/>
                </a:solidFill>
              </a:rPr>
              <a:t>10 % of aid </a:t>
            </a:r>
            <a:r>
              <a:rPr lang="en-GB" dirty="0" smtClean="0"/>
              <a:t>can be given for collective investments</a:t>
            </a:r>
            <a:r>
              <a:rPr lang="en-US" dirty="0"/>
              <a:t>	</a:t>
            </a:r>
          </a:p>
          <a:p>
            <a:r>
              <a:rPr lang="en-US" dirty="0"/>
              <a:t>(d) ‘</a:t>
            </a:r>
            <a:r>
              <a:rPr lang="en-US" dirty="0">
                <a:solidFill>
                  <a:srgbClr val="FF0000"/>
                </a:solidFill>
              </a:rPr>
              <a:t>collective investments</a:t>
            </a:r>
            <a:r>
              <a:rPr lang="en-US" dirty="0"/>
              <a:t>’ means investments by producer organisations in:</a:t>
            </a:r>
          </a:p>
          <a:p>
            <a:r>
              <a:rPr lang="en-US" dirty="0" smtClean="0"/>
              <a:t>facilities</a:t>
            </a:r>
            <a:r>
              <a:rPr lang="en-US" dirty="0"/>
              <a:t>, machines, equipment and other infrastructure for production and processing of agricultural products up to the EU standards or for quality products;</a:t>
            </a:r>
          </a:p>
          <a:p>
            <a:r>
              <a:rPr lang="en-US" dirty="0" smtClean="0"/>
              <a:t>establishing </a:t>
            </a:r>
            <a:r>
              <a:rPr lang="en-US" dirty="0"/>
              <a:t>and development of short supply chains and local markets. </a:t>
            </a:r>
            <a:endParaRPr lang="en-US" dirty="0" smtClean="0"/>
          </a:p>
          <a:p>
            <a:endParaRPr lang="en-US" dirty="0"/>
          </a:p>
          <a:p>
            <a:pPr marL="0" indent="0">
              <a:buNone/>
            </a:pPr>
            <a:r>
              <a:rPr lang="en-US" dirty="0" smtClean="0"/>
              <a:t>Could be relevant for M1, M3 and M7</a:t>
            </a:r>
          </a:p>
          <a:p>
            <a:endParaRPr lang="en-GB" dirty="0"/>
          </a:p>
        </p:txBody>
      </p:sp>
      <p:sp>
        <p:nvSpPr>
          <p:cNvPr id="3" name="Title 2"/>
          <p:cNvSpPr>
            <a:spLocks noGrp="1"/>
          </p:cNvSpPr>
          <p:nvPr>
            <p:ph type="title"/>
          </p:nvPr>
        </p:nvSpPr>
        <p:spPr/>
        <p:txBody>
          <a:bodyPr/>
          <a:lstStyle/>
          <a:p>
            <a:r>
              <a:rPr lang="en-GB" dirty="0" smtClean="0"/>
              <a:t> IPARD II Sectoral Agreement</a:t>
            </a:r>
            <a:endParaRPr lang="en-GB" dirty="0"/>
          </a:p>
        </p:txBody>
      </p:sp>
      <p:pic>
        <p:nvPicPr>
          <p:cNvPr id="5" name="Picture 4"/>
          <p:cNvPicPr>
            <a:picLocks noChangeAspect="1"/>
          </p:cNvPicPr>
          <p:nvPr/>
        </p:nvPicPr>
        <p:blipFill>
          <a:blip r:embed="rId2"/>
          <a:stretch>
            <a:fillRect/>
          </a:stretch>
        </p:blipFill>
        <p:spPr>
          <a:xfrm>
            <a:off x="8932985" y="0"/>
            <a:ext cx="3259015" cy="1901092"/>
          </a:xfrm>
          <a:prstGeom prst="rect">
            <a:avLst/>
          </a:prstGeom>
        </p:spPr>
      </p:pic>
    </p:spTree>
    <p:extLst>
      <p:ext uri="{BB962C8B-B14F-4D97-AF65-F5344CB8AC3E}">
        <p14:creationId xmlns:p14="http://schemas.microsoft.com/office/powerpoint/2010/main" val="978116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416050" y="993531"/>
            <a:ext cx="9036050" cy="1055077"/>
          </a:xfrm>
        </p:spPr>
        <p:txBody>
          <a:bodyPr/>
          <a:lstStyle/>
          <a:p>
            <a:r>
              <a:rPr lang="fr-BE" altLang="en-US" sz="2400" b="1" dirty="0" err="1">
                <a:solidFill>
                  <a:schemeClr val="accent2"/>
                </a:solidFill>
              </a:rPr>
              <a:t>Examples</a:t>
            </a:r>
            <a:r>
              <a:rPr lang="fr-BE" altLang="en-US" sz="2400" b="1" dirty="0">
                <a:solidFill>
                  <a:schemeClr val="accent2"/>
                </a:solidFill>
              </a:rPr>
              <a:t> of collective </a:t>
            </a:r>
            <a:r>
              <a:rPr lang="fr-BE" altLang="en-US" sz="2400" b="1" dirty="0" err="1">
                <a:solidFill>
                  <a:schemeClr val="accent2"/>
                </a:solidFill>
              </a:rPr>
              <a:t>investments</a:t>
            </a:r>
            <a:endParaRPr lang="en-GB" altLang="en-US" sz="2400" b="1" dirty="0">
              <a:solidFill>
                <a:schemeClr val="accent2"/>
              </a:solidFill>
            </a:endParaRPr>
          </a:p>
        </p:txBody>
      </p:sp>
      <p:sp>
        <p:nvSpPr>
          <p:cNvPr id="3" name="Content Placeholder 2"/>
          <p:cNvSpPr>
            <a:spLocks noGrp="1"/>
          </p:cNvSpPr>
          <p:nvPr>
            <p:ph idx="1"/>
          </p:nvPr>
        </p:nvSpPr>
        <p:spPr>
          <a:xfrm>
            <a:off x="325315" y="1987062"/>
            <a:ext cx="11623431" cy="3624751"/>
          </a:xfrm>
        </p:spPr>
        <p:txBody>
          <a:bodyPr/>
          <a:lstStyle/>
          <a:p>
            <a:pPr marL="0" indent="0" algn="just">
              <a:buNone/>
              <a:defRPr/>
            </a:pPr>
            <a:r>
              <a:rPr lang="en-GB" sz="1800" i="0" dirty="0">
                <a:solidFill>
                  <a:srgbClr val="C00000"/>
                </a:solidFill>
              </a:rPr>
              <a:t>Facilities, machines, equipment and other infrastructure for processing of agricultural products up to the EU standards. This can concern also quality and organic products</a:t>
            </a:r>
          </a:p>
          <a:p>
            <a:pPr algn="just">
              <a:defRPr/>
            </a:pPr>
            <a:r>
              <a:rPr lang="en-GB" sz="1800" i="0" dirty="0">
                <a:solidFill>
                  <a:schemeClr val="accent6"/>
                </a:solidFill>
              </a:rPr>
              <a:t>Examples: purchase of packing/bottling/processing machines in fruit and vegetable sector; cool storage facility in fruit and vegetable sector; milk collection centre; press for olive oil production. </a:t>
            </a:r>
          </a:p>
          <a:p>
            <a:pPr algn="just">
              <a:defRPr/>
            </a:pPr>
            <a:endParaRPr lang="en-GB" sz="1800" i="0" dirty="0">
              <a:solidFill>
                <a:schemeClr val="accent6"/>
              </a:solidFill>
            </a:endParaRPr>
          </a:p>
          <a:p>
            <a:pPr marL="0" indent="0" algn="just">
              <a:buNone/>
              <a:defRPr/>
            </a:pPr>
            <a:r>
              <a:rPr lang="en-GB" sz="1800" i="0" dirty="0">
                <a:solidFill>
                  <a:srgbClr val="C00000"/>
                </a:solidFill>
              </a:rPr>
              <a:t>Establishing and development of short supply chains and local markets</a:t>
            </a:r>
          </a:p>
          <a:p>
            <a:pPr algn="just">
              <a:defRPr/>
            </a:pPr>
            <a:r>
              <a:rPr lang="en-GB" sz="1800" i="0" dirty="0">
                <a:solidFill>
                  <a:schemeClr val="accent6"/>
                </a:solidFill>
              </a:rPr>
              <a:t>Examples: market stall vehicle for direct sales; equipment for market stalls; fridges.</a:t>
            </a:r>
          </a:p>
          <a:p>
            <a:pPr>
              <a:defRPr/>
            </a:pPr>
            <a:endParaRPr lang="en-GB" i="0" dirty="0">
              <a:solidFill>
                <a:schemeClr val="accent6"/>
              </a:solidFill>
            </a:endParaRPr>
          </a:p>
        </p:txBody>
      </p:sp>
      <p:pic>
        <p:nvPicPr>
          <p:cNvPr id="8" name="Picture 7"/>
          <p:cNvPicPr>
            <a:picLocks noChangeAspect="1"/>
          </p:cNvPicPr>
          <p:nvPr/>
        </p:nvPicPr>
        <p:blipFill>
          <a:blip r:embed="rId3"/>
          <a:stretch>
            <a:fillRect/>
          </a:stretch>
        </p:blipFill>
        <p:spPr>
          <a:xfrm>
            <a:off x="7165730" y="4644459"/>
            <a:ext cx="3533301" cy="2119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stretch>
            <a:fillRect/>
          </a:stretch>
        </p:blipFill>
        <p:spPr>
          <a:xfrm>
            <a:off x="1513828" y="4644459"/>
            <a:ext cx="3313149" cy="2119879"/>
          </a:xfrm>
          <a:prstGeom prst="rect">
            <a:avLst/>
          </a:prstGeom>
        </p:spPr>
      </p:pic>
      <p:pic>
        <p:nvPicPr>
          <p:cNvPr id="7" name="Content Placeholder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6369" y="-43962"/>
            <a:ext cx="2555631" cy="191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22822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655" y="1573823"/>
            <a:ext cx="11480766" cy="3420208"/>
          </a:xfrm>
          <a:solidFill>
            <a:schemeClr val="tx2">
              <a:lumMod val="20000"/>
              <a:lumOff val="80000"/>
            </a:schemeClr>
          </a:solidFill>
        </p:spPr>
        <p:txBody>
          <a:bodyPr/>
          <a:lstStyle/>
          <a:p>
            <a:pPr marL="0">
              <a:spcAft>
                <a:spcPts val="0"/>
              </a:spcAft>
            </a:pPr>
            <a:r>
              <a:rPr lang="en-US" dirty="0"/>
              <a:t>Other ideas for Technical Assistance:</a:t>
            </a:r>
          </a:p>
          <a:p>
            <a:pPr marL="0">
              <a:spcAft>
                <a:spcPts val="0"/>
              </a:spcAft>
            </a:pPr>
            <a:r>
              <a:rPr lang="en-US" dirty="0"/>
              <a:t>Guidelines for short value chains, quality products, local markets</a:t>
            </a:r>
          </a:p>
          <a:p>
            <a:pPr marL="0">
              <a:spcAft>
                <a:spcPts val="0"/>
              </a:spcAft>
            </a:pPr>
            <a:r>
              <a:rPr lang="en-US" dirty="0"/>
              <a:t>Guidelines for setting up producer organisations</a:t>
            </a:r>
          </a:p>
          <a:p>
            <a:pPr marL="0">
              <a:spcAft>
                <a:spcPts val="0"/>
              </a:spcAft>
            </a:pPr>
            <a:r>
              <a:rPr lang="en-US" dirty="0"/>
              <a:t>Study trips</a:t>
            </a:r>
          </a:p>
          <a:p>
            <a:pPr marL="0">
              <a:spcAft>
                <a:spcPts val="0"/>
              </a:spcAft>
            </a:pPr>
            <a:r>
              <a:rPr lang="en-US" dirty="0"/>
              <a:t>Studies for establishment of food trails in local tourism</a:t>
            </a:r>
          </a:p>
          <a:p>
            <a:pPr marL="0">
              <a:spcAft>
                <a:spcPts val="0"/>
              </a:spcAft>
            </a:pPr>
            <a:r>
              <a:rPr lang="en-US" dirty="0"/>
              <a:t>Websites, publications </a:t>
            </a:r>
          </a:p>
          <a:p>
            <a:pPr marL="0">
              <a:spcAft>
                <a:spcPts val="0"/>
              </a:spcAft>
            </a:pPr>
            <a:r>
              <a:rPr lang="en-US" dirty="0"/>
              <a:t>Best practice exchange</a:t>
            </a:r>
          </a:p>
          <a:p>
            <a:pPr marL="0">
              <a:spcAft>
                <a:spcPts val="0"/>
              </a:spcAft>
            </a:pPr>
            <a:r>
              <a:rPr lang="en-US" dirty="0" smtClean="0"/>
              <a:t>Networking</a:t>
            </a:r>
          </a:p>
          <a:p>
            <a:pPr marL="0">
              <a:spcAft>
                <a:spcPts val="0"/>
              </a:spcAft>
            </a:pPr>
            <a:endParaRPr lang="en-US" dirty="0"/>
          </a:p>
          <a:p>
            <a:pPr marL="0">
              <a:spcAft>
                <a:spcPts val="0"/>
              </a:spcAft>
            </a:pPr>
            <a:endParaRPr lang="en-US" dirty="0"/>
          </a:p>
        </p:txBody>
      </p:sp>
      <p:sp>
        <p:nvSpPr>
          <p:cNvPr id="3" name="Title 2"/>
          <p:cNvSpPr>
            <a:spLocks noGrp="1"/>
          </p:cNvSpPr>
          <p:nvPr>
            <p:ph type="title"/>
          </p:nvPr>
        </p:nvSpPr>
        <p:spPr>
          <a:xfrm>
            <a:off x="970721" y="482861"/>
            <a:ext cx="11298315" cy="1011832"/>
          </a:xfrm>
        </p:spPr>
        <p:txBody>
          <a:bodyPr/>
          <a:lstStyle/>
          <a:p>
            <a:r>
              <a:rPr lang="en-US" sz="2400" dirty="0"/>
              <a:t/>
            </a:r>
            <a:br>
              <a:rPr lang="en-US" sz="2400" dirty="0"/>
            </a:br>
            <a:r>
              <a:rPr lang="en-US" sz="2400" dirty="0" smtClean="0">
                <a:solidFill>
                  <a:srgbClr val="FF0000"/>
                </a:solidFill>
              </a:rPr>
              <a:t>NEW under TECHNICAL ASSISTANCE:</a:t>
            </a:r>
            <a:br>
              <a:rPr lang="en-US" sz="2400" dirty="0" smtClean="0">
                <a:solidFill>
                  <a:srgbClr val="FF0000"/>
                </a:solidFill>
              </a:rPr>
            </a:br>
            <a:r>
              <a:rPr lang="en-US" sz="2400" dirty="0" smtClean="0">
                <a:solidFill>
                  <a:srgbClr val="FF0000"/>
                </a:solidFill>
              </a:rPr>
              <a:t>pilot </a:t>
            </a:r>
            <a:r>
              <a:rPr lang="en-US" sz="2400" dirty="0">
                <a:solidFill>
                  <a:srgbClr val="FF0000"/>
                </a:solidFill>
              </a:rPr>
              <a:t>projects in setting up cooperation in short value chains and value chains for quality </a:t>
            </a:r>
            <a:r>
              <a:rPr lang="en-US" sz="2400" dirty="0" smtClean="0">
                <a:solidFill>
                  <a:srgbClr val="FF0000"/>
                </a:solidFill>
              </a:rPr>
              <a:t>products</a:t>
            </a:r>
            <a:endParaRPr lang="en-US" sz="2400" dirty="0">
              <a:solidFill>
                <a:srgbClr val="FF0000"/>
              </a:solidFill>
            </a:endParaRPr>
          </a:p>
        </p:txBody>
      </p:sp>
      <p:pic>
        <p:nvPicPr>
          <p:cNvPr id="6" name="Picture 5"/>
          <p:cNvPicPr>
            <a:picLocks noChangeAspect="1"/>
          </p:cNvPicPr>
          <p:nvPr/>
        </p:nvPicPr>
        <p:blipFill>
          <a:blip r:embed="rId3"/>
          <a:stretch>
            <a:fillRect/>
          </a:stretch>
        </p:blipFill>
        <p:spPr>
          <a:xfrm>
            <a:off x="606670" y="4651057"/>
            <a:ext cx="2300870" cy="2206943"/>
          </a:xfrm>
          <a:prstGeom prst="rect">
            <a:avLst/>
          </a:prstGeom>
        </p:spPr>
      </p:pic>
      <p:pic>
        <p:nvPicPr>
          <p:cNvPr id="7" name="Picture 6"/>
          <p:cNvPicPr>
            <a:picLocks noChangeAspect="1"/>
          </p:cNvPicPr>
          <p:nvPr/>
        </p:nvPicPr>
        <p:blipFill>
          <a:blip r:embed="rId4"/>
          <a:stretch>
            <a:fillRect/>
          </a:stretch>
        </p:blipFill>
        <p:spPr>
          <a:xfrm>
            <a:off x="5741324" y="5266657"/>
            <a:ext cx="1219306" cy="1213209"/>
          </a:xfrm>
          <a:prstGeom prst="rect">
            <a:avLst/>
          </a:prstGeom>
        </p:spPr>
      </p:pic>
      <p:sp>
        <p:nvSpPr>
          <p:cNvPr id="9" name="Rectangle 8"/>
          <p:cNvSpPr/>
          <p:nvPr/>
        </p:nvSpPr>
        <p:spPr>
          <a:xfrm>
            <a:off x="3719146" y="5495193"/>
            <a:ext cx="2022178" cy="369332"/>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altLang="en-US" sz="1800" b="0" i="0" u="none" strike="noStrike" kern="1200" cap="none" spc="0" normalizeH="0" baseline="0" noProof="0" dirty="0">
                <a:ln>
                  <a:noFill/>
                </a:ln>
                <a:solidFill>
                  <a:srgbClr val="C00000"/>
                </a:solidFill>
                <a:effectLst/>
                <a:uLnTx/>
                <a:uFillTx/>
                <a:latin typeface="Verdana"/>
                <a:ea typeface="+mn-ea"/>
                <a:cs typeface="+mn-cs"/>
              </a:rPr>
              <a:t>And </a:t>
            </a:r>
            <a:r>
              <a:rPr kumimoji="0" lang="fr-BE" altLang="en-US" sz="1800" b="0" i="0" u="none" strike="noStrike" kern="1200" cap="none" spc="0" normalizeH="0" baseline="0" noProof="0" dirty="0" smtClean="0">
                <a:ln>
                  <a:noFill/>
                </a:ln>
                <a:solidFill>
                  <a:srgbClr val="C00000"/>
                </a:solidFill>
                <a:effectLst/>
                <a:uLnTx/>
                <a:uFillTx/>
                <a:latin typeface="Verdana"/>
                <a:ea typeface="+mn-ea"/>
                <a:cs typeface="+mn-cs"/>
              </a:rPr>
              <a:t>in </a:t>
            </a:r>
            <a:r>
              <a:rPr kumimoji="0" lang="fr-BE" altLang="en-US" sz="1800" b="0" i="0" u="none" strike="noStrike" kern="1200" cap="none" spc="0" normalizeH="0" baseline="0" noProof="0" dirty="0" err="1" smtClean="0">
                <a:ln>
                  <a:noFill/>
                </a:ln>
                <a:solidFill>
                  <a:srgbClr val="C00000"/>
                </a:solidFill>
                <a:effectLst/>
                <a:uLnTx/>
                <a:uFillTx/>
                <a:latin typeface="Verdana"/>
                <a:ea typeface="+mn-ea"/>
                <a:cs typeface="+mn-cs"/>
              </a:rPr>
              <a:t>Serbia</a:t>
            </a:r>
            <a:r>
              <a:rPr kumimoji="0" lang="fr-BE" altLang="en-US" sz="1800" b="0" i="0" u="none" strike="noStrike" kern="1200" cap="none" spc="0" normalizeH="0" baseline="0" noProof="0" dirty="0" smtClean="0">
                <a:ln>
                  <a:noFill/>
                </a:ln>
                <a:solidFill>
                  <a:srgbClr val="C00000"/>
                </a:solidFill>
                <a:effectLst/>
                <a:uLnTx/>
                <a:uFillTx/>
                <a:latin typeface="Verdana"/>
                <a:ea typeface="+mn-ea"/>
                <a:cs typeface="+mn-cs"/>
              </a:rPr>
              <a:t> ?</a:t>
            </a:r>
            <a:endParaRPr kumimoji="0" lang="en-GB" altLang="en-US" sz="1800" b="0" i="0" u="none" strike="noStrike" kern="1200" cap="none" spc="0" normalizeH="0" baseline="0" noProof="0" dirty="0">
              <a:ln>
                <a:noFill/>
              </a:ln>
              <a:solidFill>
                <a:srgbClr val="C00000"/>
              </a:solidFill>
              <a:effectLst/>
              <a:uLnTx/>
              <a:uFillTx/>
              <a:latin typeface="Verdana"/>
              <a:ea typeface="+mn-ea"/>
              <a:cs typeface="+mn-cs"/>
            </a:endParaRPr>
          </a:p>
        </p:txBody>
      </p:sp>
      <p:pic>
        <p:nvPicPr>
          <p:cNvPr id="10" name="Picture 8" descr="U:\SECR\IPA II-IPARD II (2.03.03.04)\SEMINARS (2.03.03.04.13)\small-farmers-food-chains\FOLLOW-UP POST SEMINAR\PILOT CASES\SERBIA\Final Product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5970" y="4357629"/>
            <a:ext cx="1938338"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descr="U:\SECR\IPA II-IPARD II (2.03.03.04)\SEMINARS (2.03.03.04.13)\small-farmers-food-chains\FOLLOW-UP POST SEMINAR\PILOT CASES\SERBIA\Fresh raspberr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43448" y="5246814"/>
            <a:ext cx="20256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70842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265217"/>
            <a:ext cx="10905699" cy="4248078"/>
          </a:xfrm>
        </p:spPr>
        <p:txBody>
          <a:bodyPr/>
          <a:lstStyle/>
          <a:p>
            <a:pPr marL="0" indent="0">
              <a:buNone/>
            </a:pPr>
            <a:endParaRPr lang="en-GB" dirty="0" smtClean="0"/>
          </a:p>
          <a:p>
            <a:r>
              <a:rPr lang="en-GB" sz="2800" dirty="0" smtClean="0"/>
              <a:t>Alignment of a definition ‘young </a:t>
            </a:r>
            <a:r>
              <a:rPr lang="en-GB" sz="2800" dirty="0"/>
              <a:t>farmer’ means a farmer under 40 years of age at </a:t>
            </a:r>
            <a:r>
              <a:rPr lang="en-GB" sz="2800" dirty="0">
                <a:solidFill>
                  <a:srgbClr val="FF0000"/>
                </a:solidFill>
              </a:rPr>
              <a:t>the time of submitting the application</a:t>
            </a:r>
            <a:r>
              <a:rPr lang="en-GB" sz="2800" dirty="0"/>
              <a:t>, possessing adequate occupational skills and competence.</a:t>
            </a:r>
            <a:r>
              <a:rPr lang="en-US" sz="2800" dirty="0" smtClean="0"/>
              <a:t>. </a:t>
            </a:r>
          </a:p>
          <a:p>
            <a:r>
              <a:rPr lang="en-GB" sz="2800" dirty="0"/>
              <a:t>Payments of advances qualify as eligible expenditure up to </a:t>
            </a:r>
            <a:r>
              <a:rPr lang="en-GB" sz="2800" dirty="0">
                <a:solidFill>
                  <a:srgbClr val="FF0000"/>
                </a:solidFill>
              </a:rPr>
              <a:t>50% </a:t>
            </a:r>
            <a:r>
              <a:rPr lang="en-GB" sz="2800" dirty="0"/>
              <a:t>of the public aid related to the project and shall be subject to the establishment of a bank guarantee or an equivalent guarantee corresponding to 110% of the amount of the advance. </a:t>
            </a:r>
            <a:endParaRPr lang="en-US" sz="2800" dirty="0"/>
          </a:p>
          <a:p>
            <a:endParaRPr lang="en-GB" dirty="0"/>
          </a:p>
        </p:txBody>
      </p:sp>
      <p:sp>
        <p:nvSpPr>
          <p:cNvPr id="3" name="Title 2"/>
          <p:cNvSpPr>
            <a:spLocks noGrp="1"/>
          </p:cNvSpPr>
          <p:nvPr>
            <p:ph type="title"/>
          </p:nvPr>
        </p:nvSpPr>
        <p:spPr/>
        <p:txBody>
          <a:bodyPr/>
          <a:lstStyle/>
          <a:p>
            <a:r>
              <a:rPr lang="en-GB" dirty="0" smtClean="0"/>
              <a:t> IPARD II Sectoral Agreement</a:t>
            </a:r>
            <a:endParaRPr lang="en-GB" dirty="0"/>
          </a:p>
        </p:txBody>
      </p:sp>
      <p:pic>
        <p:nvPicPr>
          <p:cNvPr id="4" name="Picture 3"/>
          <p:cNvPicPr>
            <a:picLocks noChangeAspect="1"/>
          </p:cNvPicPr>
          <p:nvPr/>
        </p:nvPicPr>
        <p:blipFill>
          <a:blip r:embed="rId2"/>
          <a:stretch>
            <a:fillRect/>
          </a:stretch>
        </p:blipFill>
        <p:spPr>
          <a:xfrm>
            <a:off x="9468950" y="0"/>
            <a:ext cx="2723050" cy="1940958"/>
          </a:xfrm>
          <a:prstGeom prst="rect">
            <a:avLst/>
          </a:prstGeom>
        </p:spPr>
      </p:pic>
      <p:pic>
        <p:nvPicPr>
          <p:cNvPr id="5" name="Picture 4"/>
          <p:cNvPicPr>
            <a:picLocks noChangeAspect="1"/>
          </p:cNvPicPr>
          <p:nvPr/>
        </p:nvPicPr>
        <p:blipFill>
          <a:blip r:embed="rId3"/>
          <a:stretch>
            <a:fillRect/>
          </a:stretch>
        </p:blipFill>
        <p:spPr>
          <a:xfrm>
            <a:off x="970722" y="5415921"/>
            <a:ext cx="3006535" cy="1294908"/>
          </a:xfrm>
          <a:prstGeom prst="rect">
            <a:avLst/>
          </a:prstGeom>
        </p:spPr>
      </p:pic>
    </p:spTree>
    <p:extLst>
      <p:ext uri="{BB962C8B-B14F-4D97-AF65-F5344CB8AC3E}">
        <p14:creationId xmlns:p14="http://schemas.microsoft.com/office/powerpoint/2010/main" val="42349997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3432" y="1600200"/>
            <a:ext cx="11755314" cy="4367388"/>
          </a:xfrm>
          <a:solidFill>
            <a:schemeClr val="tx2">
              <a:lumMod val="20000"/>
              <a:lumOff val="80000"/>
            </a:schemeClr>
          </a:solidFill>
        </p:spPr>
        <p:txBody>
          <a:bodyPr/>
          <a:lstStyle/>
          <a:p>
            <a:r>
              <a:rPr lang="en-GB" dirty="0" smtClean="0">
                <a:solidFill>
                  <a:srgbClr val="FF0000"/>
                </a:solidFill>
              </a:rPr>
              <a:t>IPARD II 2014-2020, but real implementation (calls, contracts, payments) by 31/12/2023 </a:t>
            </a:r>
            <a:endParaRPr lang="en-GB" dirty="0">
              <a:solidFill>
                <a:srgbClr val="FF0000"/>
              </a:solidFill>
            </a:endParaRPr>
          </a:p>
          <a:p>
            <a:r>
              <a:rPr lang="en-GB" dirty="0" smtClean="0">
                <a:solidFill>
                  <a:srgbClr val="FF0000"/>
                </a:solidFill>
              </a:rPr>
              <a:t>IPARD III 2021-2028</a:t>
            </a:r>
          </a:p>
          <a:p>
            <a:r>
              <a:rPr lang="en-GB" dirty="0">
                <a:solidFill>
                  <a:srgbClr val="FF0000"/>
                </a:solidFill>
              </a:rPr>
              <a:t>S</a:t>
            </a:r>
            <a:r>
              <a:rPr lang="en-GB" dirty="0" smtClean="0">
                <a:solidFill>
                  <a:srgbClr val="FF0000"/>
                </a:solidFill>
              </a:rPr>
              <a:t>ectoral analyses done !</a:t>
            </a:r>
          </a:p>
          <a:p>
            <a:r>
              <a:rPr lang="en-GB" dirty="0" smtClean="0">
                <a:solidFill>
                  <a:srgbClr val="FF0000"/>
                </a:solidFill>
              </a:rPr>
              <a:t>Consultations with stakeholders and ex-ante evaluation – early 2021</a:t>
            </a:r>
          </a:p>
          <a:p>
            <a:r>
              <a:rPr lang="en-GB" dirty="0" smtClean="0">
                <a:solidFill>
                  <a:srgbClr val="FF0000"/>
                </a:solidFill>
              </a:rPr>
              <a:t>Mature versions submitted for discussion to DG AGRI – spring 2021</a:t>
            </a:r>
          </a:p>
          <a:p>
            <a:r>
              <a:rPr lang="en-GB" dirty="0" smtClean="0">
                <a:solidFill>
                  <a:srgbClr val="FF0000"/>
                </a:solidFill>
              </a:rPr>
              <a:t>Final versions – early September 2021</a:t>
            </a:r>
          </a:p>
          <a:p>
            <a:r>
              <a:rPr lang="en-GB" dirty="0" smtClean="0">
                <a:solidFill>
                  <a:srgbClr val="FF0000"/>
                </a:solidFill>
              </a:rPr>
              <a:t>Adoption November 2021 !</a:t>
            </a:r>
          </a:p>
          <a:p>
            <a:endParaRPr lang="en-GB" dirty="0">
              <a:solidFill>
                <a:srgbClr val="FF0000"/>
              </a:solidFill>
            </a:endParaRPr>
          </a:p>
        </p:txBody>
      </p:sp>
      <p:sp>
        <p:nvSpPr>
          <p:cNvPr id="3" name="Title 2"/>
          <p:cNvSpPr>
            <a:spLocks noGrp="1"/>
          </p:cNvSpPr>
          <p:nvPr>
            <p:ph type="title"/>
          </p:nvPr>
        </p:nvSpPr>
        <p:spPr>
          <a:xfrm>
            <a:off x="972000" y="482400"/>
            <a:ext cx="10515600" cy="695769"/>
          </a:xfrm>
        </p:spPr>
        <p:txBody>
          <a:bodyPr/>
          <a:lstStyle/>
          <a:p>
            <a:r>
              <a:rPr lang="en-GB" dirty="0" smtClean="0"/>
              <a:t>IPARD III - Timing</a:t>
            </a:r>
            <a:endParaRPr lang="en-GB" dirty="0"/>
          </a:p>
        </p:txBody>
      </p:sp>
      <p:pic>
        <p:nvPicPr>
          <p:cNvPr id="4" name="Picture 3"/>
          <p:cNvPicPr>
            <a:picLocks noChangeAspect="1"/>
          </p:cNvPicPr>
          <p:nvPr/>
        </p:nvPicPr>
        <p:blipFill>
          <a:blip r:embed="rId2"/>
          <a:stretch>
            <a:fillRect/>
          </a:stretch>
        </p:blipFill>
        <p:spPr>
          <a:xfrm>
            <a:off x="8371415" y="184434"/>
            <a:ext cx="3738642" cy="1354219"/>
          </a:xfrm>
          <a:prstGeom prst="rect">
            <a:avLst/>
          </a:prstGeom>
        </p:spPr>
      </p:pic>
    </p:spTree>
    <p:extLst>
      <p:ext uri="{BB962C8B-B14F-4D97-AF65-F5344CB8AC3E}">
        <p14:creationId xmlns:p14="http://schemas.microsoft.com/office/powerpoint/2010/main" val="42175707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nvPr>
        </p:nvGraphicFramePr>
        <p:xfrm>
          <a:off x="0" y="1644163"/>
          <a:ext cx="12192000" cy="5213837"/>
        </p:xfrm>
        <a:graphic>
          <a:graphicData uri="http://schemas.openxmlformats.org/drawingml/2006/table">
            <a:tbl>
              <a:tblPr firstRow="1" bandRow="1">
                <a:tableStyleId>{21E4AEA4-8DFA-4A89-87EB-49C32662AFE0}</a:tableStyleId>
              </a:tblPr>
              <a:tblGrid>
                <a:gridCol w="6096000">
                  <a:extLst>
                    <a:ext uri="{9D8B030D-6E8A-4147-A177-3AD203B41FA5}">
                      <a16:colId xmlns:a16="http://schemas.microsoft.com/office/drawing/2014/main" val="3074312634"/>
                    </a:ext>
                  </a:extLst>
                </a:gridCol>
                <a:gridCol w="6096000">
                  <a:extLst>
                    <a:ext uri="{9D8B030D-6E8A-4147-A177-3AD203B41FA5}">
                      <a16:colId xmlns:a16="http://schemas.microsoft.com/office/drawing/2014/main" val="3319051521"/>
                    </a:ext>
                  </a:extLst>
                </a:gridCol>
              </a:tblGrid>
              <a:tr h="5213837">
                <a:tc>
                  <a:txBody>
                    <a:body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M1 – </a:t>
                      </a:r>
                      <a:r>
                        <a:rPr kumimoji="0" lang="en-US"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Investments in physical assets of agricultural holdings</a:t>
                      </a:r>
                      <a:endPar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endParaRP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M2 – Setting up Producer Groups</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M3 - </a:t>
                      </a:r>
                      <a:r>
                        <a:rPr kumimoji="0" lang="en-US"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Investments in physical assets concerning processing and marketing of agricultural and fishery products</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chemeClr val="accent5"/>
                          </a:solidFill>
                          <a:effectLst/>
                          <a:uLnTx/>
                          <a:uFillTx/>
                          <a:latin typeface="EC Square Sans Pro" panose="020B0506040000020004" pitchFamily="34" charset="0"/>
                          <a:ea typeface="+mn-ea"/>
                          <a:cs typeface="+mn-cs"/>
                        </a:rPr>
                        <a:t>M4 - Agri-environment-climate and organic farming measure</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chemeClr val="accent5"/>
                          </a:solidFill>
                          <a:effectLst/>
                          <a:uLnTx/>
                          <a:uFillTx/>
                          <a:latin typeface="EC Square Sans Pro" panose="020B0506040000020004" pitchFamily="34" charset="0"/>
                          <a:ea typeface="+mn-ea"/>
                          <a:cs typeface="+mn-cs"/>
                        </a:rPr>
                        <a:t>M5 – LEADER</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chemeClr val="accent5"/>
                          </a:solidFill>
                          <a:effectLst/>
                          <a:uLnTx/>
                          <a:uFillTx/>
                          <a:latin typeface="EC Square Sans Pro" panose="020B0506040000020004" pitchFamily="34" charset="0"/>
                          <a:ea typeface="+mn-ea"/>
                          <a:cs typeface="+mn-cs"/>
                        </a:rPr>
                        <a:t>M6 - </a:t>
                      </a:r>
                      <a:r>
                        <a:rPr kumimoji="0" lang="en-GB" sz="2400" b="0" i="0" u="none" strike="noStrike" kern="1200" cap="none" spc="0" normalizeH="0" baseline="0" noProof="0" dirty="0" smtClean="0">
                          <a:ln>
                            <a:noFill/>
                          </a:ln>
                          <a:solidFill>
                            <a:schemeClr val="accent5"/>
                          </a:solidFill>
                          <a:effectLst/>
                          <a:uLnTx/>
                          <a:uFillTx/>
                          <a:latin typeface="EC Square Sans Pro" panose="020B0506040000020004" pitchFamily="34" charset="0"/>
                          <a:ea typeface="+mn-ea"/>
                          <a:cs typeface="+mn-cs"/>
                        </a:rPr>
                        <a:t>Investments in rural public infrastructure</a:t>
                      </a:r>
                    </a:p>
                  </a:txBody>
                  <a:tcPr/>
                </a:tc>
                <a:tc>
                  <a:txBody>
                    <a:body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M7 – </a:t>
                      </a:r>
                      <a:r>
                        <a:rPr kumimoji="0" lang="en-US"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Farm diversification and business development </a:t>
                      </a:r>
                      <a:endPar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endParaRP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M8 – Improvement of Training</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GB" sz="2400" b="0" i="0" u="none" strike="noStrike" kern="1200" cap="none" spc="0" normalizeH="0" baseline="0" noProof="0" dirty="0" smtClean="0">
                          <a:ln>
                            <a:noFill/>
                          </a:ln>
                          <a:solidFill>
                            <a:srgbClr val="00B050"/>
                          </a:solidFill>
                          <a:effectLst/>
                          <a:uLnTx/>
                          <a:uFillTx/>
                          <a:latin typeface="EC Square Sans Pro" panose="020B0506040000020004" pitchFamily="34" charset="0"/>
                          <a:ea typeface="+mn-ea"/>
                          <a:cs typeface="+mn-cs"/>
                        </a:rPr>
                        <a:t>M9 – Technical Assistance</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M10 – Advisory Services</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M11 – Forestry measures </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M12 – Financial instruments</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en-US"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rPr>
                        <a:t>M13 - Innovation</a:t>
                      </a:r>
                      <a:endParaRPr kumimoji="0" lang="en-GB" sz="2400" b="0" i="0" u="none" strike="noStrike" kern="1200" cap="none" spc="0" normalizeH="0" baseline="0" noProof="0" dirty="0" smtClean="0">
                        <a:ln>
                          <a:noFill/>
                        </a:ln>
                        <a:solidFill>
                          <a:srgbClr val="4D4D4D"/>
                        </a:solidFill>
                        <a:effectLst/>
                        <a:uLnTx/>
                        <a:uFillTx/>
                        <a:latin typeface="EC Square Sans Pro" panose="020B0506040000020004" pitchFamily="34" charset="0"/>
                        <a:ea typeface="+mn-ea"/>
                        <a:cs typeface="+mn-cs"/>
                      </a:endParaRPr>
                    </a:p>
                  </a:txBody>
                  <a:tcPr/>
                </a:tc>
                <a:extLst>
                  <a:ext uri="{0D108BD9-81ED-4DB2-BD59-A6C34878D82A}">
                    <a16:rowId xmlns:a16="http://schemas.microsoft.com/office/drawing/2014/main" val="3152434873"/>
                  </a:ext>
                </a:extLst>
              </a:tr>
            </a:tbl>
          </a:graphicData>
        </a:graphic>
      </p:graphicFrame>
      <p:sp>
        <p:nvSpPr>
          <p:cNvPr id="3" name="Title 2"/>
          <p:cNvSpPr>
            <a:spLocks noGrp="1"/>
          </p:cNvSpPr>
          <p:nvPr>
            <p:ph type="title"/>
          </p:nvPr>
        </p:nvSpPr>
        <p:spPr>
          <a:xfrm>
            <a:off x="970722" y="615463"/>
            <a:ext cx="10515600" cy="808892"/>
          </a:xfrm>
        </p:spPr>
        <p:txBody>
          <a:bodyPr/>
          <a:lstStyle/>
          <a:p>
            <a:pPr algn="ct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smtClean="0"/>
              <a:t>Current and new measures –</a:t>
            </a:r>
            <a:r>
              <a:rPr lang="en-GB" dirty="0" smtClean="0">
                <a:solidFill>
                  <a:srgbClr val="00B050"/>
                </a:solidFill>
              </a:rPr>
              <a:t>IPARDII</a:t>
            </a:r>
            <a:r>
              <a:rPr lang="en-GB" dirty="0" smtClean="0"/>
              <a:t> &amp; </a:t>
            </a:r>
            <a:r>
              <a:rPr lang="en-GB" dirty="0" smtClean="0">
                <a:solidFill>
                  <a:schemeClr val="accent5"/>
                </a:solidFill>
              </a:rPr>
              <a:t>IPARDIII</a:t>
            </a:r>
            <a:endParaRPr lang="en-GB" dirty="0">
              <a:solidFill>
                <a:schemeClr val="accent5"/>
              </a:solidFill>
            </a:endParaRPr>
          </a:p>
        </p:txBody>
      </p:sp>
      <p:pic>
        <p:nvPicPr>
          <p:cNvPr id="4" name="Picture 3"/>
          <p:cNvPicPr>
            <a:picLocks noChangeAspect="1"/>
          </p:cNvPicPr>
          <p:nvPr/>
        </p:nvPicPr>
        <p:blipFill>
          <a:blip r:embed="rId2"/>
          <a:stretch>
            <a:fillRect/>
          </a:stretch>
        </p:blipFill>
        <p:spPr>
          <a:xfrm>
            <a:off x="0" y="-1"/>
            <a:ext cx="2223247" cy="805309"/>
          </a:xfrm>
          <a:prstGeom prst="rect">
            <a:avLst/>
          </a:prstGeom>
        </p:spPr>
      </p:pic>
    </p:spTree>
    <p:extLst>
      <p:ext uri="{BB962C8B-B14F-4D97-AF65-F5344CB8AC3E}">
        <p14:creationId xmlns:p14="http://schemas.microsoft.com/office/powerpoint/2010/main" val="241865540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8939" y="852854"/>
            <a:ext cx="11444960" cy="6005146"/>
          </a:xfrm>
        </p:spPr>
        <p:txBody>
          <a:bodyPr/>
          <a:lstStyle/>
          <a:p>
            <a:r>
              <a:rPr lang="en-US" i="1" dirty="0" smtClean="0">
                <a:solidFill>
                  <a:srgbClr val="FF0000"/>
                </a:solidFill>
              </a:rPr>
              <a:t>Stronger emphasis on sustainable food system and climate footprint– in line with the European Green Deal and Green Deal for Western Balkans,  support to short food supply chains and collective investments</a:t>
            </a:r>
          </a:p>
          <a:p>
            <a:pPr>
              <a:buFontTx/>
              <a:buChar char="-"/>
            </a:pPr>
            <a:r>
              <a:rPr lang="en-US" b="1" dirty="0" smtClean="0"/>
              <a:t>10 % additional for collective investment under M1, M3, M7</a:t>
            </a:r>
          </a:p>
          <a:p>
            <a:pPr>
              <a:buFontTx/>
              <a:buChar char="-"/>
            </a:pPr>
            <a:r>
              <a:rPr lang="en-US" dirty="0"/>
              <a:t> </a:t>
            </a:r>
            <a:r>
              <a:rPr lang="en-US" b="1" dirty="0" smtClean="0"/>
              <a:t>Eligible general costs for collective projects </a:t>
            </a:r>
            <a:r>
              <a:rPr lang="en-US" dirty="0" smtClean="0"/>
              <a:t>(establishment, studies, marketing, development of the products, animation)</a:t>
            </a:r>
          </a:p>
          <a:p>
            <a:r>
              <a:rPr lang="en-US" i="1" dirty="0">
                <a:solidFill>
                  <a:srgbClr val="FF0000"/>
                </a:solidFill>
              </a:rPr>
              <a:t>Stronger emphasis on environmental aspects and renewable energy </a:t>
            </a:r>
          </a:p>
          <a:p>
            <a:pPr>
              <a:buFontTx/>
              <a:buChar char="-"/>
            </a:pPr>
            <a:r>
              <a:rPr lang="en-US" b="1" dirty="0" smtClean="0"/>
              <a:t>10% additional for young farmers and /or organic farmers for M1, M7</a:t>
            </a:r>
          </a:p>
          <a:p>
            <a:pPr>
              <a:buFontTx/>
              <a:buChar char="-"/>
            </a:pPr>
            <a:r>
              <a:rPr lang="en-US" b="1" dirty="0" smtClean="0"/>
              <a:t>10</a:t>
            </a:r>
            <a:r>
              <a:rPr lang="en-US" b="1" dirty="0"/>
              <a:t>% additional for renewable energy projects for M1, M3, M7</a:t>
            </a:r>
            <a:endParaRPr lang="en-US" dirty="0"/>
          </a:p>
          <a:p>
            <a:r>
              <a:rPr lang="en-US" b="1" dirty="0"/>
              <a:t>Circular economy projects</a:t>
            </a:r>
            <a:r>
              <a:rPr lang="en-US" dirty="0"/>
              <a:t>, higher co-financing </a:t>
            </a:r>
            <a:r>
              <a:rPr lang="en-US" b="1" dirty="0" smtClean="0"/>
              <a:t>(10%) </a:t>
            </a:r>
            <a:r>
              <a:rPr lang="en-US" dirty="0" smtClean="0"/>
              <a:t>for M3 and M7</a:t>
            </a:r>
          </a:p>
          <a:p>
            <a:r>
              <a:rPr lang="en-US" dirty="0" smtClean="0"/>
              <a:t>New elements in Serbia (new sectors, new beneficiaries </a:t>
            </a:r>
            <a:r>
              <a:rPr lang="en-US" dirty="0" err="1" smtClean="0"/>
              <a:t>ect</a:t>
            </a:r>
            <a:r>
              <a:rPr lang="en-US" dirty="0" smtClean="0"/>
              <a:t>.) – to be decided by the Ministry in consultation with stakeholders</a:t>
            </a:r>
            <a:endParaRPr lang="en-US" dirty="0"/>
          </a:p>
          <a:p>
            <a:pPr>
              <a:buFontTx/>
              <a:buChar char="-"/>
            </a:pPr>
            <a:endParaRPr lang="en-US" dirty="0" smtClean="0"/>
          </a:p>
          <a:p>
            <a:endParaRPr lang="en-GB" dirty="0"/>
          </a:p>
        </p:txBody>
      </p:sp>
      <p:sp>
        <p:nvSpPr>
          <p:cNvPr id="3" name="Title 2"/>
          <p:cNvSpPr>
            <a:spLocks noGrp="1"/>
          </p:cNvSpPr>
          <p:nvPr>
            <p:ph type="title"/>
          </p:nvPr>
        </p:nvSpPr>
        <p:spPr>
          <a:xfrm>
            <a:off x="1033248" y="105509"/>
            <a:ext cx="10515600" cy="747345"/>
          </a:xfrm>
        </p:spPr>
        <p:txBody>
          <a:bodyPr/>
          <a:lstStyle/>
          <a:p>
            <a:r>
              <a:rPr lang="en-US" b="1" dirty="0" smtClean="0"/>
              <a:t>New elements under IPARD III</a:t>
            </a:r>
            <a:endParaRPr lang="en-GB" b="1" dirty="0"/>
          </a:p>
        </p:txBody>
      </p:sp>
    </p:spTree>
    <p:extLst>
      <p:ext uri="{BB962C8B-B14F-4D97-AF65-F5344CB8AC3E}">
        <p14:creationId xmlns:p14="http://schemas.microsoft.com/office/powerpoint/2010/main" val="23804428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smtClean="0"/>
              <a:t>Thank you ! Any questions ?</a:t>
            </a:r>
            <a:endParaRPr lang="en-GB" dirty="0"/>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dirty="0"/>
              <a:t>© European Union 2020</a:t>
            </a:r>
          </a:p>
          <a:p>
            <a:r>
              <a:rPr lang="en-US" sz="1050" dirty="0" smtClean="0"/>
              <a:t>Unless otherwise noted the reuse of this presentation is </a:t>
            </a:r>
            <a:r>
              <a:rPr lang="en-US" sz="1050" dirty="0" err="1" smtClean="0"/>
              <a:t>authorised</a:t>
            </a:r>
            <a:r>
              <a:rPr lang="en-US" sz="1050" dirty="0" smtClean="0"/>
              <a:t> under the </a:t>
            </a:r>
            <a:r>
              <a:rPr lang="en-US" sz="1050" dirty="0" smtClean="0">
                <a:hlinkClick r:id="rId3"/>
              </a:rPr>
              <a:t>CC BY 4.0 </a:t>
            </a:r>
            <a:r>
              <a:rPr lang="en-US" sz="1050" dirty="0"/>
              <a:t>license. For any use or reproduction of elements that are not owned by the EU, permission may need to be sought directly from the respective </a:t>
            </a:r>
            <a:r>
              <a:rPr lang="en-US" sz="1050" dirty="0" smtClean="0"/>
              <a:t>right holders.</a:t>
            </a:r>
          </a:p>
          <a:p>
            <a:endParaRPr lang="en-US" sz="1050" dirty="0" smtClean="0"/>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0524" y="4858246"/>
            <a:ext cx="1023496" cy="358097"/>
          </a:xfrm>
          <a:prstGeom prst="rect">
            <a:avLst/>
          </a:prstGeom>
        </p:spPr>
      </p:pic>
    </p:spTree>
    <p:extLst>
      <p:ext uri="{BB962C8B-B14F-4D97-AF65-F5344CB8AC3E}">
        <p14:creationId xmlns:p14="http://schemas.microsoft.com/office/powerpoint/2010/main" val="36967363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a:spLocks noGrp="1"/>
          </p:cNvSpPr>
          <p:nvPr>
            <p:ph type="ctrTitle"/>
          </p:nvPr>
        </p:nvSpPr>
        <p:spPr>
          <a:xfrm>
            <a:off x="1097280" y="2184399"/>
            <a:ext cx="10866832" cy="2028677"/>
          </a:xfrm>
          <a:ln>
            <a:noFill/>
          </a:ln>
        </p:spPr>
        <p:txBody>
          <a:bodyPr>
            <a:noAutofit/>
          </a:bodyPr>
          <a:lstStyle/>
          <a:p>
            <a:r>
              <a:rPr lang="sr-Latn-RS" sz="1800" b="1" dirty="0">
                <a:ln w="31550" cmpd="sng">
                  <a:solidFill>
                    <a:srgbClr val="1CADE4">
                      <a:lumMod val="50000"/>
                    </a:srgbClr>
                  </a:solidFill>
                  <a:prstDash val="solid"/>
                </a:ln>
                <a:solidFill>
                  <a:srgbClr val="C00000"/>
                </a:solidFill>
                <a:latin typeface="+mn-lt"/>
                <a:cs typeface="Arial" pitchFamily="34" charset="0"/>
              </a:rPr>
              <a:t/>
            </a:r>
            <a:br>
              <a:rPr lang="sr-Latn-RS" sz="1800" b="1" dirty="0">
                <a:ln w="31550" cmpd="sng">
                  <a:solidFill>
                    <a:srgbClr val="1CADE4">
                      <a:lumMod val="50000"/>
                    </a:srgbClr>
                  </a:solidFill>
                  <a:prstDash val="solid"/>
                </a:ln>
                <a:solidFill>
                  <a:srgbClr val="C00000"/>
                </a:solidFill>
                <a:latin typeface="+mn-lt"/>
                <a:cs typeface="Arial" pitchFamily="34" charset="0"/>
              </a:rPr>
            </a:br>
            <a:r>
              <a:rPr lang="sr-Latn-RS" sz="1600" b="1" dirty="0">
                <a:ln w="31550" cmpd="sng">
                  <a:solidFill>
                    <a:srgbClr val="1CADE4">
                      <a:lumMod val="50000"/>
                    </a:srgbClr>
                  </a:solidFill>
                  <a:prstDash val="solid"/>
                </a:ln>
                <a:solidFill>
                  <a:srgbClr val="C00000"/>
                </a:solidFill>
                <a:latin typeface="+mn-lt"/>
                <a:cs typeface="Arial" pitchFamily="34" charset="0"/>
              </a:rPr>
              <a:t/>
            </a:r>
            <a:br>
              <a:rPr lang="sr-Latn-RS" sz="1600" b="1" dirty="0">
                <a:ln w="31550" cmpd="sng">
                  <a:solidFill>
                    <a:srgbClr val="1CADE4">
                      <a:lumMod val="50000"/>
                    </a:srgbClr>
                  </a:solidFill>
                  <a:prstDash val="solid"/>
                </a:ln>
                <a:solidFill>
                  <a:srgbClr val="C00000"/>
                </a:solidFill>
                <a:latin typeface="+mn-lt"/>
                <a:cs typeface="Arial" pitchFamily="34" charset="0"/>
              </a:rPr>
            </a:br>
            <a:r>
              <a:rPr lang="ru-RU" sz="4800" b="1" dirty="0">
                <a:ln w="31550" cmpd="sng">
                  <a:noFill/>
                  <a:prstDash val="solid"/>
                </a:ln>
                <a:solidFill>
                  <a:srgbClr val="C00000"/>
                </a:solidFill>
                <a:latin typeface="+mn-lt"/>
                <a:cs typeface="Arial" pitchFamily="34" charset="0"/>
              </a:rPr>
              <a:t>АКЦИОНИ ПЛАН ЗА МЕРУ </a:t>
            </a:r>
            <a:br>
              <a:rPr lang="ru-RU" sz="4800" b="1" dirty="0">
                <a:ln w="31550" cmpd="sng">
                  <a:noFill/>
                  <a:prstDash val="solid"/>
                </a:ln>
                <a:solidFill>
                  <a:srgbClr val="C00000"/>
                </a:solidFill>
                <a:latin typeface="+mn-lt"/>
                <a:cs typeface="Arial" pitchFamily="34" charset="0"/>
              </a:rPr>
            </a:br>
            <a:r>
              <a:rPr lang="ru-RU" sz="4800" b="1" dirty="0">
                <a:ln w="31550" cmpd="sng">
                  <a:noFill/>
                  <a:prstDash val="solid"/>
                </a:ln>
                <a:solidFill>
                  <a:srgbClr val="C00000"/>
                </a:solidFill>
                <a:latin typeface="+mn-lt"/>
                <a:cs typeface="Arial" pitchFamily="34" charset="0"/>
              </a:rPr>
              <a:t>ТЕХНИЧКА </a:t>
            </a:r>
            <a:r>
              <a:rPr lang="ru-RU" sz="4800" b="1" dirty="0" smtClean="0">
                <a:ln w="31550" cmpd="sng">
                  <a:noFill/>
                  <a:prstDash val="solid"/>
                </a:ln>
                <a:solidFill>
                  <a:srgbClr val="C00000"/>
                </a:solidFill>
                <a:latin typeface="+mn-lt"/>
                <a:cs typeface="Arial" pitchFamily="34" charset="0"/>
              </a:rPr>
              <a:t>ПОМОЋ</a:t>
            </a:r>
            <a:br>
              <a:rPr lang="ru-RU" sz="4800" b="1" dirty="0" smtClean="0">
                <a:ln w="31550" cmpd="sng">
                  <a:noFill/>
                  <a:prstDash val="solid"/>
                </a:ln>
                <a:solidFill>
                  <a:srgbClr val="C00000"/>
                </a:solidFill>
                <a:latin typeface="+mn-lt"/>
                <a:cs typeface="Arial" pitchFamily="34" charset="0"/>
              </a:rPr>
            </a:br>
            <a:r>
              <a:rPr lang="ru-RU" sz="4400" b="1" dirty="0" smtClean="0">
                <a:ln w="31550" cmpd="sng">
                  <a:noFill/>
                  <a:prstDash val="solid"/>
                </a:ln>
                <a:solidFill>
                  <a:srgbClr val="C00000"/>
                </a:solidFill>
                <a:latin typeface="+mn-lt"/>
                <a:cs typeface="Arial" pitchFamily="34" charset="0"/>
              </a:rPr>
              <a:t>2020 &amp; 202</a:t>
            </a:r>
            <a:r>
              <a:rPr lang="en-US" sz="4400" b="1" dirty="0" smtClean="0">
                <a:ln w="31550" cmpd="sng">
                  <a:noFill/>
                  <a:prstDash val="solid"/>
                </a:ln>
                <a:solidFill>
                  <a:srgbClr val="C00000"/>
                </a:solidFill>
                <a:latin typeface="+mn-lt"/>
                <a:cs typeface="Arial" pitchFamily="34" charset="0"/>
              </a:rPr>
              <a:t>1</a:t>
            </a:r>
            <a:r>
              <a:rPr lang="sr-Cyrl-RS" sz="4400" b="1" dirty="0" smtClean="0">
                <a:ln w="31550" cmpd="sng">
                  <a:noFill/>
                  <a:prstDash val="solid"/>
                </a:ln>
                <a:solidFill>
                  <a:srgbClr val="C00000"/>
                </a:solidFill>
                <a:latin typeface="+mn-lt"/>
                <a:cs typeface="Arial" pitchFamily="34" charset="0"/>
              </a:rPr>
              <a:t> </a:t>
            </a:r>
            <a:endParaRPr lang="en-GB" sz="4400" dirty="0">
              <a:ln w="31550" cmpd="sng">
                <a:noFill/>
                <a:prstDash val="solid"/>
              </a:ln>
              <a:solidFill>
                <a:srgbClr val="C00000"/>
              </a:solidFill>
              <a:latin typeface="+mn-lt"/>
            </a:endParaRPr>
          </a:p>
        </p:txBody>
      </p:sp>
      <p:sp>
        <p:nvSpPr>
          <p:cNvPr id="3" name="Subtitle 6"/>
          <p:cNvSpPr>
            <a:spLocks noGrp="1"/>
          </p:cNvSpPr>
          <p:nvPr>
            <p:ph type="subTitle" idx="1"/>
          </p:nvPr>
        </p:nvSpPr>
        <p:spPr>
          <a:xfrm>
            <a:off x="1100051" y="4676775"/>
            <a:ext cx="10058400" cy="921845"/>
          </a:xfrm>
        </p:spPr>
        <p:txBody>
          <a:bodyPr>
            <a:noAutofit/>
          </a:bodyPr>
          <a:lstStyle/>
          <a:p>
            <a:pPr lvl="0" eaLnBrk="0" fontAlgn="base" hangingPunct="0">
              <a:lnSpc>
                <a:spcPct val="100000"/>
              </a:lnSpc>
              <a:spcBef>
                <a:spcPct val="0"/>
              </a:spcBef>
              <a:spcAft>
                <a:spcPct val="0"/>
              </a:spcAft>
              <a:buClrTx/>
              <a:buSzTx/>
            </a:pPr>
            <a:r>
              <a:rPr lang="sr-Cyrl-RS" sz="2800" b="1" cap="none" spc="0" dirty="0" smtClean="0">
                <a:solidFill>
                  <a:srgbClr val="335B74">
                    <a:lumMod val="75000"/>
                  </a:srgbClr>
                </a:solidFill>
                <a:latin typeface="Calibri" pitchFamily="34" charset="0"/>
                <a:cs typeface="Arial" panose="020B0604020202020204" pitchFamily="34" charset="0"/>
              </a:rPr>
              <a:t>Сања Продановић</a:t>
            </a:r>
            <a:endParaRPr lang="ru-RU" sz="2800" b="1" cap="none" spc="0" dirty="0">
              <a:solidFill>
                <a:srgbClr val="335B74">
                  <a:lumMod val="75000"/>
                </a:srgbClr>
              </a:solidFill>
              <a:latin typeface="Calibri" pitchFamily="34" charset="0"/>
              <a:cs typeface="Arial" panose="020B0604020202020204" pitchFamily="34" charset="0"/>
            </a:endParaRPr>
          </a:p>
          <a:p>
            <a:pPr lvl="0" eaLnBrk="0" fontAlgn="base" hangingPunct="0">
              <a:lnSpc>
                <a:spcPct val="100000"/>
              </a:lnSpc>
              <a:spcBef>
                <a:spcPct val="0"/>
              </a:spcBef>
              <a:spcAft>
                <a:spcPct val="0"/>
              </a:spcAft>
              <a:buClrTx/>
              <a:buSzTx/>
            </a:pPr>
            <a:r>
              <a:rPr lang="ru-RU" sz="2800" b="1" cap="none" spc="0" dirty="0">
                <a:solidFill>
                  <a:srgbClr val="335B74">
                    <a:lumMod val="75000"/>
                  </a:srgbClr>
                </a:solidFill>
                <a:latin typeface="Calibri" pitchFamily="34" charset="0"/>
                <a:cs typeface="Arial" panose="020B0604020202020204" pitchFamily="34" charset="0"/>
              </a:rPr>
              <a:t>Руководилац </a:t>
            </a:r>
            <a:r>
              <a:rPr lang="sr-Cyrl-RS" sz="2800" b="1" cap="none" spc="0" dirty="0" smtClean="0">
                <a:solidFill>
                  <a:srgbClr val="335B74">
                    <a:lumMod val="75000"/>
                  </a:srgbClr>
                </a:solidFill>
                <a:latin typeface="Calibri" pitchFamily="34" charset="0"/>
                <a:cs typeface="Arial" panose="020B0604020202020204" pitchFamily="34" charset="0"/>
              </a:rPr>
              <a:t>Г</a:t>
            </a:r>
            <a:r>
              <a:rPr lang="ru-RU" sz="2800" b="1" cap="none" spc="0" dirty="0" smtClean="0">
                <a:solidFill>
                  <a:srgbClr val="335B74">
                    <a:lumMod val="75000"/>
                  </a:srgbClr>
                </a:solidFill>
                <a:latin typeface="Calibri" pitchFamily="34" charset="0"/>
                <a:cs typeface="Arial" panose="020B0604020202020204" pitchFamily="34" charset="0"/>
              </a:rPr>
              <a:t>рупе </a:t>
            </a:r>
            <a:r>
              <a:rPr lang="ru-RU" sz="2800" b="1" cap="none" spc="0" dirty="0">
                <a:solidFill>
                  <a:srgbClr val="335B74">
                    <a:lumMod val="75000"/>
                  </a:srgbClr>
                </a:solidFill>
                <a:latin typeface="Calibri" pitchFamily="34" charset="0"/>
                <a:cs typeface="Arial" panose="020B0604020202020204" pitchFamily="34" charset="0"/>
              </a:rPr>
              <a:t>за техничку помоћ и </a:t>
            </a:r>
            <a:r>
              <a:rPr lang="ru-RU" sz="2800" b="1" cap="none" spc="0" dirty="0" smtClean="0">
                <a:solidFill>
                  <a:srgbClr val="335B74">
                    <a:lumMod val="75000"/>
                  </a:srgbClr>
                </a:solidFill>
                <a:latin typeface="Calibri" pitchFamily="34" charset="0"/>
                <a:cs typeface="Arial" panose="020B0604020202020204" pitchFamily="34" charset="0"/>
              </a:rPr>
              <a:t>промоцију</a:t>
            </a:r>
          </a:p>
          <a:p>
            <a:pPr lvl="0" eaLnBrk="0" fontAlgn="base" hangingPunct="0">
              <a:lnSpc>
                <a:spcPct val="100000"/>
              </a:lnSpc>
              <a:spcBef>
                <a:spcPct val="0"/>
              </a:spcBef>
              <a:spcAft>
                <a:spcPct val="0"/>
              </a:spcAft>
              <a:buClrTx/>
              <a:buSzTx/>
            </a:pPr>
            <a:r>
              <a:rPr lang="en-US" sz="2800" b="1" cap="none" spc="0" dirty="0" smtClean="0">
                <a:solidFill>
                  <a:srgbClr val="335B74">
                    <a:lumMod val="75000"/>
                  </a:srgbClr>
                </a:solidFill>
                <a:latin typeface="Calibri" pitchFamily="34" charset="0"/>
                <a:cs typeface="Arial" panose="020B0604020202020204" pitchFamily="34" charset="0"/>
              </a:rPr>
              <a:t>30</a:t>
            </a:r>
            <a:r>
              <a:rPr lang="sr-Cyrl-RS" sz="2800" b="1" cap="none" spc="0" dirty="0" smtClean="0">
                <a:solidFill>
                  <a:srgbClr val="335B74">
                    <a:lumMod val="75000"/>
                  </a:srgbClr>
                </a:solidFill>
                <a:latin typeface="Calibri" pitchFamily="34" charset="0"/>
                <a:cs typeface="Arial" panose="020B0604020202020204" pitchFamily="34" charset="0"/>
              </a:rPr>
              <a:t>.</a:t>
            </a:r>
            <a:r>
              <a:rPr lang="en-US" sz="2800" b="1" cap="none" spc="0" dirty="0" smtClean="0">
                <a:solidFill>
                  <a:srgbClr val="335B74">
                    <a:lumMod val="75000"/>
                  </a:srgbClr>
                </a:solidFill>
                <a:latin typeface="Calibri" pitchFamily="34" charset="0"/>
                <a:cs typeface="Arial" panose="020B0604020202020204" pitchFamily="34" charset="0"/>
              </a:rPr>
              <a:t> </a:t>
            </a:r>
            <a:r>
              <a:rPr lang="sr-Cyrl-RS" sz="2800" b="1" cap="none" spc="0" dirty="0">
                <a:solidFill>
                  <a:srgbClr val="335B74">
                    <a:lumMod val="75000"/>
                  </a:srgbClr>
                </a:solidFill>
                <a:latin typeface="Calibri" pitchFamily="34" charset="0"/>
                <a:cs typeface="Arial" panose="020B0604020202020204" pitchFamily="34" charset="0"/>
              </a:rPr>
              <a:t>о</a:t>
            </a:r>
            <a:r>
              <a:rPr lang="sr-Cyrl-RS" sz="2800" b="1" cap="none" spc="0" dirty="0" smtClean="0">
                <a:solidFill>
                  <a:srgbClr val="335B74">
                    <a:lumMod val="75000"/>
                  </a:srgbClr>
                </a:solidFill>
                <a:latin typeface="Calibri" pitchFamily="34" charset="0"/>
                <a:cs typeface="Arial" panose="020B0604020202020204" pitchFamily="34" charset="0"/>
              </a:rPr>
              <a:t>ктобар </a:t>
            </a:r>
            <a:r>
              <a:rPr lang="en-US" sz="2800" b="1" cap="none" spc="0" dirty="0" smtClean="0">
                <a:solidFill>
                  <a:srgbClr val="335B74">
                    <a:lumMod val="75000"/>
                  </a:srgbClr>
                </a:solidFill>
                <a:latin typeface="Calibri" pitchFamily="34" charset="0"/>
                <a:cs typeface="Arial" panose="020B0604020202020204" pitchFamily="34" charset="0"/>
              </a:rPr>
              <a:t>2020, </a:t>
            </a:r>
            <a:r>
              <a:rPr lang="sr-Cyrl-RS" sz="2800" b="1" cap="none" spc="0" dirty="0" smtClean="0">
                <a:solidFill>
                  <a:srgbClr val="335B74">
                    <a:lumMod val="75000"/>
                  </a:srgbClr>
                </a:solidFill>
                <a:latin typeface="Calibri" pitchFamily="34" charset="0"/>
                <a:cs typeface="Arial" panose="020B0604020202020204" pitchFamily="34" charset="0"/>
              </a:rPr>
              <a:t>Београд</a:t>
            </a:r>
            <a:endParaRPr lang="sr-Latn-RS" sz="2800" b="1" cap="none" spc="0" dirty="0">
              <a:solidFill>
                <a:srgbClr val="335B74">
                  <a:lumMod val="75000"/>
                </a:srgbClr>
              </a:solidFill>
              <a:latin typeface="Calibri" pitchFamily="34" charset="0"/>
              <a:cs typeface="Arial" panose="020B0604020202020204" pitchFamily="34" charset="0"/>
            </a:endParaRPr>
          </a:p>
          <a:p>
            <a:endParaRPr lang="en-GB" sz="2800" dirty="0"/>
          </a:p>
          <a:p>
            <a:endParaRPr lang="en-GB" sz="2800" dirty="0"/>
          </a:p>
        </p:txBody>
      </p:sp>
    </p:spTree>
    <p:extLst>
      <p:ext uri="{BB962C8B-B14F-4D97-AF65-F5344CB8AC3E}">
        <p14:creationId xmlns:p14="http://schemas.microsoft.com/office/powerpoint/2010/main" val="2903896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ingle Corner Rectangle 4"/>
          <p:cNvSpPr/>
          <p:nvPr/>
        </p:nvSpPr>
        <p:spPr>
          <a:xfrm>
            <a:off x="1015411" y="1674368"/>
            <a:ext cx="10515600" cy="381000"/>
          </a:xfrm>
          <a:prstGeom prst="round1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Pentagon 16"/>
          <p:cNvSpPr/>
          <p:nvPr/>
        </p:nvSpPr>
        <p:spPr>
          <a:xfrm>
            <a:off x="653011" y="1134200"/>
            <a:ext cx="6738389" cy="935485"/>
          </a:xfrm>
          <a:prstGeom prst="homePlate">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Инвестиције у физичку </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имовину</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пољопривредних </a:t>
            </a: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газдинстава</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Pentagon 20"/>
          <p:cNvSpPr/>
          <p:nvPr/>
        </p:nvSpPr>
        <p:spPr>
          <a:xfrm>
            <a:off x="653011" y="2392942"/>
            <a:ext cx="6738389" cy="1251122"/>
          </a:xfrm>
          <a:prstGeom prst="homePlat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7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Инвестиције у физичку имовину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које</a:t>
            </a:r>
            <a:r>
              <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се тичу</a:t>
            </a:r>
            <a:endPar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endParaRPr>
          </a:p>
          <a:p>
            <a:pPr marL="0" marR="0" lvl="0" indent="0" algn="just" defTabSz="914400" rtl="0" eaLnBrk="1" fontAlgn="auto" latinLnBrk="0" hangingPunct="1">
              <a:lnSpc>
                <a:spcPct val="100000"/>
              </a:lnSpc>
              <a:spcBef>
                <a:spcPts val="600"/>
              </a:spcBef>
              <a:spcAft>
                <a:spcPts val="0"/>
              </a:spcAft>
              <a:buClrTx/>
              <a:buSzTx/>
              <a:buFontTx/>
              <a:buNone/>
              <a:tabLst/>
              <a:defRPr/>
            </a:pPr>
            <a:r>
              <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 </a:t>
            </a:r>
            <a:r>
              <a:rPr kumimoji="0" lang="sr-Cyrl-RS" sz="17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прераде и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маркетинга</a:t>
            </a:r>
            <a:r>
              <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пољопривредних </a:t>
            </a:r>
            <a:endPar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endParaRPr>
          </a:p>
          <a:p>
            <a:pPr marL="0" marR="0" lvl="0" indent="0" algn="just" defTabSz="914400" rtl="0" eaLnBrk="1" fontAlgn="auto" latinLnBrk="0" hangingPunct="1">
              <a:lnSpc>
                <a:spcPct val="100000"/>
              </a:lnSpc>
              <a:spcBef>
                <a:spcPts val="600"/>
              </a:spcBef>
              <a:spcAft>
                <a:spcPts val="0"/>
              </a:spcAft>
              <a:buClrTx/>
              <a:buSzTx/>
              <a:buFontTx/>
              <a:buNone/>
              <a:tabLst/>
              <a:defRPr/>
            </a:pPr>
            <a:r>
              <a:rPr kumimoji="0" lang="sr-Latn-RS" sz="17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 </a:t>
            </a:r>
            <a:r>
              <a:rPr kumimoji="0" lang="sr-Latn-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      </a:t>
            </a:r>
            <a:r>
              <a:rPr kumimoji="0" lang="sr-Cyrl-RS" sz="1700" b="1" i="0" u="none" strike="noStrike" kern="1200" cap="none" spc="0" normalizeH="0" baseline="0" noProof="0" dirty="0" smtClean="0">
                <a:ln>
                  <a:noFill/>
                </a:ln>
                <a:solidFill>
                  <a:prstClr val="white"/>
                </a:solidFill>
                <a:effectLst/>
                <a:uLnTx/>
                <a:uFillTx/>
                <a:latin typeface="Calibri" panose="020F0502020204030204"/>
                <a:ea typeface="Times New Roman" panose="02020603050405020304" pitchFamily="18" charset="0"/>
                <a:cs typeface="+mn-cs"/>
              </a:rPr>
              <a:t>производа и </a:t>
            </a:r>
            <a:r>
              <a:rPr kumimoji="0" lang="sr-Cyrl-RS" sz="17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производа рибарства</a:t>
            </a:r>
            <a:endParaRPr kumimoji="0" lang="en-US" sz="17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22" name="Pentagon 21"/>
          <p:cNvSpPr/>
          <p:nvPr/>
        </p:nvSpPr>
        <p:spPr>
          <a:xfrm>
            <a:off x="653011" y="3941393"/>
            <a:ext cx="6738389" cy="956483"/>
          </a:xfrm>
          <a:prstGeom prst="homePlat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Диверзификација пољопривредних</a:t>
            </a:r>
            <a:r>
              <a:rPr kumimoji="0" lang="sr-Latn-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газдинстава</a:t>
            </a:r>
            <a:r>
              <a:rPr kumimoji="0" lang="sr-Latn-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 </a:t>
            </a: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развој пословања</a:t>
            </a:r>
            <a:endParaRPr kumimoji="0" lang="en-US" sz="18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23" name="Pentagon 22"/>
          <p:cNvSpPr/>
          <p:nvPr/>
        </p:nvSpPr>
        <p:spPr>
          <a:xfrm>
            <a:off x="657560" y="5178599"/>
            <a:ext cx="6738389" cy="993601"/>
          </a:xfrm>
          <a:prstGeom prst="homePlat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342900" marR="0" lvl="0" indent="-342900" algn="just" defTabSz="914400" rtl="0" eaLnBrk="1" fontAlgn="auto" latinLnBrk="0" hangingPunct="1">
              <a:lnSpc>
                <a:spcPct val="100000"/>
              </a:lnSpc>
              <a:spcBef>
                <a:spcPts val="600"/>
              </a:spcBef>
              <a:spcAft>
                <a:spcPts val="0"/>
              </a:spcAft>
              <a:buClrTx/>
              <a:buSzTx/>
              <a:buFont typeface="Symbol" panose="05050102010706020507" pitchFamily="18" charset="2"/>
              <a:buChar char=""/>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rPr>
              <a:t>Техничка помоћ</a:t>
            </a:r>
            <a:endParaRPr kumimoji="0" lang="en-US" sz="18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sp>
        <p:nvSpPr>
          <p:cNvPr id="8" name="Oval 7"/>
          <p:cNvSpPr/>
          <p:nvPr/>
        </p:nvSpPr>
        <p:spPr>
          <a:xfrm>
            <a:off x="101045" y="907776"/>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1</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12" name="Oval 11"/>
          <p:cNvSpPr/>
          <p:nvPr/>
        </p:nvSpPr>
        <p:spPr>
          <a:xfrm>
            <a:off x="105727" y="2362200"/>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3</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14" name="Oval 13"/>
          <p:cNvSpPr/>
          <p:nvPr/>
        </p:nvSpPr>
        <p:spPr>
          <a:xfrm>
            <a:off x="105727" y="3926987"/>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7</a:t>
            </a:r>
          </a:p>
        </p:txBody>
      </p:sp>
      <p:sp>
        <p:nvSpPr>
          <p:cNvPr id="13" name="Oval 12"/>
          <p:cNvSpPr/>
          <p:nvPr/>
        </p:nvSpPr>
        <p:spPr>
          <a:xfrm>
            <a:off x="101045" y="5183949"/>
            <a:ext cx="861932"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rPr>
              <a:t>9</a:t>
            </a:r>
          </a:p>
        </p:txBody>
      </p:sp>
      <p:pic>
        <p:nvPicPr>
          <p:cNvPr id="24" name="Picture 23"/>
          <p:cNvPicPr>
            <a:picLocks noChangeAspect="1"/>
          </p:cNvPicPr>
          <p:nvPr/>
        </p:nvPicPr>
        <p:blipFill rotWithShape="1">
          <a:blip r:embed="rId2">
            <a:extLst>
              <a:ext uri="{BEBA8EAE-BF5A-486C-A8C5-ECC9F3942E4B}">
                <a14:imgProps xmlns:a14="http://schemas.microsoft.com/office/drawing/2010/main">
                  <a14:imgLayer r:embed="rId3">
                    <a14:imgEffect>
                      <a14:backgroundRemoval t="1278" b="43770" l="51438" r="98562"/>
                    </a14:imgEffect>
                  </a14:imgLayer>
                </a14:imgProps>
              </a:ext>
              <a:ext uri="{28A0092B-C50C-407E-A947-70E740481C1C}">
                <a14:useLocalDpi xmlns:a14="http://schemas.microsoft.com/office/drawing/2010/main" val="0"/>
              </a:ext>
            </a:extLst>
          </a:blip>
          <a:srcRect l="51277" b="55112"/>
          <a:stretch/>
        </p:blipFill>
        <p:spPr>
          <a:xfrm>
            <a:off x="4980012" y="2411890"/>
            <a:ext cx="2061458" cy="1367345"/>
          </a:xfrm>
          <a:prstGeom prst="rect">
            <a:avLst/>
          </a:prstGeom>
        </p:spPr>
      </p:pic>
      <p:pic>
        <p:nvPicPr>
          <p:cNvPr id="25" name="Picture 24"/>
          <p:cNvPicPr>
            <a:picLocks noChangeAspect="1"/>
          </p:cNvPicPr>
          <p:nvPr/>
        </p:nvPicPr>
        <p:blipFill rotWithShape="1">
          <a:blip r:embed="rId4">
            <a:extLst>
              <a:ext uri="{BEBA8EAE-BF5A-486C-A8C5-ECC9F3942E4B}">
                <a14:imgProps xmlns:a14="http://schemas.microsoft.com/office/drawing/2010/main">
                  <a14:imgLayer r:embed="rId5">
                    <a14:imgEffect>
                      <a14:backgroundRemoval t="0" b="21207" l="0" r="63099"/>
                    </a14:imgEffect>
                  </a14:imgLayer>
                </a14:imgProps>
              </a:ext>
              <a:ext uri="{28A0092B-C50C-407E-A947-70E740481C1C}">
                <a14:useLocalDpi xmlns:a14="http://schemas.microsoft.com/office/drawing/2010/main" val="0"/>
              </a:ext>
            </a:extLst>
          </a:blip>
          <a:srcRect r="35943" b="76207"/>
          <a:stretch/>
        </p:blipFill>
        <p:spPr>
          <a:xfrm>
            <a:off x="3966635" y="1157584"/>
            <a:ext cx="3057526" cy="1052216"/>
          </a:xfrm>
          <a:prstGeom prst="rect">
            <a:avLst/>
          </a:prstGeom>
        </p:spPr>
      </p:pic>
      <p:pic>
        <p:nvPicPr>
          <p:cNvPr id="27" name="Picture 26"/>
          <p:cNvPicPr>
            <a:picLocks noChangeAspect="1"/>
          </p:cNvPicPr>
          <p:nvPr/>
        </p:nvPicPr>
        <p:blipFill>
          <a:blip r:embed="rId6" cstate="print">
            <a:extLst>
              <a:ext uri="{BEBA8EAE-BF5A-486C-A8C5-ECC9F3942E4B}">
                <a14:imgProps xmlns:a14="http://schemas.microsoft.com/office/drawing/2010/main">
                  <a14:imgLayer r:embed="rId7">
                    <a14:imgEffect>
                      <a14:backgroundRemoval t="5516" b="94245" l="4633" r="96486"/>
                    </a14:imgEffect>
                  </a14:imgLayer>
                </a14:imgProps>
              </a:ext>
              <a:ext uri="{28A0092B-C50C-407E-A947-70E740481C1C}">
                <a14:useLocalDpi xmlns:a14="http://schemas.microsoft.com/office/drawing/2010/main" val="0"/>
              </a:ext>
            </a:extLst>
          </a:blip>
          <a:stretch>
            <a:fillRect/>
          </a:stretch>
        </p:blipFill>
        <p:spPr>
          <a:xfrm>
            <a:off x="4420331" y="3813108"/>
            <a:ext cx="1825596" cy="1216092"/>
          </a:xfrm>
          <a:prstGeom prst="rect">
            <a:avLst/>
          </a:prstGeom>
        </p:spPr>
      </p:pic>
      <p:pic>
        <p:nvPicPr>
          <p:cNvPr id="32" name="Picture 31"/>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3200" b="31564" l="2375" r="49101">
                        <a14:foregroundMark x1="6226" y1="16073" x2="6226" y2="16073"/>
                        <a14:foregroundMark x1="6226" y1="16073" x2="6226" y2="16073"/>
                        <a14:foregroundMark x1="7189" y1="23273" x2="7189" y2="23273"/>
                        <a14:foregroundMark x1="7189" y1="23273" x2="7189" y2="23273"/>
                        <a14:foregroundMark x1="28177" y1="6473" x2="28177" y2="6473"/>
                        <a14:foregroundMark x1="28434" y1="8291" x2="28434" y2="8291"/>
                        <a14:foregroundMark x1="41656" y1="18182" x2="41656" y2="18182"/>
                        <a14:foregroundMark x1="40822" y1="22909" x2="40822" y2="22909"/>
                        <a14:foregroundMark x1="40757" y1="28364" x2="40757" y2="28364"/>
                        <a14:foregroundMark x1="40757" y1="28364" x2="40757" y2="28364"/>
                        <a14:foregroundMark x1="40822" y1="26545" x2="40822" y2="26545"/>
                        <a14:foregroundMark x1="7189" y1="21600" x2="7189" y2="28655"/>
                        <a14:foregroundMark x1="7381" y1="28582" x2="7381" y2="28582"/>
                        <a14:foregroundMark x1="17009" y1="21818" x2="16945" y2="29382"/>
                        <a14:foregroundMark x1="13800" y1="18255" x2="13607" y2="29091"/>
                        <a14:foregroundMark x1="13607" y1="29091" x2="13607" y2="29091"/>
                        <a14:foregroundMark x1="40565" y1="21745" x2="40629" y2="28364"/>
                        <a14:foregroundMark x1="40629" y1="24655" x2="40629" y2="24655"/>
                        <a14:foregroundMark x1="49101" y1="16218" x2="49101" y2="16218"/>
                        <a14:foregroundMark x1="29076" y1="8000" x2="29076" y2="8000"/>
                        <a14:foregroundMark x1="35045" y1="9091" x2="35045" y2="9091"/>
                        <a14:foregroundMark x1="35173" y1="8145" x2="35173" y2="8145"/>
                        <a14:foregroundMark x1="35173" y1="8145" x2="35173" y2="8145"/>
                        <a14:foregroundMark x1="34211" y1="9236" x2="34211" y2="9236"/>
                        <a14:foregroundMark x1="34211" y1="9236" x2="34211" y2="9236"/>
                        <a14:foregroundMark x1="22914" y1="8655" x2="22914" y2="8655"/>
                        <a14:foregroundMark x1="22272" y1="8364" x2="22272" y2="8364"/>
                        <a14:foregroundMark x1="22914" y1="8727" x2="22914" y2="8727"/>
                        <a14:foregroundMark x1="22914" y1="8727" x2="22914" y2="8727"/>
                        <a14:foregroundMark x1="22529" y1="8364" x2="20988" y2="7491"/>
                        <a14:foregroundMark x1="21887" y1="7709" x2="21887" y2="7709"/>
                        <a14:foregroundMark x1="22272" y1="8000" x2="22272" y2="8000"/>
                        <a14:foregroundMark x1="22272" y1="8000" x2="22272" y2="8000"/>
                        <a14:foregroundMark x1="22914" y1="7927" x2="22914" y2="7927"/>
                        <a14:foregroundMark x1="22914" y1="7927" x2="22914" y2="7927"/>
                        <a14:foregroundMark x1="22914" y1="7927" x2="22914" y2="7927"/>
                        <a14:foregroundMark x1="23235" y1="7636" x2="23235" y2="7636"/>
                        <a14:foregroundMark x1="23235" y1="7636" x2="23235" y2="7636"/>
                        <a14:foregroundMark x1="14763" y1="10982" x2="14763" y2="10982"/>
                        <a14:foregroundMark x1="14763" y1="10982" x2="14763" y2="10982"/>
                        <a14:foregroundMark x1="15404" y1="10182" x2="14891" y2="10982"/>
                        <a14:foregroundMark x1="14891" y1="10982" x2="14891" y2="10982"/>
                        <a14:foregroundMark x1="14891" y1="10982" x2="14891" y2="10982"/>
                        <a14:foregroundMark x1="14891" y1="10982" x2="14891" y2="10982"/>
                        <a14:foregroundMark x1="14570" y1="11200" x2="14570" y2="11200"/>
                        <a14:foregroundMark x1="14313" y1="11709" x2="15340" y2="10618"/>
                        <a14:foregroundMark x1="15340" y1="10618" x2="14698" y2="11273"/>
                        <a14:foregroundMark x1="14570" y1="11491" x2="14891" y2="10909"/>
                        <a14:foregroundMark x1="14891" y1="10909" x2="14891" y2="10909"/>
                        <a14:foregroundMark x1="14891" y1="10909" x2="14891" y2="10909"/>
                        <a14:foregroundMark x1="27856" y1="8655" x2="27856" y2="8655"/>
                        <a14:foregroundMark x1="27856" y1="8655" x2="27856" y2="8655"/>
                        <a14:foregroundMark x1="29012" y1="9600" x2="27728" y2="8218"/>
                        <a14:foregroundMark x1="28306" y1="8218" x2="28177" y2="8727"/>
                        <a14:foregroundMark x1="28306" y1="8509" x2="28755" y2="8436"/>
                        <a14:foregroundMark x1="29461" y1="7709" x2="29461" y2="7709"/>
                      </a14:backgroundRemoval>
                    </a14:imgEffect>
                  </a14:imgLayer>
                </a14:imgProps>
              </a:ext>
              <a:ext uri="{28A0092B-C50C-407E-A947-70E740481C1C}">
                <a14:useLocalDpi xmlns:a14="http://schemas.microsoft.com/office/drawing/2010/main" val="0"/>
              </a:ext>
            </a:extLst>
          </a:blip>
          <a:srcRect r="54488" b="67333"/>
          <a:stretch/>
        </p:blipFill>
        <p:spPr>
          <a:xfrm>
            <a:off x="3033403" y="4964338"/>
            <a:ext cx="1981200" cy="1207862"/>
          </a:xfrm>
          <a:prstGeom prst="rect">
            <a:avLst/>
          </a:prstGeom>
        </p:spPr>
      </p:pic>
      <p:sp>
        <p:nvSpPr>
          <p:cNvPr id="38" name="Rounded Rectangle 37"/>
          <p:cNvSpPr/>
          <p:nvPr/>
        </p:nvSpPr>
        <p:spPr>
          <a:xfrm>
            <a:off x="10042671" y="1081384"/>
            <a:ext cx="2100612" cy="110732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М1 за 2020. годину</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М5 </a:t>
            </a:r>
            <a:r>
              <a:rPr kumimoji="0" lang="sr-Cyrl-RS" sz="1400" b="1" i="0" u="none" strike="noStrike" kern="1200" cap="none" spc="0" normalizeH="0" baseline="0" noProof="0" dirty="0">
                <a:ln>
                  <a:noFill/>
                </a:ln>
                <a:solidFill>
                  <a:prstClr val="white"/>
                </a:solidFill>
                <a:effectLst/>
                <a:uLnTx/>
                <a:uFillTx/>
                <a:latin typeface="Calibri" panose="020F0502020204030204"/>
                <a:ea typeface="+mn-ea"/>
                <a:cs typeface="+mn-cs"/>
              </a:rPr>
              <a:t>за 2017, 2018, 2019 и 2020</a:t>
            </a: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 годину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М3 за 2020. годину </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Rounded Rectangle 40"/>
          <p:cNvSpPr/>
          <p:nvPr/>
        </p:nvSpPr>
        <p:spPr>
          <a:xfrm>
            <a:off x="10109341" y="5379096"/>
            <a:ext cx="1997779" cy="623994"/>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М9 за 2019 и 2020. годину</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TextBox 45"/>
          <p:cNvSpPr txBox="1"/>
          <p:nvPr/>
        </p:nvSpPr>
        <p:spPr>
          <a:xfrm>
            <a:off x="7726998" y="1347502"/>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Rounded Rectangle 47"/>
          <p:cNvSpPr/>
          <p:nvPr/>
        </p:nvSpPr>
        <p:spPr>
          <a:xfrm>
            <a:off x="10053390" y="3875534"/>
            <a:ext cx="2093797" cy="1068179"/>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a:ln>
                  <a:noFill/>
                </a:ln>
                <a:solidFill>
                  <a:prstClr val="white"/>
                </a:solidFill>
                <a:effectLst/>
                <a:uLnTx/>
                <a:uFillTx/>
                <a:latin typeface="Calibri" panose="020F0502020204030204"/>
                <a:ea typeface="+mn-ea"/>
                <a:cs typeface="+mn-cs"/>
              </a:rPr>
              <a:t>М5 за 2017, 2018, 2019 и 2020. годину</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a:ln>
                  <a:noFill/>
                </a:ln>
                <a:solidFill>
                  <a:prstClr val="white"/>
                </a:solidFill>
                <a:effectLst/>
                <a:uLnTx/>
                <a:uFillTx/>
                <a:latin typeface="Calibri" panose="020F0502020204030204"/>
                <a:ea typeface="+mn-ea"/>
                <a:cs typeface="+mn-cs"/>
              </a:rPr>
              <a:t>М9 за 2017 и 2018. годину</a:t>
            </a:r>
            <a:endParaRPr kumimoji="0" lang="en-US" sz="1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5" name="Title 1"/>
          <p:cNvSpPr txBox="1">
            <a:spLocks/>
          </p:cNvSpPr>
          <p:nvPr/>
        </p:nvSpPr>
        <p:spPr>
          <a:xfrm>
            <a:off x="0" y="44092"/>
            <a:ext cx="12192000" cy="740539"/>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4000" b="1" i="0" u="none" strike="noStrike" kern="1200" cap="none" spc="-50" normalizeH="0" baseline="0" noProof="0" dirty="0" smtClean="0">
                <a:ln>
                  <a:noFill/>
                </a:ln>
                <a:solidFill>
                  <a:srgbClr val="C00000"/>
                </a:solidFill>
                <a:effectLst/>
                <a:uLnTx/>
                <a:uFillTx/>
                <a:latin typeface="Calibri" panose="020F0502020204030204"/>
                <a:ea typeface="+mj-ea"/>
                <a:cs typeface="+mj-cs"/>
              </a:rPr>
              <a:t>Предлог измене буџетских алокација</a:t>
            </a:r>
            <a:endParaRPr kumimoji="0" lang="en-US" sz="4000" b="1" i="0" u="none" strike="noStrike" kern="1200" cap="none" spc="-50" normalizeH="0" baseline="0" noProof="0" dirty="0">
              <a:ln>
                <a:noFill/>
              </a:ln>
              <a:solidFill>
                <a:srgbClr val="C00000"/>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3" name="Chevron 2"/>
          <p:cNvSpPr/>
          <p:nvPr/>
        </p:nvSpPr>
        <p:spPr>
          <a:xfrm>
            <a:off x="6960823" y="2411482"/>
            <a:ext cx="3067871" cy="1218452"/>
          </a:xfrm>
          <a:prstGeom prst="chevron">
            <a:avLst/>
          </a:prstGeom>
          <a:solidFill>
            <a:schemeClr val="bg1">
              <a:lumMod val="7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092200" algn="l"/>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20.000.000 </a:t>
            </a:r>
            <a:r>
              <a:rPr kumimoji="0" lang="sr-Cyrl-RS" sz="1800" b="1" i="0" u="none" strike="noStrike" kern="1200" cap="none" spc="0" normalizeH="0" baseline="0" noProof="0" dirty="0">
                <a:ln>
                  <a:noFill/>
                </a:ln>
                <a:solidFill>
                  <a:prstClr val="black"/>
                </a:solidFill>
                <a:effectLst/>
                <a:uLnTx/>
                <a:uFillTx/>
                <a:latin typeface="Calibri" panose="020F0502020204030204"/>
                <a:ea typeface="+mn-ea"/>
                <a:cs typeface="+mn-cs"/>
              </a:rPr>
              <a:t>ЕУР</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Rounded Rectangle 27"/>
          <p:cNvSpPr/>
          <p:nvPr/>
        </p:nvSpPr>
        <p:spPr>
          <a:xfrm>
            <a:off x="10053390" y="2626794"/>
            <a:ext cx="2106211" cy="818811"/>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sr-Cyrl-R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М3 за 2019. годину (преостала средства)</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Chevron 29"/>
          <p:cNvSpPr/>
          <p:nvPr/>
        </p:nvSpPr>
        <p:spPr>
          <a:xfrm>
            <a:off x="7111627" y="1134200"/>
            <a:ext cx="2783105" cy="921168"/>
          </a:xfrm>
          <a:prstGeom prst="chevron">
            <a:avLst/>
          </a:prstGeom>
          <a:solidFill>
            <a:schemeClr val="bg1">
              <a:lumMod val="7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092200" algn="l"/>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41.000.000 </a:t>
            </a:r>
            <a:r>
              <a:rPr kumimoji="0" lang="sr-Cyrl-RS" sz="1800" b="1" i="0" u="none" strike="noStrike" kern="1200" cap="none" spc="0" normalizeH="0" baseline="0" noProof="0" dirty="0">
                <a:ln>
                  <a:noFill/>
                </a:ln>
                <a:solidFill>
                  <a:prstClr val="black"/>
                </a:solidFill>
                <a:effectLst/>
                <a:uLnTx/>
                <a:uFillTx/>
                <a:latin typeface="Calibri" panose="020F0502020204030204"/>
                <a:ea typeface="+mn-ea"/>
                <a:cs typeface="+mn-cs"/>
              </a:rPr>
              <a:t>ЕУР</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Chevron 30"/>
          <p:cNvSpPr/>
          <p:nvPr/>
        </p:nvSpPr>
        <p:spPr>
          <a:xfrm>
            <a:off x="7085029" y="3916007"/>
            <a:ext cx="2884757" cy="981869"/>
          </a:xfrm>
          <a:prstGeom prst="chevron">
            <a:avLst/>
          </a:prstGeom>
          <a:solidFill>
            <a:schemeClr val="bg1">
              <a:lumMod val="7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092200" algn="l"/>
              </a:tabLst>
              <a:defRPr/>
            </a:pP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 11.000.000 ЕУР</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Chevron 32"/>
          <p:cNvSpPr/>
          <p:nvPr/>
        </p:nvSpPr>
        <p:spPr>
          <a:xfrm>
            <a:off x="7164725" y="5200659"/>
            <a:ext cx="2730007" cy="971541"/>
          </a:xfrm>
          <a:prstGeom prst="chevron">
            <a:avLst/>
          </a:prstGeom>
          <a:solidFill>
            <a:schemeClr val="bg1">
              <a:lumMod val="7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092200" algn="l"/>
              </a:tabLst>
              <a:defRPr/>
            </a:pPr>
            <a:r>
              <a:rPr kumimoji="0" lang="sr-Latn-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sr-Cyrl-R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2.000.000 ЕУР</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03785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097280" y="1637731"/>
            <a:ext cx="10058400" cy="4558353"/>
          </a:xfrm>
        </p:spPr>
        <p:txBody>
          <a:bodyPr>
            <a:normAutofit fontScale="70000" lnSpcReduction="20000"/>
          </a:bodyPr>
          <a:lstStyle/>
          <a:p>
            <a:pPr marL="0" indent="0">
              <a:lnSpc>
                <a:spcPct val="170000"/>
              </a:lnSpc>
              <a:buClr>
                <a:srgbClr val="1CADE4"/>
              </a:buClr>
              <a:buNone/>
            </a:pPr>
            <a:r>
              <a:rPr lang="sr-Cyrl-RS" sz="2600" b="1" u="sng" dirty="0" smtClean="0">
                <a:solidFill>
                  <a:schemeClr val="tx1"/>
                </a:solidFill>
              </a:rPr>
              <a:t> </a:t>
            </a:r>
            <a:r>
              <a:rPr lang="en-US" sz="2600" b="1" u="sng" dirty="0" smtClean="0">
                <a:solidFill>
                  <a:schemeClr val="tx1"/>
                </a:solidFill>
              </a:rPr>
              <a:t>I </a:t>
            </a:r>
            <a:r>
              <a:rPr lang="sr-Cyrl-RS" sz="2600" b="1" u="sng" dirty="0" smtClean="0">
                <a:solidFill>
                  <a:schemeClr val="tx1"/>
                </a:solidFill>
              </a:rPr>
              <a:t>ИЗМЕНА АКЦИОНОГ </a:t>
            </a:r>
            <a:r>
              <a:rPr lang="sr-Cyrl-RS" sz="2600" b="1" u="sng" dirty="0">
                <a:solidFill>
                  <a:schemeClr val="tx1"/>
                </a:solidFill>
              </a:rPr>
              <a:t>ПЛАНА ЗА 2020. </a:t>
            </a:r>
            <a:r>
              <a:rPr lang="sr-Cyrl-RS" sz="2600" b="1" u="sng" dirty="0" smtClean="0">
                <a:solidFill>
                  <a:schemeClr val="tx1"/>
                </a:solidFill>
              </a:rPr>
              <a:t>ГОДИНУ</a:t>
            </a:r>
          </a:p>
          <a:p>
            <a:pPr marL="0" lvl="0" indent="0">
              <a:buClr>
                <a:srgbClr val="1CADE4"/>
              </a:buClr>
              <a:buNone/>
            </a:pPr>
            <a:r>
              <a:rPr lang="en-US" sz="2600" b="1" u="sng" dirty="0">
                <a:solidFill>
                  <a:schemeClr val="tx1"/>
                </a:solidFill>
              </a:rPr>
              <a:t>II</a:t>
            </a:r>
            <a:r>
              <a:rPr lang="sr-Cyrl-RS" sz="2600" b="1" u="sng" dirty="0">
                <a:solidFill>
                  <a:schemeClr val="tx1"/>
                </a:solidFill>
              </a:rPr>
              <a:t> АКЦИОНИ ПЛАН ЗА 2021. </a:t>
            </a:r>
            <a:r>
              <a:rPr lang="sr-Cyrl-RS" sz="2600" b="1" u="sng" dirty="0" smtClean="0">
                <a:solidFill>
                  <a:schemeClr val="tx1"/>
                </a:solidFill>
              </a:rPr>
              <a:t>ГОДИНУ</a:t>
            </a:r>
            <a:endParaRPr lang="en-US" sz="2600" b="1" u="sng" dirty="0">
              <a:solidFill>
                <a:schemeClr val="tx1"/>
              </a:solidFill>
            </a:endParaRPr>
          </a:p>
          <a:p>
            <a:pPr lvl="0">
              <a:buClr>
                <a:srgbClr val="1CADE4"/>
              </a:buClr>
            </a:pPr>
            <a:r>
              <a:rPr lang="en-GB" sz="2300" dirty="0" smtClean="0">
                <a:solidFill>
                  <a:schemeClr val="tx1"/>
                </a:solidFill>
              </a:rPr>
              <a:t>9.1. </a:t>
            </a:r>
            <a:r>
              <a:rPr lang="sr-Cyrl-RS" sz="2300" dirty="0">
                <a:solidFill>
                  <a:schemeClr val="tx1"/>
                </a:solidFill>
              </a:rPr>
              <a:t>Трошкови организације </a:t>
            </a:r>
            <a:r>
              <a:rPr lang="sr-Cyrl-RS" sz="2300" dirty="0" smtClean="0">
                <a:solidFill>
                  <a:schemeClr val="tx1"/>
                </a:solidFill>
              </a:rPr>
              <a:t>седница </a:t>
            </a:r>
            <a:r>
              <a:rPr lang="sr-Cyrl-RS" sz="2300" dirty="0">
                <a:solidFill>
                  <a:schemeClr val="tx1"/>
                </a:solidFill>
              </a:rPr>
              <a:t>Одбора за </a:t>
            </a:r>
            <a:r>
              <a:rPr lang="sr-Cyrl-RS" sz="2300" dirty="0" smtClean="0">
                <a:solidFill>
                  <a:schemeClr val="tx1"/>
                </a:solidFill>
              </a:rPr>
              <a:t>праћење</a:t>
            </a:r>
            <a:endParaRPr lang="en-US" sz="2300" dirty="0" smtClean="0">
              <a:solidFill>
                <a:schemeClr val="tx1"/>
              </a:solidFill>
            </a:endParaRPr>
          </a:p>
          <a:p>
            <a:pPr>
              <a:buClr>
                <a:srgbClr val="1CADE4"/>
              </a:buClr>
            </a:pPr>
            <a:r>
              <a:rPr lang="en-US" sz="2300" dirty="0" smtClean="0">
                <a:solidFill>
                  <a:schemeClr val="tx1"/>
                </a:solidFill>
              </a:rPr>
              <a:t>9.3. </a:t>
            </a:r>
            <a:r>
              <a:rPr lang="sr-Cyrl-RS" sz="2300" dirty="0" smtClean="0">
                <a:solidFill>
                  <a:schemeClr val="tx1"/>
                </a:solidFill>
              </a:rPr>
              <a:t>Трошкови који се односе на састанке и пратеће послове радних група</a:t>
            </a:r>
            <a:endParaRPr lang="en-GB" sz="2300" dirty="0">
              <a:solidFill>
                <a:schemeClr val="tx1"/>
              </a:solidFill>
            </a:endParaRPr>
          </a:p>
          <a:p>
            <a:pPr marL="0" indent="0">
              <a:buClr>
                <a:srgbClr val="1CADE4"/>
              </a:buClr>
              <a:buNone/>
            </a:pPr>
            <a:r>
              <a:rPr lang="en-US" sz="2300" dirty="0">
                <a:solidFill>
                  <a:schemeClr val="tx1"/>
                </a:solidFill>
              </a:rPr>
              <a:t> </a:t>
            </a:r>
            <a:r>
              <a:rPr lang="en-US" sz="2300" dirty="0" smtClean="0">
                <a:solidFill>
                  <a:schemeClr val="tx1"/>
                </a:solidFill>
              </a:rPr>
              <a:t> 9.4</a:t>
            </a:r>
            <a:r>
              <a:rPr lang="en-US" sz="2300" dirty="0">
                <a:solidFill>
                  <a:schemeClr val="tx1"/>
                </a:solidFill>
              </a:rPr>
              <a:t>. </a:t>
            </a:r>
            <a:r>
              <a:rPr lang="sr-Cyrl-RS" sz="2300" dirty="0">
                <a:solidFill>
                  <a:schemeClr val="tx1"/>
                </a:solidFill>
              </a:rPr>
              <a:t>Трошкови </a:t>
            </a:r>
            <a:r>
              <a:rPr lang="sr-Cyrl-RS" sz="2300" dirty="0" smtClean="0">
                <a:solidFill>
                  <a:schemeClr val="tx1"/>
                </a:solidFill>
              </a:rPr>
              <a:t>за информисање и јавне кампање</a:t>
            </a:r>
            <a:endParaRPr lang="en-US" sz="2300" dirty="0" smtClean="0">
              <a:solidFill>
                <a:schemeClr val="tx1"/>
              </a:solidFill>
            </a:endParaRPr>
          </a:p>
          <a:p>
            <a:pPr lvl="0">
              <a:buClr>
                <a:srgbClr val="1CADE4"/>
              </a:buClr>
            </a:pPr>
            <a:r>
              <a:rPr lang="en-US" sz="2300" dirty="0" smtClean="0">
                <a:solidFill>
                  <a:schemeClr val="tx1"/>
                </a:solidFill>
              </a:rPr>
              <a:t>9.6. </a:t>
            </a:r>
            <a:r>
              <a:rPr lang="sr-Cyrl-RS" sz="2300" dirty="0" smtClean="0">
                <a:solidFill>
                  <a:schemeClr val="tx1"/>
                </a:solidFill>
              </a:rPr>
              <a:t>Трошкови повезани са посетама и семинарима</a:t>
            </a:r>
            <a:endParaRPr lang="en-US" sz="2300" dirty="0" smtClean="0">
              <a:solidFill>
                <a:schemeClr val="tx1"/>
              </a:solidFill>
            </a:endParaRPr>
          </a:p>
          <a:p>
            <a:pPr lvl="0">
              <a:buClr>
                <a:srgbClr val="1CADE4"/>
              </a:buClr>
            </a:pPr>
            <a:r>
              <a:rPr lang="en-US" sz="2300" dirty="0" smtClean="0">
                <a:solidFill>
                  <a:schemeClr val="tx1"/>
                </a:solidFill>
              </a:rPr>
              <a:t>9.7</a:t>
            </a:r>
            <a:r>
              <a:rPr lang="en-US" sz="2300" dirty="0">
                <a:solidFill>
                  <a:schemeClr val="tx1"/>
                </a:solidFill>
              </a:rPr>
              <a:t>. </a:t>
            </a:r>
            <a:r>
              <a:rPr lang="ru-RU" sz="2300" dirty="0">
                <a:solidFill>
                  <a:schemeClr val="tx1"/>
                </a:solidFill>
              </a:rPr>
              <a:t>Трошкови повезани са припремом или поједностављивањем спровођења мера у </a:t>
            </a:r>
            <a:r>
              <a:rPr lang="ru-RU" sz="2300" dirty="0" smtClean="0">
                <a:solidFill>
                  <a:schemeClr val="tx1"/>
                </a:solidFill>
              </a:rPr>
              <a:t>програму</a:t>
            </a:r>
            <a:endParaRPr lang="en-US" sz="2300" dirty="0">
              <a:solidFill>
                <a:schemeClr val="tx1"/>
              </a:solidFill>
            </a:endParaRPr>
          </a:p>
          <a:p>
            <a:pPr lvl="0">
              <a:buClr>
                <a:srgbClr val="1CADE4"/>
              </a:buClr>
            </a:pPr>
            <a:r>
              <a:rPr lang="en-US" sz="2300" dirty="0" smtClean="0">
                <a:solidFill>
                  <a:schemeClr val="tx1"/>
                </a:solidFill>
              </a:rPr>
              <a:t>9.8.</a:t>
            </a:r>
            <a:r>
              <a:rPr lang="sr-Cyrl-RS" sz="2300" dirty="0" smtClean="0">
                <a:solidFill>
                  <a:schemeClr val="tx1"/>
                </a:solidFill>
              </a:rPr>
              <a:t>Трошкови у вези </a:t>
            </a:r>
            <a:r>
              <a:rPr lang="sr-Cyrl-RS" sz="2300" dirty="0">
                <a:solidFill>
                  <a:schemeClr val="tx1"/>
                </a:solidFill>
              </a:rPr>
              <a:t>са </a:t>
            </a:r>
            <a:r>
              <a:rPr lang="en-US" sz="2300" dirty="0">
                <a:solidFill>
                  <a:schemeClr val="tx1"/>
                </a:solidFill>
              </a:rPr>
              <a:t>„</a:t>
            </a:r>
            <a:r>
              <a:rPr lang="sr-Cyrl-RS" sz="2300" dirty="0">
                <a:solidFill>
                  <a:schemeClr val="tx1"/>
                </a:solidFill>
              </a:rPr>
              <a:t>Стицањем </a:t>
            </a:r>
            <a:r>
              <a:rPr lang="sr-Cyrl-RS" sz="2300" dirty="0" smtClean="0">
                <a:solidFill>
                  <a:schemeClr val="tx1"/>
                </a:solidFill>
              </a:rPr>
              <a:t>вештина</a:t>
            </a:r>
            <a:r>
              <a:rPr lang="en-US" sz="2300" dirty="0" smtClean="0">
                <a:solidFill>
                  <a:schemeClr val="tx1"/>
                </a:solidFill>
              </a:rPr>
              <a:t>”</a:t>
            </a:r>
            <a:r>
              <a:rPr lang="sr-Cyrl-RS" sz="2300" dirty="0" smtClean="0">
                <a:solidFill>
                  <a:schemeClr val="tx1"/>
                </a:solidFill>
              </a:rPr>
              <a:t> </a:t>
            </a:r>
            <a:r>
              <a:rPr lang="sr-Cyrl-RS" sz="2300" dirty="0">
                <a:solidFill>
                  <a:schemeClr val="tx1"/>
                </a:solidFill>
              </a:rPr>
              <a:t>за припрему потенцијалних ЛАГ за спровођење мере </a:t>
            </a:r>
            <a:r>
              <a:rPr lang="sr-Cyrl-RS" sz="2300" dirty="0" smtClean="0">
                <a:solidFill>
                  <a:schemeClr val="tx1"/>
                </a:solidFill>
              </a:rPr>
              <a:t>„Спровођење локалних стратегија руралног развоја</a:t>
            </a:r>
            <a:r>
              <a:rPr lang="en-US" sz="2300" dirty="0" smtClean="0">
                <a:solidFill>
                  <a:schemeClr val="tx1"/>
                </a:solidFill>
              </a:rPr>
              <a:t>” -  </a:t>
            </a:r>
            <a:r>
              <a:rPr lang="en-US" sz="2300" i="1" dirty="0" smtClean="0">
                <a:solidFill>
                  <a:schemeClr val="tx1"/>
                </a:solidFill>
              </a:rPr>
              <a:t>LEADER </a:t>
            </a:r>
            <a:r>
              <a:rPr lang="sr-Cyrl-RS" sz="2300" dirty="0" smtClean="0">
                <a:solidFill>
                  <a:schemeClr val="tx1"/>
                </a:solidFill>
              </a:rPr>
              <a:t>приступ</a:t>
            </a:r>
            <a:endParaRPr lang="en-US" sz="2300" dirty="0" smtClean="0">
              <a:solidFill>
                <a:schemeClr val="tx1"/>
              </a:solidFill>
            </a:endParaRPr>
          </a:p>
          <a:p>
            <a:pPr lvl="0">
              <a:buClr>
                <a:srgbClr val="1CADE4"/>
              </a:buClr>
            </a:pPr>
            <a:r>
              <a:rPr lang="en-US" sz="2300" dirty="0" smtClean="0">
                <a:solidFill>
                  <a:schemeClr val="tx1"/>
                </a:solidFill>
              </a:rPr>
              <a:t>9.9. </a:t>
            </a:r>
            <a:r>
              <a:rPr lang="sr-Cyrl-RS" sz="2300" dirty="0" smtClean="0">
                <a:solidFill>
                  <a:schemeClr val="tx1"/>
                </a:solidFill>
              </a:rPr>
              <a:t>Трошкови за евалуацију програма</a:t>
            </a:r>
            <a:endParaRPr lang="en-US" sz="2300" dirty="0" smtClean="0">
              <a:solidFill>
                <a:schemeClr val="tx1"/>
              </a:solidFill>
            </a:endParaRPr>
          </a:p>
          <a:p>
            <a:pPr>
              <a:buClr>
                <a:srgbClr val="1CADE4"/>
              </a:buClr>
            </a:pPr>
            <a:r>
              <a:rPr lang="en-US" sz="2300" dirty="0" smtClean="0">
                <a:solidFill>
                  <a:schemeClr val="tx1"/>
                </a:solidFill>
              </a:rPr>
              <a:t>9.12. </a:t>
            </a:r>
            <a:r>
              <a:rPr lang="sr-Cyrl-RS" sz="2300" dirty="0" smtClean="0">
                <a:solidFill>
                  <a:schemeClr val="tx1"/>
                </a:solidFill>
              </a:rPr>
              <a:t>Трошкови у вези са поједностављивањем одређених делова система управљања и контроле, са циљем да се повећају ефективност и ефикасност кроз краткорочне специфичне активности</a:t>
            </a:r>
            <a:endParaRPr lang="en-US" sz="2300" dirty="0" smtClean="0">
              <a:solidFill>
                <a:schemeClr val="tx1"/>
              </a:solidFill>
            </a:endParaRPr>
          </a:p>
          <a:p>
            <a:pPr lvl="0">
              <a:buClr>
                <a:srgbClr val="1CADE4"/>
              </a:buClr>
            </a:pPr>
            <a:r>
              <a:rPr lang="en-US" sz="2300" dirty="0" smtClean="0">
                <a:solidFill>
                  <a:schemeClr val="tx1"/>
                </a:solidFill>
              </a:rPr>
              <a:t>9.13. </a:t>
            </a:r>
            <a:r>
              <a:rPr lang="sr-Cyrl-RS" sz="2300" dirty="0" smtClean="0">
                <a:solidFill>
                  <a:schemeClr val="tx1"/>
                </a:solidFill>
              </a:rPr>
              <a:t>Трошкови повезани са припремом за нови програмски период</a:t>
            </a:r>
            <a:endParaRPr lang="en-US" sz="2300" dirty="0" smtClean="0">
              <a:solidFill>
                <a:schemeClr val="tx1"/>
              </a:solidFill>
            </a:endParaRPr>
          </a:p>
          <a:p>
            <a:pPr lvl="0">
              <a:buClr>
                <a:srgbClr val="1CADE4"/>
              </a:buClr>
            </a:pPr>
            <a:endParaRPr lang="sr-Latn-RS" sz="1900" b="1" dirty="0">
              <a:solidFill>
                <a:schemeClr val="tx1"/>
              </a:solidFill>
            </a:endParaRPr>
          </a:p>
          <a:p>
            <a:endParaRPr lang="en-GB" dirty="0">
              <a:solidFill>
                <a:schemeClr val="tx1"/>
              </a:solidFill>
            </a:endParaRPr>
          </a:p>
        </p:txBody>
      </p:sp>
      <p:sp>
        <p:nvSpPr>
          <p:cNvPr id="5" name="Rounded Rectangle 4"/>
          <p:cNvSpPr/>
          <p:nvPr/>
        </p:nvSpPr>
        <p:spPr>
          <a:xfrm>
            <a:off x="1097280" y="531975"/>
            <a:ext cx="10058400" cy="9144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3600" b="1" i="0" u="none" strike="noStrike" kern="1200" cap="none" spc="-50" normalizeH="0" baseline="0" noProof="0" dirty="0">
                <a:ln>
                  <a:noFill/>
                </a:ln>
                <a:solidFill>
                  <a:srgbClr val="C00000"/>
                </a:solidFill>
                <a:effectLst/>
                <a:uLnTx/>
                <a:uFillTx/>
                <a:latin typeface="Calibri" panose="020F0502020204030204"/>
                <a:ea typeface="+mn-ea"/>
                <a:cs typeface="+mn-cs"/>
              </a:rPr>
              <a:t>Садржај презентације</a:t>
            </a:r>
            <a:endParaRPr kumimoji="0" lang="sr-Latn-RS" sz="36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51585" y="1637731"/>
            <a:ext cx="1868805" cy="17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81745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29176" y="65088"/>
            <a:ext cx="10953750" cy="1143000"/>
          </a:xfrm>
        </p:spPr>
        <p:txBody>
          <a:bodyPr>
            <a:normAutofit/>
          </a:bodyPr>
          <a:lstStyle/>
          <a:p>
            <a:pPr algn="ctr"/>
            <a:r>
              <a:rPr lang="en-US" sz="3600" b="1" dirty="0">
                <a:solidFill>
                  <a:srgbClr val="C00000"/>
                </a:solidFill>
                <a:latin typeface="+mn-lt"/>
              </a:rPr>
              <a:t>M9 – T</a:t>
            </a:r>
            <a:r>
              <a:rPr lang="sr-Cyrl-RS" sz="3600" b="1" dirty="0">
                <a:solidFill>
                  <a:srgbClr val="C00000"/>
                </a:solidFill>
                <a:latin typeface="+mn-lt"/>
              </a:rPr>
              <a:t>ЕХНИЧКА ПОМОЋ</a:t>
            </a:r>
            <a:endParaRPr lang="en-US" sz="3600" b="1" dirty="0">
              <a:solidFill>
                <a:srgbClr val="C00000"/>
              </a:solidFill>
              <a:latin typeface="+mn-lt"/>
            </a:endParaRPr>
          </a:p>
        </p:txBody>
      </p:sp>
      <p:sp>
        <p:nvSpPr>
          <p:cNvPr id="5" name="Content Placeholder 2"/>
          <p:cNvSpPr>
            <a:spLocks noGrp="1"/>
          </p:cNvSpPr>
          <p:nvPr>
            <p:ph idx="1"/>
          </p:nvPr>
        </p:nvSpPr>
        <p:spPr>
          <a:xfrm>
            <a:off x="5796445" y="1546789"/>
            <a:ext cx="5874179" cy="545403"/>
          </a:xfrm>
          <a:prstGeom prst="roundRect">
            <a:avLst/>
          </a:prstGeom>
          <a:solidFill>
            <a:schemeClr val="accent6">
              <a:lumMod val="20000"/>
              <a:lumOff val="80000"/>
            </a:schemeClr>
          </a:solidFill>
        </p:spPr>
        <p:txBody>
          <a:bodyPr>
            <a:noAutofit/>
          </a:bodyPr>
          <a:lstStyle/>
          <a:p>
            <a:pPr marL="0" lvl="0" indent="0" algn="ctr" fontAlgn="base">
              <a:lnSpc>
                <a:spcPct val="115000"/>
              </a:lnSpc>
              <a:buClr>
                <a:srgbClr val="1CADE4"/>
              </a:buClr>
              <a:buNone/>
            </a:pPr>
            <a:r>
              <a:rPr lang="sr-Cyrl-RS" sz="2800" b="1" dirty="0">
                <a:solidFill>
                  <a:schemeClr val="tx1"/>
                </a:solidFill>
              </a:rPr>
              <a:t>Специфични </a:t>
            </a:r>
            <a:r>
              <a:rPr lang="sr-Cyrl-RS" sz="2800" b="1" dirty="0" smtClean="0">
                <a:solidFill>
                  <a:schemeClr val="tx1"/>
                </a:solidFill>
              </a:rPr>
              <a:t>циљеви</a:t>
            </a:r>
            <a:endParaRPr lang="en-US" sz="2800" b="1" dirty="0">
              <a:solidFill>
                <a:schemeClr val="tx1"/>
              </a:solidFill>
            </a:endParaRPr>
          </a:p>
        </p:txBody>
      </p:sp>
      <p:graphicFrame>
        <p:nvGraphicFramePr>
          <p:cNvPr id="7" name="Diagram 6"/>
          <p:cNvGraphicFramePr/>
          <p:nvPr>
            <p:extLst/>
          </p:nvPr>
        </p:nvGraphicFramePr>
        <p:xfrm>
          <a:off x="5796446" y="2207167"/>
          <a:ext cx="5874179" cy="3852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ounded Rectangle 10"/>
          <p:cNvSpPr/>
          <p:nvPr/>
        </p:nvSpPr>
        <p:spPr>
          <a:xfrm>
            <a:off x="471914" y="1546789"/>
            <a:ext cx="4946431" cy="54540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Циљеви</a:t>
            </a: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5" name="Diagram 14"/>
          <p:cNvGraphicFramePr/>
          <p:nvPr>
            <p:extLst/>
          </p:nvPr>
        </p:nvGraphicFramePr>
        <p:xfrm>
          <a:off x="471914" y="2207168"/>
          <a:ext cx="4946431" cy="38524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3" name="Straight Connector 2"/>
          <p:cNvCxnSpPr/>
          <p:nvPr/>
        </p:nvCxnSpPr>
        <p:spPr>
          <a:xfrm>
            <a:off x="907437" y="1323474"/>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11438943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54551" y="179462"/>
            <a:ext cx="10058400" cy="1135278"/>
          </a:xfrm>
        </p:spPr>
        <p:txBody>
          <a:bodyPr>
            <a:noAutofit/>
          </a:bodyPr>
          <a:lstStyle/>
          <a:p>
            <a:pPr lvl="0" algn="ctr">
              <a:lnSpc>
                <a:spcPct val="90000"/>
              </a:lnSpc>
              <a:spcBef>
                <a:spcPts val="1200"/>
              </a:spcBef>
              <a:spcAft>
                <a:spcPts val="200"/>
              </a:spcAft>
              <a:buClr>
                <a:srgbClr val="1CADE4"/>
              </a:buClr>
              <a:buSzPct val="100000"/>
            </a:pPr>
            <a:r>
              <a:rPr lang="sr-Cyrl-RS" sz="3600" b="1" spc="0" dirty="0" smtClean="0">
                <a:solidFill>
                  <a:srgbClr val="C00000"/>
                </a:solidFill>
                <a:latin typeface="+mn-lt"/>
                <a:ea typeface="+mn-ea"/>
                <a:cs typeface="+mn-cs"/>
              </a:rPr>
              <a:t>ИЗМЕНА </a:t>
            </a:r>
            <a:r>
              <a:rPr lang="sr-Cyrl-RS" sz="3600" b="1" spc="0" dirty="0">
                <a:solidFill>
                  <a:srgbClr val="C00000"/>
                </a:solidFill>
                <a:latin typeface="+mn-lt"/>
                <a:ea typeface="+mn-ea"/>
                <a:cs typeface="+mn-cs"/>
              </a:rPr>
              <a:t>АКЦИОНОГ ПЛАНА ЗА 2020. </a:t>
            </a:r>
            <a:r>
              <a:rPr lang="sr-Cyrl-RS" sz="3600" b="1" spc="0" dirty="0" smtClean="0">
                <a:solidFill>
                  <a:srgbClr val="C00000"/>
                </a:solidFill>
                <a:latin typeface="+mn-lt"/>
                <a:ea typeface="+mn-ea"/>
                <a:cs typeface="+mn-cs"/>
              </a:rPr>
              <a:t>ГОДИНУ</a:t>
            </a:r>
            <a:endParaRPr lang="en-US" sz="3600" b="1" spc="0" dirty="0">
              <a:solidFill>
                <a:srgbClr val="C00000"/>
              </a:solidFill>
              <a:latin typeface="+mn-lt"/>
              <a:ea typeface="+mn-ea"/>
              <a:cs typeface="+mn-cs"/>
            </a:endParaRPr>
          </a:p>
        </p:txBody>
      </p:sp>
      <p:sp>
        <p:nvSpPr>
          <p:cNvPr id="5" name="Rounded Rectangle 4"/>
          <p:cNvSpPr/>
          <p:nvPr/>
        </p:nvSpPr>
        <p:spPr>
          <a:xfrm>
            <a:off x="57755" y="2275971"/>
            <a:ext cx="3699984" cy="1981308"/>
          </a:xfrm>
          <a:prstGeom prst="round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Укупан буџет за</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2020</a:t>
            </a: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годину </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79</a:t>
            </a:r>
            <a:r>
              <a:rPr kumimoji="0" lang="sr-Cyrl-RS" sz="20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875</a:t>
            </a:r>
            <a:r>
              <a:rPr kumimoji="0" lang="sr-Cyrl-RS" sz="20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sr-Latn-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00</a:t>
            </a:r>
            <a:endPar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sr-Cyrl-RS" sz="2000" b="1" i="0" u="none" strike="noStrike" kern="1200" cap="none" spc="0" normalizeH="0" baseline="0" noProof="0" dirty="0">
                <a:ln>
                  <a:noFill/>
                </a:ln>
                <a:solidFill>
                  <a:prstClr val="white"/>
                </a:solidFill>
                <a:effectLst/>
                <a:uLnTx/>
                <a:uFillTx/>
                <a:latin typeface="Calibri" panose="020F0502020204030204"/>
                <a:ea typeface="+mn-ea"/>
                <a:cs typeface="+mn-cs"/>
              </a:rPr>
              <a:t>Д</a:t>
            </a: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опринос ЕУ</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67</a:t>
            </a: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893</a:t>
            </a: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75</a:t>
            </a:r>
            <a:r>
              <a:rPr kumimoji="0" lang="en-US" sz="18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0007" y="3100680"/>
            <a:ext cx="1872296" cy="1553473"/>
          </a:xfrm>
          <a:prstGeom prst="rect">
            <a:avLst/>
          </a:prstGeom>
          <a:ln>
            <a:noFill/>
          </a:ln>
        </p:spPr>
      </p:pic>
      <p:graphicFrame>
        <p:nvGraphicFramePr>
          <p:cNvPr id="7" name="Chart 6"/>
          <p:cNvGraphicFramePr/>
          <p:nvPr>
            <p:extLst/>
          </p:nvPr>
        </p:nvGraphicFramePr>
        <p:xfrm>
          <a:off x="3647368" y="1805379"/>
          <a:ext cx="8763000" cy="4656683"/>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
        <p:nvSpPr>
          <p:cNvPr id="2" name="Rectangle 1"/>
          <p:cNvSpPr/>
          <p:nvPr/>
        </p:nvSpPr>
        <p:spPr>
          <a:xfrm>
            <a:off x="4188789" y="3007890"/>
            <a:ext cx="96253" cy="90332"/>
          </a:xfrm>
          <a:prstGeom prst="rect">
            <a:avLst/>
          </a:prstGeom>
          <a:solidFill>
            <a:srgbClr val="A4D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p:cNvSpPr txBox="1"/>
          <p:nvPr/>
        </p:nvSpPr>
        <p:spPr>
          <a:xfrm>
            <a:off x="4369260" y="2904486"/>
            <a:ext cx="285148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9.4 - </a:t>
            </a:r>
            <a:r>
              <a:rPr kumimoji="0" lang="sr-Cyrl-R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Штампање брошура, лифлета, водича</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Box 9"/>
          <p:cNvSpPr txBox="1"/>
          <p:nvPr/>
        </p:nvSpPr>
        <p:spPr>
          <a:xfrm>
            <a:off x="4369260" y="3756415"/>
            <a:ext cx="2767263"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9.12 - </a:t>
            </a:r>
            <a:r>
              <a:rPr kumimoji="0" lang="sr-Cyrl-R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Експерт(и) за измену процедура ИПАРД Оперативне структуре</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10"/>
          <p:cNvSpPr/>
          <p:nvPr/>
        </p:nvSpPr>
        <p:spPr>
          <a:xfrm>
            <a:off x="4180759" y="4729766"/>
            <a:ext cx="96253" cy="90332"/>
          </a:xfrm>
          <a:prstGeom prst="rect">
            <a:avLst/>
          </a:prstGeom>
          <a:solidFill>
            <a:srgbClr val="A3C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4361236" y="4627319"/>
            <a:ext cx="2727161"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9.13.4 - </a:t>
            </a:r>
            <a:r>
              <a:rPr kumimoji="0" lang="sr-Cyrl-R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Радионице за Радну групу за измене Закона о пољопривреди и руралном развоју</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12"/>
          <p:cNvSpPr/>
          <p:nvPr/>
        </p:nvSpPr>
        <p:spPr>
          <a:xfrm>
            <a:off x="4164721" y="5727032"/>
            <a:ext cx="96253" cy="90332"/>
          </a:xfrm>
          <a:prstGeom prst="rect">
            <a:avLst/>
          </a:prstGeom>
          <a:solidFill>
            <a:srgbClr val="148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p:cNvSpPr txBox="1"/>
          <p:nvPr/>
        </p:nvSpPr>
        <p:spPr>
          <a:xfrm>
            <a:off x="4361235" y="5624846"/>
            <a:ext cx="28595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smtClean="0">
                <a:ln>
                  <a:noFill/>
                </a:ln>
                <a:solidFill>
                  <a:prstClr val="black"/>
                </a:solidFill>
                <a:effectLst/>
                <a:uLnTx/>
                <a:uFillTx/>
                <a:latin typeface="Calibri" panose="020F0502020204030204"/>
                <a:ea typeface="+mn-ea"/>
                <a:cs typeface="+mn-cs"/>
              </a:rPr>
              <a:t>9.13.5 - </a:t>
            </a:r>
            <a:r>
              <a:rPr kumimoji="0" lang="sr-Cyrl-RS" sz="1400" b="1" i="1" u="none" strike="noStrike" kern="1200" cap="none" spc="0" normalizeH="0" baseline="0" noProof="0" dirty="0" smtClean="0">
                <a:ln>
                  <a:noFill/>
                </a:ln>
                <a:solidFill>
                  <a:prstClr val="black"/>
                </a:solidFill>
                <a:effectLst/>
                <a:uLnTx/>
                <a:uFillTx/>
                <a:latin typeface="Calibri" panose="020F0502020204030204"/>
                <a:ea typeface="+mn-ea"/>
                <a:cs typeface="+mn-cs"/>
              </a:rPr>
              <a:t>Е</a:t>
            </a:r>
            <a:r>
              <a:rPr kumimoji="0" lang="en-US" sz="1400" b="1" i="1" u="none" strike="noStrike" kern="1200" cap="none" spc="0" normalizeH="0" baseline="0" noProof="0" dirty="0" smtClean="0">
                <a:ln>
                  <a:noFill/>
                </a:ln>
                <a:solidFill>
                  <a:prstClr val="black"/>
                </a:solidFill>
                <a:effectLst/>
                <a:uLnTx/>
                <a:uFillTx/>
                <a:latin typeface="Calibri" panose="020F0502020204030204"/>
                <a:ea typeface="+mn-ea"/>
                <a:cs typeface="+mn-cs"/>
              </a:rPr>
              <a:t>x-ante </a:t>
            </a:r>
            <a:r>
              <a:rPr kumimoji="0" lang="sr-Cyrl-RS" sz="1400" b="1" i="1"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sr-Cyrl-R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евалуација ИПАРД </a:t>
            </a:r>
            <a:r>
              <a:rPr kumimoji="0" lang="en-GB" sz="1400" b="1" i="0" u="none" strike="noStrike" kern="1200" cap="none" spc="0" normalizeH="0" baseline="0" noProof="0" dirty="0" smtClean="0">
                <a:ln>
                  <a:noFill/>
                </a:ln>
                <a:solidFill>
                  <a:prstClr val="black"/>
                </a:solidFill>
                <a:effectLst/>
                <a:uLnTx/>
                <a:uFillTx/>
                <a:latin typeface="Calibri" panose="020F0502020204030204"/>
                <a:ea typeface="+mn-ea"/>
                <a:cs typeface="+mn-cs"/>
              </a:rPr>
              <a:t>III</a:t>
            </a:r>
            <a:r>
              <a:rPr kumimoji="0" lang="sr-Cyrl-RS" sz="1400" b="1" i="0" u="none" strike="noStrike" kern="1200" cap="none" spc="0" normalizeH="0" baseline="0" noProof="0" dirty="0" smtClean="0">
                <a:ln>
                  <a:noFill/>
                </a:ln>
                <a:solidFill>
                  <a:prstClr val="black"/>
                </a:solidFill>
                <a:effectLst/>
                <a:uLnTx/>
                <a:uFillTx/>
                <a:latin typeface="Calibri" panose="020F0502020204030204"/>
                <a:ea typeface="+mn-ea"/>
                <a:cs typeface="+mn-cs"/>
              </a:rPr>
              <a:t> програма</a:t>
            </a:r>
            <a:r>
              <a:rPr kumimoji="0" lang="en-GB" sz="14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Rectangle 15"/>
          <p:cNvSpPr/>
          <p:nvPr/>
        </p:nvSpPr>
        <p:spPr>
          <a:xfrm>
            <a:off x="4204709" y="3869977"/>
            <a:ext cx="96253" cy="90332"/>
          </a:xfrm>
          <a:prstGeom prst="rect">
            <a:avLst/>
          </a:prstGeom>
          <a:solidFill>
            <a:srgbClr val="75B6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015683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228600" y="6400800"/>
            <a:ext cx="2590800" cy="228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 typeface="Arial" pitchFamily="34" charset="0"/>
              <a:buNone/>
              <a:tabLst/>
              <a:defRPr/>
            </a:pPr>
            <a:endParaRPr kumimoji="0" lang="sr-Cyrl-RS" sz="900" b="1" i="0" u="none" strike="noStrike" kern="1200" cap="none" spc="0" normalizeH="0" baseline="0" noProof="0" dirty="0">
              <a:ln>
                <a:noFill/>
              </a:ln>
              <a:solidFill>
                <a:prstClr val="white"/>
              </a:solidFill>
              <a:effectLst/>
              <a:uLnTx/>
              <a:uFillTx/>
              <a:latin typeface="Calibri" panose="020F0502020204030204"/>
              <a:ea typeface="+mn-ea"/>
              <a:cs typeface="Arial" pitchFamily="34" charset="0"/>
            </a:endParaRPr>
          </a:p>
        </p:txBody>
      </p:sp>
      <p:sp>
        <p:nvSpPr>
          <p:cNvPr id="13" name="Title 12"/>
          <p:cNvSpPr>
            <a:spLocks noGrp="1"/>
          </p:cNvSpPr>
          <p:nvPr>
            <p:ph type="title"/>
          </p:nvPr>
        </p:nvSpPr>
        <p:spPr>
          <a:xfrm>
            <a:off x="991312" y="-343054"/>
            <a:ext cx="10058400" cy="1201483"/>
          </a:xfrm>
        </p:spPr>
        <p:txBody>
          <a:bodyPr>
            <a:normAutofit/>
          </a:bodyPr>
          <a:lstStyle/>
          <a:p>
            <a:pPr algn="ctr"/>
            <a:r>
              <a:rPr lang="sr-Cyrl-RS" sz="3600" b="1" dirty="0" smtClean="0">
                <a:solidFill>
                  <a:srgbClr val="C00000"/>
                </a:solidFill>
                <a:latin typeface="+mn-lt"/>
              </a:rPr>
              <a:t>АКЦИОНИ </a:t>
            </a:r>
            <a:r>
              <a:rPr lang="sr-Cyrl-RS" sz="3600" b="1" dirty="0">
                <a:solidFill>
                  <a:srgbClr val="C00000"/>
                </a:solidFill>
                <a:latin typeface="+mn-lt"/>
              </a:rPr>
              <a:t>ПЛАН ЗА </a:t>
            </a:r>
            <a:r>
              <a:rPr lang="sr-Cyrl-RS" sz="3600" b="1" dirty="0" smtClean="0">
                <a:solidFill>
                  <a:srgbClr val="C00000"/>
                </a:solidFill>
                <a:latin typeface="+mn-lt"/>
              </a:rPr>
              <a:t>202</a:t>
            </a:r>
            <a:r>
              <a:rPr lang="en-US" sz="3600" b="1" dirty="0" smtClean="0">
                <a:solidFill>
                  <a:srgbClr val="C00000"/>
                </a:solidFill>
                <a:latin typeface="+mn-lt"/>
              </a:rPr>
              <a:t>1</a:t>
            </a:r>
            <a:r>
              <a:rPr lang="sr-Cyrl-RS" sz="3600" b="1" dirty="0" smtClean="0">
                <a:solidFill>
                  <a:srgbClr val="C00000"/>
                </a:solidFill>
                <a:latin typeface="+mn-lt"/>
              </a:rPr>
              <a:t>. </a:t>
            </a:r>
            <a:r>
              <a:rPr lang="sr-Cyrl-RS" sz="3600" b="1" dirty="0">
                <a:solidFill>
                  <a:srgbClr val="C00000"/>
                </a:solidFill>
                <a:latin typeface="+mn-lt"/>
              </a:rPr>
              <a:t>ГОДИНУ</a:t>
            </a:r>
            <a:endParaRPr lang="sr-Latn-RS" sz="3600" b="1" dirty="0">
              <a:solidFill>
                <a:srgbClr val="C00000"/>
              </a:solidFill>
              <a:latin typeface="+mn-lt"/>
            </a:endParaRPr>
          </a:p>
        </p:txBody>
      </p:sp>
      <p:sp>
        <p:nvSpPr>
          <p:cNvPr id="14" name="TextBox 13"/>
          <p:cNvSpPr txBox="1"/>
          <p:nvPr/>
        </p:nvSpPr>
        <p:spPr>
          <a:xfrm>
            <a:off x="220027" y="2802054"/>
            <a:ext cx="3136784" cy="2213372"/>
          </a:xfrm>
          <a:prstGeom prst="roundRect">
            <a:avLst/>
          </a:prstGeom>
          <a:solidFill>
            <a:schemeClr val="accent2">
              <a:lumMod val="60000"/>
              <a:lumOff val="4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r-Cyrl-RS" sz="2000" b="1" i="0" u="none" strike="noStrike" kern="1200" cap="none" spc="0" normalizeH="0" baseline="0" noProof="0" dirty="0">
                <a:ln>
                  <a:noFill/>
                </a:ln>
                <a:solidFill>
                  <a:prstClr val="white"/>
                </a:solidFill>
                <a:effectLst/>
                <a:uLnTx/>
                <a:uFillTx/>
                <a:latin typeface="Calibri" pitchFamily="34" charset="0"/>
                <a:ea typeface="+mn-ea"/>
                <a:cs typeface="+mn-cs"/>
              </a:rPr>
              <a:t>У</a:t>
            </a:r>
            <a:r>
              <a:rPr kumimoji="0" lang="sr-Cyrl-RS" sz="2000" b="1" i="0" u="none" strike="noStrike" kern="1200" cap="none" spc="0" normalizeH="0" baseline="0" noProof="0" dirty="0" smtClean="0">
                <a:ln>
                  <a:noFill/>
                </a:ln>
                <a:solidFill>
                  <a:prstClr val="white"/>
                </a:solidFill>
                <a:effectLst/>
                <a:uLnTx/>
                <a:uFillTx/>
                <a:latin typeface="Calibri" pitchFamily="34" charset="0"/>
                <a:ea typeface="+mn-ea"/>
                <a:cs typeface="+mn-cs"/>
              </a:rPr>
              <a:t>купан буџет за</a:t>
            </a:r>
            <a:r>
              <a:rPr kumimoji="0" lang="en-US" sz="2000" b="1" i="0" u="none" strike="noStrike" kern="1200" cap="none" spc="0" normalizeH="0" baseline="0" noProof="0" dirty="0" smtClean="0">
                <a:ln>
                  <a:noFill/>
                </a:ln>
                <a:solidFill>
                  <a:prstClr val="white"/>
                </a:solidFill>
                <a:effectLst/>
                <a:uLnTx/>
                <a:uFillTx/>
                <a:latin typeface="Calibri" pitchFamily="34" charset="0"/>
                <a:ea typeface="+mn-ea"/>
                <a:cs typeface="+mn-cs"/>
              </a:rPr>
              <a:t> 2021</a:t>
            </a:r>
            <a:r>
              <a:rPr kumimoji="0" lang="sr-Cyrl-RS" sz="2000" b="1" i="0" u="none" strike="noStrike" kern="1200" cap="none" spc="0" normalizeH="0" baseline="0" noProof="0" dirty="0" smtClean="0">
                <a:ln>
                  <a:noFill/>
                </a:ln>
                <a:solidFill>
                  <a:prstClr val="white"/>
                </a:solidFill>
                <a:effectLst/>
                <a:uLnTx/>
                <a:uFillTx/>
                <a:latin typeface="Calibri" pitchFamily="34" charset="0"/>
                <a:ea typeface="+mn-ea"/>
                <a:cs typeface="+mn-cs"/>
              </a:rPr>
              <a:t>. годину</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1</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262</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316</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00</a:t>
            </a:r>
            <a:endParaRPr kumimoji="0" lang="en-US" sz="2400" b="1" i="0" u="none" strike="noStrike" kern="1200" cap="none" spc="0" normalizeH="0" baseline="0" noProof="0" dirty="0">
              <a:ln>
                <a:noFill/>
              </a:ln>
              <a:solidFill>
                <a:prstClr val="white"/>
              </a:solidFill>
              <a:effectLst/>
              <a:uLnTx/>
              <a:uFillTx/>
              <a:latin typeface="Calibri"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prstClr val="white"/>
              </a:solidFill>
              <a:effectLst/>
              <a:uLnTx/>
              <a:uFillTx/>
              <a:latin typeface="Calibri"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sr-Cyrl-RS" sz="1800" b="1" i="0" u="none" strike="noStrike" kern="1200" cap="none" spc="0" normalizeH="0" baseline="0" noProof="0" dirty="0">
                <a:ln>
                  <a:noFill/>
                </a:ln>
                <a:solidFill>
                  <a:prstClr val="white"/>
                </a:solidFill>
                <a:effectLst/>
                <a:uLnTx/>
                <a:uFillTx/>
                <a:latin typeface="Calibri" pitchFamily="34" charset="0"/>
                <a:ea typeface="+mn-ea"/>
                <a:cs typeface="+mn-cs"/>
              </a:rPr>
              <a:t>Д</a:t>
            </a:r>
            <a:r>
              <a:rPr kumimoji="0" lang="sr-Cyrl-RS" sz="1800" b="1" i="0" u="none" strike="noStrike" kern="1200" cap="none" spc="0" normalizeH="0" baseline="0" noProof="0" dirty="0" smtClean="0">
                <a:ln>
                  <a:noFill/>
                </a:ln>
                <a:solidFill>
                  <a:prstClr val="white"/>
                </a:solidFill>
                <a:effectLst/>
                <a:uLnTx/>
                <a:uFillTx/>
                <a:latin typeface="Calibri" pitchFamily="34" charset="0"/>
                <a:ea typeface="+mn-ea"/>
                <a:cs typeface="+mn-cs"/>
              </a:rPr>
              <a:t>опринос ЕУ</a:t>
            </a:r>
            <a:r>
              <a:rPr kumimoji="0" lang="en-US" sz="1800" b="1" i="0" u="none" strike="noStrike" kern="1200" cap="none" spc="0" normalizeH="0" baseline="0" noProof="0" dirty="0" smtClean="0">
                <a:ln>
                  <a:noFill/>
                </a:ln>
                <a:solidFill>
                  <a:prstClr val="white"/>
                </a:solidFill>
                <a:effectLst/>
                <a:uLnTx/>
                <a:uFillTx/>
                <a:latin typeface="Calibri" pitchFamily="34" charset="0"/>
                <a:ea typeface="+mn-ea"/>
                <a:cs typeface="+mn-cs"/>
              </a:rPr>
              <a:t> </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1</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072</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969</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itchFamily="34" charset="0"/>
                <a:ea typeface="+mn-ea"/>
                <a:cs typeface="+mn-cs"/>
              </a:rPr>
              <a:t>00</a:t>
            </a:r>
            <a:endParaRPr kumimoji="0" lang="sr-Latn-RS" sz="2400" b="1" i="0" u="none" strike="noStrike" kern="1200" cap="none" spc="0" normalizeH="0" baseline="0" noProof="0" dirty="0">
              <a:ln>
                <a:noFill/>
              </a:ln>
              <a:solidFill>
                <a:prstClr val="white"/>
              </a:solidFill>
              <a:effectLst/>
              <a:uLnTx/>
              <a:uFillTx/>
              <a:latin typeface="Calibri" pitchFamily="34" charset="0"/>
              <a:ea typeface="+mn-ea"/>
              <a:cs typeface="+mn-cs"/>
            </a:endParaRPr>
          </a:p>
        </p:txBody>
      </p:sp>
      <p:pic>
        <p:nvPicPr>
          <p:cNvPr id="16" name="Picture 15"/>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097838" y="3908740"/>
            <a:ext cx="1692780" cy="1647468"/>
          </a:xfrm>
          <a:prstGeom prst="rect">
            <a:avLst/>
          </a:prstGeom>
        </p:spPr>
      </p:pic>
      <p:graphicFrame>
        <p:nvGraphicFramePr>
          <p:cNvPr id="9" name="Chart 8"/>
          <p:cNvGraphicFramePr>
            <a:graphicFrameLocks/>
          </p:cNvGraphicFramePr>
          <p:nvPr>
            <p:extLst/>
          </p:nvPr>
        </p:nvGraphicFramePr>
        <p:xfrm>
          <a:off x="3076575" y="1181101"/>
          <a:ext cx="9239249" cy="5019674"/>
        </p:xfrm>
        <a:graphic>
          <a:graphicData uri="http://schemas.openxmlformats.org/drawingml/2006/chart">
            <c:chart xmlns:c="http://schemas.openxmlformats.org/drawingml/2006/chart" xmlns:r="http://schemas.openxmlformats.org/officeDocument/2006/relationships" r:id="rId4"/>
          </a:graphicData>
        </a:graphic>
      </p:graphicFrame>
      <p:cxnSp>
        <p:nvCxnSpPr>
          <p:cNvPr id="7" name="Straight Connector 6"/>
          <p:cNvCxnSpPr/>
          <p:nvPr/>
        </p:nvCxnSpPr>
        <p:spPr>
          <a:xfrm>
            <a:off x="907437" y="1142992"/>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9694171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1" y="85989"/>
            <a:ext cx="12156174" cy="1325563"/>
          </a:xfrm>
        </p:spPr>
        <p:txBody>
          <a:bodyPr anchor="ctr">
            <a:normAutofit/>
          </a:bodyPr>
          <a:lstStyle/>
          <a:p>
            <a:r>
              <a:rPr lang="en-GB" sz="3600" b="1" dirty="0">
                <a:solidFill>
                  <a:srgbClr val="C00000"/>
                </a:solidFill>
                <a:latin typeface="+mn-lt"/>
              </a:rPr>
              <a:t>9. 1. </a:t>
            </a:r>
            <a:r>
              <a:rPr lang="ru-RU" sz="3600" b="1" dirty="0">
                <a:solidFill>
                  <a:srgbClr val="C00000"/>
                </a:solidFill>
                <a:latin typeface="+mn-lt"/>
              </a:rPr>
              <a:t>Трошкови организације </a:t>
            </a:r>
            <a:r>
              <a:rPr lang="ru-RU" sz="3600" b="1" dirty="0" smtClean="0">
                <a:solidFill>
                  <a:srgbClr val="C00000"/>
                </a:solidFill>
                <a:latin typeface="+mn-lt"/>
              </a:rPr>
              <a:t>седница Одбора </a:t>
            </a:r>
            <a:r>
              <a:rPr lang="ru-RU" sz="3600" b="1" dirty="0">
                <a:solidFill>
                  <a:srgbClr val="C00000"/>
                </a:solidFill>
                <a:latin typeface="+mn-lt"/>
              </a:rPr>
              <a:t>за праћење</a:t>
            </a:r>
            <a:endParaRPr lang="sr-Latn-RS" sz="3600" dirty="0">
              <a:solidFill>
                <a:srgbClr val="C00000"/>
              </a:solidFill>
              <a:latin typeface="+mn-lt"/>
            </a:endParaRPr>
          </a:p>
        </p:txBody>
      </p:sp>
      <p:sp>
        <p:nvSpPr>
          <p:cNvPr id="3" name="Content Placeholder 2"/>
          <p:cNvSpPr>
            <a:spLocks noGrp="1"/>
          </p:cNvSpPr>
          <p:nvPr>
            <p:ph idx="1"/>
          </p:nvPr>
        </p:nvSpPr>
        <p:spPr>
          <a:xfrm>
            <a:off x="2819400" y="1606544"/>
            <a:ext cx="6468208" cy="630824"/>
          </a:xfrm>
          <a:prstGeom prst="roundRect">
            <a:avLst/>
          </a:prstGeom>
          <a:solidFill>
            <a:schemeClr val="accent1">
              <a:lumMod val="20000"/>
              <a:lumOff val="80000"/>
            </a:schemeClr>
          </a:solidFill>
        </p:spPr>
        <p:txBody>
          <a:bodyPr>
            <a:noAutofit/>
          </a:bodyPr>
          <a:lstStyle/>
          <a:p>
            <a:pPr marL="0" indent="0" algn="ctr">
              <a:buNone/>
            </a:pPr>
            <a:r>
              <a:rPr lang="sr-Cyrl-RS" b="1" dirty="0" smtClean="0">
                <a:solidFill>
                  <a:schemeClr val="tx1">
                    <a:lumMod val="95000"/>
                    <a:lumOff val="5000"/>
                  </a:schemeClr>
                </a:solidFill>
              </a:rPr>
              <a:t>Организација две седнице Одбора за праћење са свим трошковима</a:t>
            </a:r>
            <a:endParaRPr lang="sr-Latn-RS" b="1" dirty="0">
              <a:solidFill>
                <a:schemeClr val="tx1">
                  <a:lumMod val="95000"/>
                  <a:lumOff val="5000"/>
                </a:schemeClr>
              </a:solidFill>
            </a:endParaRPr>
          </a:p>
        </p:txBody>
      </p:sp>
      <p:sp>
        <p:nvSpPr>
          <p:cNvPr id="7" name="Oval 6"/>
          <p:cNvSpPr/>
          <p:nvPr/>
        </p:nvSpPr>
        <p:spPr>
          <a:xfrm>
            <a:off x="1104900" y="2343150"/>
            <a:ext cx="2494403" cy="24955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Седница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Одбора за праћење у Београду</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p:cNvSpPr/>
          <p:nvPr/>
        </p:nvSpPr>
        <p:spPr>
          <a:xfrm>
            <a:off x="8309009" y="2343150"/>
            <a:ext cx="2397091" cy="24955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Седница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Одбора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за праћење ван Београда</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4834647" y="2714018"/>
            <a:ext cx="2343793" cy="2031325"/>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Најам објеката</a:t>
            </a:r>
            <a:endParaRPr kumimoji="0" lang="en-US" sz="1800" b="1" i="0" u="none" strike="noStrike" kern="1200" cap="none" spc="0" normalizeH="0" baseline="0" noProof="0" dirty="0">
              <a:ln>
                <a:noFill/>
              </a:ln>
              <a:solidFill>
                <a:prstClr val="black"/>
              </a:solidFill>
              <a:effectLst/>
              <a:uLnTx/>
              <a:uFillTx/>
              <a:latin typeface="Calibri"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Опрема</a:t>
            </a:r>
            <a:endParaRPr kumimoji="0" lang="en-US" sz="1800" b="1" i="0" u="none" strike="noStrike" kern="1200" cap="none" spc="0" normalizeH="0" baseline="0" noProof="0" dirty="0">
              <a:ln>
                <a:noFill/>
              </a:ln>
              <a:solidFill>
                <a:prstClr val="black"/>
              </a:solidFill>
              <a:effectLst/>
              <a:uLnTx/>
              <a:uFillTx/>
              <a:latin typeface="Calibri"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Смештај</a:t>
            </a:r>
            <a:endParaRPr kumimoji="0" lang="en-US" sz="1800" b="1" i="0" u="none" strike="noStrike" kern="1200" cap="none" spc="0" normalizeH="0" baseline="0" noProof="0" dirty="0">
              <a:ln>
                <a:noFill/>
              </a:ln>
              <a:solidFill>
                <a:prstClr val="black"/>
              </a:solidFill>
              <a:effectLst/>
              <a:uLnTx/>
              <a:uFillTx/>
              <a:latin typeface="Calibri"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Кетеринг</a:t>
            </a:r>
            <a:endParaRPr kumimoji="0" lang="en-US" sz="1800" b="1" i="0" u="none" strike="noStrike" kern="1200" cap="none" spc="0" normalizeH="0" baseline="0" noProof="0" dirty="0">
              <a:ln>
                <a:noFill/>
              </a:ln>
              <a:solidFill>
                <a:prstClr val="black"/>
              </a:solidFill>
              <a:effectLst/>
              <a:uLnTx/>
              <a:uFillTx/>
              <a:latin typeface="Calibri"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Превођење</a:t>
            </a:r>
            <a:endParaRPr kumimoji="0" lang="en-US" sz="1800" b="1" i="0" u="none" strike="noStrike" kern="1200" cap="none" spc="0" normalizeH="0" baseline="0" noProof="0" dirty="0">
              <a:ln>
                <a:noFill/>
              </a:ln>
              <a:solidFill>
                <a:prstClr val="black"/>
              </a:solidFill>
              <a:effectLst/>
              <a:uLnTx/>
              <a:uFillTx/>
              <a:latin typeface="Calibri"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sr-Cyrl-RS" sz="1800" b="1" i="0" u="none" strike="noStrike" kern="1200" cap="none" spc="0" normalizeH="0" baseline="0" noProof="0" dirty="0">
                <a:ln>
                  <a:noFill/>
                </a:ln>
                <a:solidFill>
                  <a:prstClr val="black"/>
                </a:solidFill>
                <a:effectLst/>
                <a:uLnTx/>
                <a:uFillTx/>
                <a:latin typeface="Calibri" pitchFamily="34" charset="0"/>
                <a:ea typeface="+mn-ea"/>
                <a:cs typeface="+mn-cs"/>
              </a:rPr>
              <a:t>Сви трошкови за учеснике</a:t>
            </a:r>
            <a:endParaRPr kumimoji="0" lang="sr-Latn-RS" sz="1800" b="1"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14" name="TextBox 13"/>
          <p:cNvSpPr txBox="1"/>
          <p:nvPr/>
        </p:nvSpPr>
        <p:spPr>
          <a:xfrm>
            <a:off x="716732" y="4944482"/>
            <a:ext cx="3270737" cy="923330"/>
          </a:xfrm>
          <a:prstGeom prst="rect">
            <a:avLst/>
          </a:prstGeom>
          <a:solidFill>
            <a:schemeClr val="accent5">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Индикативна алокација за седницу </a:t>
            </a:r>
            <a:r>
              <a:rPr kumimoji="0" lang="ru-RU" sz="1800" b="1" i="0" u="none" strike="noStrike" kern="1200" cap="none" spc="0" normalizeH="0" baseline="0" noProof="0" dirty="0" smtClean="0">
                <a:ln>
                  <a:noFill/>
                </a:ln>
                <a:solidFill>
                  <a:prstClr val="black"/>
                </a:solidFill>
                <a:effectLst/>
                <a:uLnTx/>
                <a:uFillTx/>
                <a:latin typeface="Calibri" pitchFamily="34" charset="0"/>
                <a:ea typeface="+mn-ea"/>
                <a:cs typeface="+mn-cs"/>
              </a:rPr>
              <a:t>Одбора </a:t>
            </a: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за праћење у Београду </a:t>
            </a:r>
            <a:r>
              <a:rPr kumimoji="0" lang="ru-RU" sz="1800" b="1" i="0" u="none" strike="noStrike" kern="1200" cap="none" spc="0" normalizeH="0" baseline="0" noProof="0" dirty="0" smtClean="0">
                <a:ln>
                  <a:noFill/>
                </a:ln>
                <a:solidFill>
                  <a:prstClr val="black"/>
                </a:solidFill>
                <a:effectLst/>
                <a:uLnTx/>
                <a:uFillTx/>
                <a:latin typeface="Calibri" pitchFamily="34" charset="0"/>
                <a:ea typeface="+mn-ea"/>
                <a:cs typeface="+mn-cs"/>
              </a:rPr>
              <a:t>10.000 </a:t>
            </a: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евра</a:t>
            </a:r>
            <a:endParaRPr kumimoji="0" lang="sr-Latn-RS" sz="1800" b="1"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15" name="TextBox 14"/>
          <p:cNvSpPr txBox="1"/>
          <p:nvPr/>
        </p:nvSpPr>
        <p:spPr>
          <a:xfrm>
            <a:off x="7877270" y="4944482"/>
            <a:ext cx="3261949" cy="923330"/>
          </a:xfrm>
          <a:prstGeom prst="rect">
            <a:avLst/>
          </a:prstGeom>
          <a:solidFill>
            <a:schemeClr val="accent5">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Индикативна алокација за седницу </a:t>
            </a:r>
            <a:r>
              <a:rPr kumimoji="0" lang="ru-RU" sz="1800" b="1" i="0" u="none" strike="noStrike" kern="1200" cap="none" spc="0" normalizeH="0" baseline="0" noProof="0" dirty="0" smtClean="0">
                <a:ln>
                  <a:noFill/>
                </a:ln>
                <a:solidFill>
                  <a:prstClr val="black"/>
                </a:solidFill>
                <a:effectLst/>
                <a:uLnTx/>
                <a:uFillTx/>
                <a:latin typeface="Calibri" pitchFamily="34" charset="0"/>
                <a:ea typeface="+mn-ea"/>
                <a:cs typeface="+mn-cs"/>
              </a:rPr>
              <a:t>Одбора </a:t>
            </a: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за праћење ван Београда </a:t>
            </a:r>
            <a:r>
              <a:rPr kumimoji="0" lang="ru-RU" sz="1800" b="1" i="0" u="none" strike="noStrike" kern="1200" cap="none" spc="0" normalizeH="0" baseline="0" noProof="0" dirty="0" smtClean="0">
                <a:ln>
                  <a:noFill/>
                </a:ln>
                <a:solidFill>
                  <a:prstClr val="black"/>
                </a:solidFill>
                <a:effectLst/>
                <a:uLnTx/>
                <a:uFillTx/>
                <a:latin typeface="Calibri" pitchFamily="34" charset="0"/>
                <a:ea typeface="+mn-ea"/>
                <a:cs typeface="+mn-cs"/>
              </a:rPr>
              <a:t>17.000 </a:t>
            </a: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евра</a:t>
            </a:r>
          </a:p>
        </p:txBody>
      </p:sp>
      <p:sp>
        <p:nvSpPr>
          <p:cNvPr id="16" name="Right Brace 15"/>
          <p:cNvSpPr/>
          <p:nvPr/>
        </p:nvSpPr>
        <p:spPr>
          <a:xfrm>
            <a:off x="7467950" y="2809375"/>
            <a:ext cx="409320" cy="189705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sr-Latn-R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Left Brace 16"/>
          <p:cNvSpPr/>
          <p:nvPr/>
        </p:nvSpPr>
        <p:spPr>
          <a:xfrm>
            <a:off x="4033365" y="2809374"/>
            <a:ext cx="367220" cy="189705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sr-Latn-R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Subtitle 2"/>
          <p:cNvSpPr txBox="1">
            <a:spLocks/>
          </p:cNvSpPr>
          <p:nvPr/>
        </p:nvSpPr>
        <p:spPr>
          <a:xfrm>
            <a:off x="228600" y="6400800"/>
            <a:ext cx="2590800" cy="4572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 typeface="Arial" pitchFamily="34" charset="0"/>
              <a:buNone/>
              <a:tabLst/>
              <a:defRPr/>
            </a:pPr>
            <a:endParaRPr kumimoji="0" lang="sr-Cyrl-RS" sz="900" b="1" i="0" u="none" strike="noStrike" kern="1200" cap="none" spc="0" normalizeH="0" baseline="0" noProof="0" dirty="0">
              <a:ln>
                <a:noFill/>
              </a:ln>
              <a:solidFill>
                <a:prstClr val="white"/>
              </a:solidFill>
              <a:effectLst/>
              <a:uLnTx/>
              <a:uFillTx/>
              <a:latin typeface="Calibri" panose="020F0502020204030204"/>
              <a:ea typeface="+mn-ea"/>
              <a:cs typeface="Arial" pitchFamily="34" charset="0"/>
            </a:endParaRPr>
          </a:p>
        </p:txBody>
      </p:sp>
      <p:cxnSp>
        <p:nvCxnSpPr>
          <p:cNvPr id="12" name="Straight Connector 11"/>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8558835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1194" y="218535"/>
            <a:ext cx="12078269" cy="1089529"/>
          </a:xfrm>
          <a:prstGeom prst="rect">
            <a:avLst/>
          </a:prstGeom>
        </p:spPr>
        <p:txBody>
          <a:bodyPr wrap="square">
            <a:spAutoFit/>
          </a:bodyPr>
          <a:lstStyle/>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en-US" sz="3600" b="1" i="0" u="none" strike="noStrike" kern="1200" cap="none" spc="0" normalizeH="0" baseline="0" noProof="0" dirty="0">
                <a:ln>
                  <a:noFill/>
                </a:ln>
                <a:solidFill>
                  <a:srgbClr val="C00000"/>
                </a:solidFill>
                <a:effectLst/>
                <a:uLnTx/>
                <a:uFillTx/>
                <a:latin typeface="Calibri" panose="020F0502020204030204"/>
                <a:ea typeface="+mn-ea"/>
                <a:cs typeface="+mn-cs"/>
              </a:rPr>
              <a:t>9.3. </a:t>
            </a:r>
            <a:r>
              <a:rPr kumimoji="0" lang="ru-RU" sz="3600" b="1" i="0" u="none" strike="noStrike" kern="1200" cap="none" spc="0" normalizeH="0" baseline="0" noProof="0" dirty="0">
                <a:ln>
                  <a:noFill/>
                </a:ln>
                <a:solidFill>
                  <a:srgbClr val="C00000"/>
                </a:solidFill>
                <a:effectLst/>
                <a:uLnTx/>
                <a:uFillTx/>
                <a:latin typeface="Calibri" panose="020F0502020204030204"/>
                <a:ea typeface="+mn-ea"/>
                <a:cs typeface="+mn-cs"/>
              </a:rPr>
              <a:t>Трошкови који се односе на састанке и пратеће послове радних група</a:t>
            </a:r>
          </a:p>
        </p:txBody>
      </p:sp>
      <p:sp>
        <p:nvSpPr>
          <p:cNvPr id="5" name="Rounded Rectangle 4"/>
          <p:cNvSpPr/>
          <p:nvPr/>
        </p:nvSpPr>
        <p:spPr>
          <a:xfrm>
            <a:off x="1059678" y="1818718"/>
            <a:ext cx="2931207" cy="2192773"/>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Измена процедура</a:t>
            </a:r>
            <a:r>
              <a:rPr kumimoji="0" lang="en-U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ru-RU"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ИПАРД </a:t>
            </a:r>
            <a:r>
              <a:rPr kumimoji="0" lang="ru-RU" sz="1800" b="1" i="0" u="none" strike="noStrike" kern="1200" cap="none" spc="0" normalizeH="0" baseline="0" noProof="0" dirty="0">
                <a:ln>
                  <a:noFill/>
                </a:ln>
                <a:solidFill>
                  <a:prstClr val="white"/>
                </a:solidFill>
                <a:effectLst/>
                <a:uLnTx/>
                <a:uFillTx/>
                <a:latin typeface="Calibri" panose="020F0502020204030204"/>
                <a:ea typeface="+mn-ea"/>
                <a:cs typeface="+mn-cs"/>
              </a:rPr>
              <a:t>О</a:t>
            </a:r>
            <a:r>
              <a:rPr kumimoji="0" lang="ru-RU"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перативне </a:t>
            </a:r>
            <a:r>
              <a:rPr kumimoji="0" lang="ru-RU" sz="1800" b="1" i="0" u="none" strike="noStrike" kern="1200" cap="none" spc="0" normalizeH="0" baseline="0" noProof="0" dirty="0">
                <a:ln>
                  <a:noFill/>
                </a:ln>
                <a:solidFill>
                  <a:prstClr val="white"/>
                </a:solidFill>
                <a:effectLst/>
                <a:uLnTx/>
                <a:uFillTx/>
                <a:latin typeface="Calibri" panose="020F0502020204030204"/>
                <a:ea typeface="+mn-ea"/>
                <a:cs typeface="+mn-cs"/>
              </a:rPr>
              <a:t>структуре у циљу њиховог </a:t>
            </a:r>
            <a:r>
              <a:rPr kumimoji="0" lang="ru-RU"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поједностављења</a:t>
            </a:r>
            <a:r>
              <a:rPr kumimoji="0" lang="en-U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Oval 5"/>
          <p:cNvSpPr/>
          <p:nvPr/>
        </p:nvSpPr>
        <p:spPr>
          <a:xfrm>
            <a:off x="5100228" y="1943408"/>
            <a:ext cx="2162086" cy="2068082"/>
          </a:xfrm>
          <a:prstGeom prst="ellipse">
            <a:avLst/>
          </a:prstGeom>
          <a:solidFill>
            <a:schemeClr val="accent2">
              <a:lumMod val="60000"/>
              <a:lumOff val="4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Индикативна</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алокација</a:t>
            </a:r>
            <a:r>
              <a:rPr kumimoji="0" lang="en-U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Calibri" panose="020F0502020204030204"/>
                <a:ea typeface="+mn-ea"/>
                <a:cs typeface="+mn-cs"/>
              </a:rPr>
              <a:t>3</a:t>
            </a:r>
            <a:r>
              <a:rPr kumimoji="0" lang="sr-Cyrl-RS" sz="4000" b="1" i="0" u="none" strike="noStrike" kern="1200" cap="none" spc="0" normalizeH="0" baseline="0" noProof="0" dirty="0" smtClean="0">
                <a:ln>
                  <a:noFill/>
                </a:ln>
                <a:solidFill>
                  <a:prstClr val="white"/>
                </a:solidFill>
                <a:effectLst/>
                <a:uLnTx/>
                <a:uFillTx/>
                <a:latin typeface="Calibri" panose="020F0502020204030204"/>
                <a:ea typeface="+mn-ea"/>
                <a:cs typeface="+mn-cs"/>
              </a:rPr>
              <a:t>.000</a:t>
            </a:r>
            <a:r>
              <a:rPr kumimoji="0" lang="en-US" sz="1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0327" y="2673751"/>
            <a:ext cx="1700455" cy="1601860"/>
          </a:xfrm>
          <a:prstGeom prst="rect">
            <a:avLst/>
          </a:prstGeom>
        </p:spPr>
      </p:pic>
      <p:sp>
        <p:nvSpPr>
          <p:cNvPr id="8" name="Rounded Rectangle 7"/>
          <p:cNvSpPr/>
          <p:nvPr/>
        </p:nvSpPr>
        <p:spPr>
          <a:xfrm>
            <a:off x="8112542" y="1818718"/>
            <a:ext cx="2954261" cy="219277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Интерна контрола слабости </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en-US" sz="1800" b="1" i="1" u="none" strike="noStrike" kern="1200" cap="none" spc="0" normalizeH="0" baseline="0" noProof="0" dirty="0">
                <a:ln>
                  <a:noFill/>
                </a:ln>
                <a:solidFill>
                  <a:prstClr val="white"/>
                </a:solidFill>
                <a:effectLst/>
                <a:uLnTx/>
                <a:uFillTx/>
                <a:latin typeface="Calibri" panose="020F0502020204030204"/>
                <a:ea typeface="+mn-ea"/>
                <a:cs typeface="+mn-cs"/>
              </a:rPr>
              <a:t>ICW</a:t>
            </a: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en-U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 </a:t>
            </a:r>
            <a:r>
              <a:rPr kumimoji="0" lang="ru-RU" sz="1800" b="1" i="0" u="none" strike="noStrike" kern="1200" cap="none" spc="0" normalizeH="0" baseline="0" noProof="0" dirty="0">
                <a:ln>
                  <a:noFill/>
                </a:ln>
                <a:solidFill>
                  <a:prstClr val="white"/>
                </a:solidFill>
                <a:effectLst/>
                <a:uLnTx/>
                <a:uFillTx/>
                <a:latin typeface="Calibri" panose="020F0502020204030204"/>
                <a:ea typeface="+mn-ea"/>
                <a:cs typeface="+mn-cs"/>
              </a:rPr>
              <a:t>ревизија процедура које могу указати на слабости система, њихово усклађивање и повезаност са ризицима </a:t>
            </a:r>
            <a:endParaRPr kumimoji="0" lang="sr-Latn-R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Content Placeholder 11"/>
          <p:cNvPicPr>
            <a:picLocks noGrp="1" noChangeAspect="1"/>
          </p:cNvPicPr>
          <p:nvPr>
            <p:ph idx="1"/>
          </p:nvPr>
        </p:nvPicPr>
        <p:blipFill>
          <a:blip r:embed="rId3"/>
          <a:stretch>
            <a:fillRect/>
          </a:stretch>
        </p:blipFill>
        <p:spPr>
          <a:xfrm>
            <a:off x="3144852" y="4112707"/>
            <a:ext cx="5811141" cy="1809529"/>
          </a:xfrm>
          <a:prstGeom prst="rect">
            <a:avLst/>
          </a:prstGeom>
        </p:spPr>
      </p:pic>
      <p:cxnSp>
        <p:nvCxnSpPr>
          <p:cNvPr id="10" name="Straight Connector 9"/>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70373854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184" y="131838"/>
            <a:ext cx="11353800" cy="1325563"/>
          </a:xfrm>
        </p:spPr>
        <p:txBody>
          <a:bodyPr anchor="ctr">
            <a:normAutofit/>
          </a:bodyPr>
          <a:lstStyle/>
          <a:p>
            <a:r>
              <a:rPr lang="ru-RU" sz="3600" b="1" dirty="0">
                <a:solidFill>
                  <a:srgbClr val="C00000"/>
                </a:solidFill>
                <a:latin typeface="+mn-lt"/>
              </a:rPr>
              <a:t>9.4. Трошкови за </a:t>
            </a:r>
            <a:r>
              <a:rPr lang="ru-RU" sz="3600" b="1" dirty="0" smtClean="0">
                <a:solidFill>
                  <a:srgbClr val="C00000"/>
                </a:solidFill>
                <a:latin typeface="+mn-lt"/>
              </a:rPr>
              <a:t>информисање и јавне кампање</a:t>
            </a:r>
            <a:endParaRPr lang="sr-Latn-RS" sz="3600" b="1" dirty="0">
              <a:solidFill>
                <a:srgbClr val="C00000"/>
              </a:solidFill>
              <a:latin typeface="+mn-lt"/>
            </a:endParaRPr>
          </a:p>
        </p:txBody>
      </p:sp>
      <p:sp>
        <p:nvSpPr>
          <p:cNvPr id="3" name="Content Placeholder 2"/>
          <p:cNvSpPr>
            <a:spLocks noGrp="1"/>
          </p:cNvSpPr>
          <p:nvPr>
            <p:ph idx="1"/>
          </p:nvPr>
        </p:nvSpPr>
        <p:spPr>
          <a:xfrm>
            <a:off x="1457325" y="2178710"/>
            <a:ext cx="8972550" cy="478765"/>
          </a:xfrm>
        </p:spPr>
        <p:txBody>
          <a:bodyPr>
            <a:noAutofit/>
          </a:bodyPr>
          <a:lstStyle/>
          <a:p>
            <a:pPr marL="0" lvl="0" indent="0">
              <a:buClr>
                <a:srgbClr val="1CADE4"/>
              </a:buClr>
              <a:buNone/>
            </a:pPr>
            <a:r>
              <a:rPr lang="sr-Cyrl-RS" sz="3200" dirty="0">
                <a:solidFill>
                  <a:srgbClr val="2683C6">
                    <a:lumMod val="50000"/>
                  </a:srgbClr>
                </a:solidFill>
              </a:rPr>
              <a:t>ДОБРО УЛОЖЕНО</a:t>
            </a:r>
            <a:r>
              <a:rPr lang="sr-Cyrl-RS" sz="2100" dirty="0">
                <a:solidFill>
                  <a:srgbClr val="2683C6">
                    <a:lumMod val="50000"/>
                  </a:srgbClr>
                </a:solidFill>
              </a:rPr>
              <a:t>, </a:t>
            </a:r>
            <a:r>
              <a:rPr lang="sr-Cyrl-RS" sz="3600" b="1" dirty="0">
                <a:solidFill>
                  <a:srgbClr val="2683C6">
                    <a:lumMod val="50000"/>
                  </a:srgbClr>
                </a:solidFill>
              </a:rPr>
              <a:t>ИПАРД</a:t>
            </a:r>
            <a:r>
              <a:rPr lang="sr-Cyrl-RS" sz="2100" dirty="0">
                <a:solidFill>
                  <a:srgbClr val="2683C6">
                    <a:lumMod val="50000"/>
                  </a:srgbClr>
                </a:solidFill>
              </a:rPr>
              <a:t>  </a:t>
            </a:r>
            <a:r>
              <a:rPr lang="sr-Cyrl-RS" sz="3200" dirty="0">
                <a:solidFill>
                  <a:srgbClr val="2683C6">
                    <a:lumMod val="50000"/>
                  </a:srgbClr>
                </a:solidFill>
              </a:rPr>
              <a:t>ДОБРИМ ДЕЛОМ </a:t>
            </a:r>
            <a:r>
              <a:rPr lang="sr-Cyrl-RS" sz="3200" dirty="0" smtClean="0">
                <a:solidFill>
                  <a:srgbClr val="2683C6">
                    <a:lumMod val="50000"/>
                  </a:srgbClr>
                </a:solidFill>
              </a:rPr>
              <a:t>ВРАТИ   </a:t>
            </a:r>
            <a:endParaRPr lang="sr-Latn-RS" sz="3200" dirty="0">
              <a:solidFill>
                <a:srgbClr val="2683C6">
                  <a:lumMod val="50000"/>
                </a:srgbClr>
              </a:solidFill>
            </a:endParaRPr>
          </a:p>
        </p:txBody>
      </p:sp>
      <p:sp>
        <p:nvSpPr>
          <p:cNvPr id="7" name="TextBox 6"/>
          <p:cNvSpPr txBox="1"/>
          <p:nvPr/>
        </p:nvSpPr>
        <p:spPr>
          <a:xfrm>
            <a:off x="743485" y="1817016"/>
            <a:ext cx="1121991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r-Cyrl-RS" sz="1800" b="0" i="0" u="none" strike="noStrike" kern="1200" cap="none" spc="0" normalizeH="0" baseline="0" noProof="0" dirty="0">
                <a:ln>
                  <a:noFill/>
                </a:ln>
                <a:solidFill>
                  <a:prstClr val="black"/>
                </a:solidFill>
                <a:effectLst/>
                <a:uLnTx/>
                <a:uFillTx/>
                <a:latin typeface="Calibri" pitchFamily="34" charset="0"/>
                <a:ea typeface="+mn-ea"/>
                <a:cs typeface="+mn-cs"/>
              </a:rPr>
              <a:t>Кампања </a:t>
            </a:r>
            <a:r>
              <a:rPr kumimoji="0" lang="sr-Cyrl-RS" sz="1800" b="0" i="0" u="none" strike="noStrike" kern="1200" cap="none" spc="0" normalizeH="0" baseline="0" noProof="0" dirty="0" smtClean="0">
                <a:ln>
                  <a:noFill/>
                </a:ln>
                <a:solidFill>
                  <a:prstClr val="black"/>
                </a:solidFill>
                <a:effectLst/>
                <a:uLnTx/>
                <a:uFillTx/>
                <a:latin typeface="Calibri" pitchFamily="34" charset="0"/>
                <a:ea typeface="+mn-ea"/>
                <a:cs typeface="+mn-cs"/>
              </a:rPr>
              <a:t>информисања и оглашавања за </a:t>
            </a:r>
            <a:r>
              <a:rPr kumimoji="0" lang="sr-Cyrl-RS" sz="1800" b="0" i="0" u="none" strike="noStrike" kern="1200" cap="none" spc="0" normalizeH="0" baseline="0" noProof="0" dirty="0">
                <a:ln>
                  <a:noFill/>
                </a:ln>
                <a:solidFill>
                  <a:prstClr val="black"/>
                </a:solidFill>
                <a:effectLst/>
                <a:uLnTx/>
                <a:uFillTx/>
                <a:latin typeface="Calibri" pitchFamily="34" charset="0"/>
                <a:ea typeface="+mn-ea"/>
                <a:cs typeface="+mn-cs"/>
              </a:rPr>
              <a:t>мере које се спроводе</a:t>
            </a:r>
            <a:r>
              <a:rPr kumimoji="0" lang="en-US" sz="1800" b="0" i="0" u="none" strike="noStrike" kern="1200" cap="none" spc="0" normalizeH="0" baseline="0" noProof="0" dirty="0">
                <a:ln>
                  <a:noFill/>
                </a:ln>
                <a:solidFill>
                  <a:prstClr val="black"/>
                </a:solidFill>
                <a:effectLst/>
                <a:uLnTx/>
                <a:uFillTx/>
                <a:latin typeface="Calibri" pitchFamily="34" charset="0"/>
                <a:ea typeface="+mn-ea"/>
                <a:cs typeface="+mn-cs"/>
              </a:rPr>
              <a:t> ( M1, M3, M7) </a:t>
            </a:r>
            <a:r>
              <a:rPr kumimoji="0" lang="sr-Cyrl-RS" sz="1800" b="0" i="0" u="none" strike="noStrike" kern="1200" cap="none" spc="0" normalizeH="0" baseline="0" noProof="0" dirty="0">
                <a:ln>
                  <a:noFill/>
                </a:ln>
                <a:solidFill>
                  <a:prstClr val="black"/>
                </a:solidFill>
                <a:effectLst/>
                <a:uLnTx/>
                <a:uFillTx/>
                <a:latin typeface="Calibri" pitchFamily="34" charset="0"/>
                <a:ea typeface="+mn-ea"/>
                <a:cs typeface="+mn-cs"/>
              </a:rPr>
              <a:t>и мере у </a:t>
            </a:r>
            <a:r>
              <a:rPr kumimoji="0" lang="sr-Cyrl-RS" sz="1800" b="0" i="0" u="none" strike="noStrike" kern="1200" cap="none" spc="0" normalizeH="0" baseline="0" noProof="0" dirty="0" smtClean="0">
                <a:ln>
                  <a:noFill/>
                </a:ln>
                <a:solidFill>
                  <a:prstClr val="black"/>
                </a:solidFill>
                <a:effectLst/>
                <a:uLnTx/>
                <a:uFillTx/>
                <a:latin typeface="Calibri" pitchFamily="34" charset="0"/>
                <a:ea typeface="+mn-ea"/>
                <a:cs typeface="+mn-cs"/>
              </a:rPr>
              <a:t>припреми</a:t>
            </a:r>
            <a:r>
              <a:rPr kumimoji="0" lang="en-US" sz="1800" b="0" i="0" u="none" strike="noStrike" kern="1200" cap="none" spc="0" normalizeH="0" baseline="0" noProof="0" dirty="0" smtClean="0">
                <a:ln>
                  <a:noFill/>
                </a:ln>
                <a:solidFill>
                  <a:prstClr val="black"/>
                </a:solidFill>
                <a:effectLst/>
                <a:uLnTx/>
                <a:uFillTx/>
                <a:latin typeface="Calibri" pitchFamily="34" charset="0"/>
                <a:ea typeface="+mn-ea"/>
                <a:cs typeface="+mn-cs"/>
              </a:rPr>
              <a:t> (M5)</a:t>
            </a:r>
            <a:r>
              <a:rPr kumimoji="0" lang="sr-Latn-RS" sz="1800" b="0" i="0" u="none" strike="noStrike" kern="1200" cap="none" spc="0" normalizeH="0" baseline="0" noProof="0" dirty="0" smtClean="0">
                <a:ln>
                  <a:noFill/>
                </a:ln>
                <a:solidFill>
                  <a:prstClr val="black"/>
                </a:solidFill>
                <a:effectLst/>
                <a:uLnTx/>
                <a:uFillTx/>
                <a:latin typeface="Calibri" pitchFamily="34" charset="0"/>
                <a:ea typeface="+mn-ea"/>
                <a:cs typeface="+mn-cs"/>
              </a:rPr>
              <a:t> </a:t>
            </a:r>
            <a:endParaRPr kumimoji="0" lang="sr-Latn-RS" sz="18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10" name="Oval 9"/>
          <p:cNvSpPr/>
          <p:nvPr/>
        </p:nvSpPr>
        <p:spPr>
          <a:xfrm>
            <a:off x="426221" y="3541101"/>
            <a:ext cx="2195557" cy="2070588"/>
          </a:xfrm>
          <a:prstGeom prst="ellipse">
            <a:avLst/>
          </a:prstGeom>
          <a:solidFill>
            <a:schemeClr val="accent2">
              <a:lumMod val="60000"/>
              <a:lumOff val="40000"/>
            </a:schemeClr>
          </a:solidFill>
          <a:ln>
            <a:solidFill>
              <a:schemeClr val="accent2">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Индикативна алокација</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725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хиљада</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Subtitle 2"/>
          <p:cNvSpPr txBox="1">
            <a:spLocks/>
          </p:cNvSpPr>
          <p:nvPr/>
        </p:nvSpPr>
        <p:spPr>
          <a:xfrm>
            <a:off x="228600" y="6400800"/>
            <a:ext cx="2590800" cy="228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 typeface="Arial" pitchFamily="34" charset="0"/>
              <a:buNone/>
              <a:tabLst/>
              <a:defRPr/>
            </a:pPr>
            <a:endParaRPr kumimoji="0" lang="sr-Cyrl-RS" sz="900" b="1" i="0" u="none" strike="noStrike" kern="1200" cap="none" spc="0" normalizeH="0" baseline="0" noProof="0" dirty="0">
              <a:ln>
                <a:noFill/>
              </a:ln>
              <a:solidFill>
                <a:prstClr val="white"/>
              </a:solidFill>
              <a:effectLst/>
              <a:uLnTx/>
              <a:uFillTx/>
              <a:latin typeface="Calibri" panose="020F0502020204030204"/>
              <a:ea typeface="+mn-ea"/>
              <a:cs typeface="Arial" pitchFamily="34" charset="0"/>
            </a:endParaRPr>
          </a:p>
        </p:txBody>
      </p:sp>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813255" y="4100092"/>
            <a:ext cx="1362808" cy="1362808"/>
          </a:xfrm>
          <a:prstGeom prst="rect">
            <a:avLst/>
          </a:prstGeom>
        </p:spPr>
      </p:pic>
      <p:graphicFrame>
        <p:nvGraphicFramePr>
          <p:cNvPr id="6" name="Diagram 5"/>
          <p:cNvGraphicFramePr/>
          <p:nvPr>
            <p:extLst/>
          </p:nvPr>
        </p:nvGraphicFramePr>
        <p:xfrm>
          <a:off x="3307223" y="2930235"/>
          <a:ext cx="7913404" cy="32923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9" name="Straight Connector 8"/>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7781884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704850" y="209550"/>
            <a:ext cx="11487150" cy="831850"/>
          </a:xfrm>
        </p:spPr>
        <p:txBody>
          <a:bodyPr>
            <a:normAutofit/>
          </a:bodyPr>
          <a:lstStyle/>
          <a:p>
            <a:r>
              <a:rPr lang="ru-RU" sz="3600" b="1" dirty="0">
                <a:solidFill>
                  <a:srgbClr val="C00000"/>
                </a:solidFill>
                <a:latin typeface="+mn-lt"/>
              </a:rPr>
              <a:t>9.6. Трошкови повезани са посетама и семинарима</a:t>
            </a:r>
            <a:endParaRPr lang="sr-Latn-RS" sz="3600" b="1" dirty="0">
              <a:solidFill>
                <a:srgbClr val="C00000"/>
              </a:solidFill>
              <a:latin typeface="+mn-lt"/>
            </a:endParaRPr>
          </a:p>
        </p:txBody>
      </p:sp>
      <p:graphicFrame>
        <p:nvGraphicFramePr>
          <p:cNvPr id="5" name="Chart 4"/>
          <p:cNvGraphicFramePr/>
          <p:nvPr>
            <p:extLst/>
          </p:nvPr>
        </p:nvGraphicFramePr>
        <p:xfrm>
          <a:off x="1378691" y="2306115"/>
          <a:ext cx="5330573" cy="3667225"/>
        </p:xfrm>
        <a:graphic>
          <a:graphicData uri="http://schemas.openxmlformats.org/drawingml/2006/chart">
            <c:chart xmlns:c="http://schemas.openxmlformats.org/drawingml/2006/chart" xmlns:r="http://schemas.openxmlformats.org/officeDocument/2006/relationships" r:id="rId2"/>
          </a:graphicData>
        </a:graphic>
      </p:graphicFrame>
      <p:sp>
        <p:nvSpPr>
          <p:cNvPr id="6" name="Oval 5"/>
          <p:cNvSpPr/>
          <p:nvPr/>
        </p:nvSpPr>
        <p:spPr>
          <a:xfrm>
            <a:off x="7729398" y="3466093"/>
            <a:ext cx="2194146" cy="2112368"/>
          </a:xfrm>
          <a:prstGeom prst="ellipse">
            <a:avLst/>
          </a:prstGeom>
          <a:solidFill>
            <a:schemeClr val="accent2">
              <a:lumMod val="60000"/>
              <a:lumOff val="40000"/>
            </a:schemeClr>
          </a:solidFill>
          <a:ln>
            <a:solidFill>
              <a:schemeClr val="accent2">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Индикативна </a:t>
            </a: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алокација</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US" sz="18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7</a:t>
            </a:r>
            <a:r>
              <a:rPr kumimoji="0" lang="en-U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2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хиљаде</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067758" y="3952171"/>
            <a:ext cx="1635529" cy="1660517"/>
          </a:xfrm>
          <a:prstGeom prst="rect">
            <a:avLst/>
          </a:prstGeom>
        </p:spPr>
      </p:pic>
      <p:sp>
        <p:nvSpPr>
          <p:cNvPr id="3" name="Rounded Rectangle 2"/>
          <p:cNvSpPr/>
          <p:nvPr/>
        </p:nvSpPr>
        <p:spPr>
          <a:xfrm>
            <a:off x="1774209" y="1669963"/>
            <a:ext cx="8830101"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Изградња капацитета и учешће ИПАРД Оперативне структуре на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семинарима, конгресима, студијским посетама, обукама</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8" name="Straight Connector 7"/>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0462822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a:xfrm>
            <a:off x="228600" y="6400800"/>
            <a:ext cx="2590800" cy="228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 typeface="Arial" pitchFamily="34" charset="0"/>
              <a:buNone/>
              <a:tabLst/>
              <a:defRPr/>
            </a:pPr>
            <a:endParaRPr kumimoji="0" lang="sr-Cyrl-RS" sz="900" b="1" i="0" u="none" strike="noStrike" kern="1200" cap="none" spc="0" normalizeH="0" baseline="0" noProof="0" dirty="0">
              <a:ln>
                <a:noFill/>
              </a:ln>
              <a:solidFill>
                <a:prstClr val="white"/>
              </a:solidFill>
              <a:effectLst/>
              <a:uLnTx/>
              <a:uFillTx/>
              <a:latin typeface="Calibri" panose="020F0502020204030204"/>
              <a:ea typeface="+mn-ea"/>
              <a:cs typeface="Arial" pitchFamily="34" charset="0"/>
            </a:endParaRPr>
          </a:p>
        </p:txBody>
      </p:sp>
      <p:sp>
        <p:nvSpPr>
          <p:cNvPr id="5" name="TextBox 4"/>
          <p:cNvSpPr txBox="1"/>
          <p:nvPr/>
        </p:nvSpPr>
        <p:spPr>
          <a:xfrm>
            <a:off x="36810" y="171213"/>
            <a:ext cx="13460823" cy="110799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3300" b="1" i="0" u="none" strike="noStrike" kern="1200" cap="none" spc="0" normalizeH="0" baseline="0" noProof="0" dirty="0">
                <a:ln>
                  <a:noFill/>
                </a:ln>
                <a:solidFill>
                  <a:srgbClr val="C00000"/>
                </a:solidFill>
                <a:effectLst/>
                <a:uLnTx/>
                <a:uFillTx/>
                <a:latin typeface="Calibri" panose="020F0502020204030204"/>
                <a:ea typeface="+mn-ea"/>
                <a:cs typeface="+mn-cs"/>
              </a:rPr>
              <a:t>9.7. Трошкови повезани са припремом </a:t>
            </a:r>
            <a:r>
              <a:rPr kumimoji="0" lang="ru-RU" sz="3300" b="1" i="0" u="none" strike="noStrike" kern="1200" cap="none" spc="0" normalizeH="0" baseline="0" noProof="0" dirty="0" smtClean="0">
                <a:ln>
                  <a:noFill/>
                </a:ln>
                <a:solidFill>
                  <a:srgbClr val="C00000"/>
                </a:solidFill>
                <a:effectLst/>
                <a:uLnTx/>
                <a:uFillTx/>
                <a:latin typeface="Calibri" panose="020F0502020204030204"/>
                <a:ea typeface="+mn-ea"/>
                <a:cs typeface="+mn-cs"/>
              </a:rPr>
              <a:t>или поједностављивањем </a:t>
            </a:r>
            <a:r>
              <a:rPr kumimoji="0" lang="ru-RU" sz="3300" b="1" i="0" u="none" strike="noStrike" kern="1200" cap="none" spc="0" normalizeH="0" baseline="0" noProof="0" dirty="0">
                <a:ln>
                  <a:noFill/>
                </a:ln>
                <a:solidFill>
                  <a:srgbClr val="C00000"/>
                </a:solidFill>
                <a:effectLst/>
                <a:uLnTx/>
                <a:uFillTx/>
                <a:latin typeface="Calibri" panose="020F0502020204030204"/>
                <a:ea typeface="+mn-ea"/>
                <a:cs typeface="+mn-cs"/>
              </a:rPr>
              <a:t>спровођења мера у програму</a:t>
            </a:r>
          </a:p>
        </p:txBody>
      </p:sp>
      <p:sp>
        <p:nvSpPr>
          <p:cNvPr id="7" name="Rounded Rectangle 6"/>
          <p:cNvSpPr/>
          <p:nvPr/>
        </p:nvSpPr>
        <p:spPr>
          <a:xfrm>
            <a:off x="1524000" y="1710352"/>
            <a:ext cx="6096000" cy="578882"/>
          </a:xfrm>
          <a:prstGeom prst="roundRect">
            <a:avLst/>
          </a:prstGeom>
          <a:solidFill>
            <a:schemeClr val="accent1"/>
          </a:solidFill>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800" b="1" i="0" u="none" strike="noStrike" kern="1200" cap="none" spc="0" normalizeH="0" baseline="0" noProof="0" dirty="0">
                <a:ln>
                  <a:noFill/>
                </a:ln>
                <a:solidFill>
                  <a:prstClr val="white"/>
                </a:solidFill>
                <a:effectLst/>
                <a:uLnTx/>
                <a:uFillTx/>
                <a:latin typeface="Calibri" pitchFamily="34" charset="0"/>
                <a:ea typeface="+mn-ea"/>
                <a:cs typeface="+mn-cs"/>
              </a:rPr>
              <a:t>Ангажовање експерата</a:t>
            </a:r>
            <a:r>
              <a:rPr kumimoji="0" lang="en-US" sz="2800" b="1" i="0" u="none" strike="noStrike" kern="1200" cap="none" spc="0" normalizeH="0" baseline="0" noProof="0" dirty="0">
                <a:ln>
                  <a:noFill/>
                </a:ln>
                <a:solidFill>
                  <a:prstClr val="white"/>
                </a:solidFill>
                <a:effectLst/>
                <a:uLnTx/>
                <a:uFillTx/>
                <a:latin typeface="Calibri" pitchFamily="34" charset="0"/>
                <a:ea typeface="+mn-ea"/>
                <a:cs typeface="+mn-cs"/>
              </a:rPr>
              <a:t>:</a:t>
            </a:r>
            <a:endParaRPr kumimoji="0" lang="sr-Latn-RS" sz="2800" b="1" i="0" u="none" strike="noStrike" kern="1200" cap="none" spc="0" normalizeH="0" baseline="0" noProof="0" dirty="0">
              <a:ln>
                <a:noFill/>
              </a:ln>
              <a:solidFill>
                <a:prstClr val="white"/>
              </a:solidFill>
              <a:effectLst/>
              <a:uLnTx/>
              <a:uFillTx/>
              <a:latin typeface="Calibri" pitchFamily="34" charset="0"/>
              <a:ea typeface="+mn-ea"/>
              <a:cs typeface="+mn-cs"/>
            </a:endParaRPr>
          </a:p>
        </p:txBody>
      </p:sp>
      <p:sp>
        <p:nvSpPr>
          <p:cNvPr id="9" name="Rectangle 8"/>
          <p:cNvSpPr/>
          <p:nvPr/>
        </p:nvSpPr>
        <p:spPr>
          <a:xfrm>
            <a:off x="1129144" y="2446792"/>
            <a:ext cx="6596254" cy="517065"/>
          </a:xfrm>
          <a:prstGeom prst="rect">
            <a:avLst/>
          </a:prstGeom>
        </p:spPr>
        <p:txBody>
          <a:bodyPr wrap="square">
            <a:spAutoFit/>
          </a:bodyPr>
          <a:lstStyle/>
          <a:p>
            <a:pPr marL="514350" marR="0" lvl="0" indent="-285750" algn="l" defTabSz="914400" rtl="0" eaLnBrk="0" fontAlgn="base" latinLnBrk="0" hangingPunct="0">
              <a:lnSpc>
                <a:spcPct val="115000"/>
              </a:lnSpc>
              <a:spcBef>
                <a:spcPts val="0"/>
              </a:spcBef>
              <a:spcAft>
                <a:spcPts val="0"/>
              </a:spcAft>
              <a:buClrTx/>
              <a:buSzTx/>
              <a:buFont typeface="Arial" panose="020B0604020202020204" pitchFamily="34" charset="0"/>
              <a:buChar char="•"/>
              <a:tabLst/>
              <a:defRPr/>
            </a:pPr>
            <a:r>
              <a:rPr kumimoji="0" lang="ru-RU" sz="2400" b="1" i="0" u="none" strike="noStrike" kern="1200" cap="none" spc="0" normalizeH="0" baseline="0" noProof="0" dirty="0" smtClean="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rPr>
              <a:t> за спровођење Мере 9 по ПРАГ правилима</a:t>
            </a:r>
            <a:endParaRPr kumimoji="0" lang="ru-RU" sz="2400" b="1" i="0" u="none" strike="noStrike" kern="1200" cap="none" spc="0" normalizeH="0" baseline="0" noProof="0" dirty="0">
              <a:ln>
                <a:noFill/>
              </a:ln>
              <a:solidFill>
                <a:prstClr val="black"/>
              </a:solidFill>
              <a:effectLst/>
              <a:uLnTx/>
              <a:uFillTx/>
              <a:latin typeface="Calibri Light" panose="020F0302020204030204"/>
              <a:ea typeface="Times New Roman" panose="02020603050405020304" pitchFamily="18" charset="0"/>
              <a:cs typeface="Times New Roman" panose="02020603050405020304" pitchFamily="18" charset="0"/>
            </a:endParaRPr>
          </a:p>
        </p:txBody>
      </p:sp>
      <p:sp>
        <p:nvSpPr>
          <p:cNvPr id="14" name="Oval 13"/>
          <p:cNvSpPr/>
          <p:nvPr/>
        </p:nvSpPr>
        <p:spPr>
          <a:xfrm>
            <a:off x="7970291" y="2566882"/>
            <a:ext cx="2962559" cy="2905870"/>
          </a:xfrm>
          <a:prstGeom prst="ellipse">
            <a:avLst/>
          </a:prstGeom>
          <a:solidFill>
            <a:schemeClr val="accent2">
              <a:lumMod val="60000"/>
              <a:lumOff val="40000"/>
            </a:schemeClr>
          </a:solidFill>
          <a:ln>
            <a:solidFill>
              <a:schemeClr val="accent2">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000" b="1" i="0" u="none" strike="noStrike" kern="1200" cap="none" spc="0" normalizeH="0" baseline="0" noProof="0" dirty="0">
                <a:ln>
                  <a:noFill/>
                </a:ln>
                <a:solidFill>
                  <a:prstClr val="white"/>
                </a:solidFill>
                <a:effectLst/>
                <a:uLnTx/>
                <a:uFillTx/>
                <a:latin typeface="Calibri" panose="020F0502020204030204"/>
                <a:ea typeface="+mn-ea"/>
                <a:cs typeface="+mn-cs"/>
              </a:rPr>
              <a:t>Индикативна алокација</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5400" b="1" i="0" u="none" strike="noStrike" kern="1200" cap="none" spc="0" normalizeH="0" baseline="0" noProof="0" dirty="0" smtClean="0">
                <a:ln>
                  <a:noFill/>
                </a:ln>
                <a:solidFill>
                  <a:prstClr val="white"/>
                </a:solidFill>
                <a:effectLst/>
                <a:uLnTx/>
                <a:uFillTx/>
                <a:latin typeface="Calibri" panose="020F0502020204030204"/>
                <a:ea typeface="+mn-ea"/>
                <a:cs typeface="+mn-cs"/>
              </a:rPr>
              <a:t>13</a:t>
            </a:r>
            <a:r>
              <a:rPr kumimoji="0" lang="en-US" sz="5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Cyrl-RS" sz="54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32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хиљада</a:t>
            </a:r>
            <a:r>
              <a:rPr kumimoji="0" lang="en-US" sz="3200" b="1" i="0" u="none" strike="noStrike" kern="1200" cap="none" spc="0" normalizeH="0" baseline="0" noProof="0" dirty="0" smtClean="0">
                <a:ln>
                  <a:noFill/>
                </a:ln>
                <a:solidFill>
                  <a:prstClr val="black">
                    <a:lumMod val="75000"/>
                    <a:lumOff val="25000"/>
                  </a:prstClr>
                </a:solidFill>
                <a:effectLst/>
                <a:uLnTx/>
                <a:uFillTx/>
                <a:latin typeface="Calibri" panose="020F0502020204030204"/>
                <a:ea typeface="+mn-ea"/>
                <a:cs typeface="+mn-cs"/>
              </a:rPr>
              <a:t> </a:t>
            </a:r>
            <a:endParaRPr kumimoji="0" lang="sr-Latn-RS" sz="3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pic>
        <p:nvPicPr>
          <p:cNvPr id="15" name="Picture 14"/>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950668" y="3038708"/>
            <a:ext cx="2160891" cy="2193906"/>
          </a:xfrm>
          <a:prstGeom prst="rect">
            <a:avLst/>
          </a:prstGeom>
        </p:spPr>
      </p:pic>
      <p:pic>
        <p:nvPicPr>
          <p:cNvPr id="10" name="Picture 9"/>
          <p:cNvPicPr>
            <a:picLocks noChangeAspect="1"/>
          </p:cNvPicPr>
          <p:nvPr/>
        </p:nvPicPr>
        <p:blipFill>
          <a:blip r:embed="rId4"/>
          <a:stretch>
            <a:fillRect/>
          </a:stretch>
        </p:blipFill>
        <p:spPr>
          <a:xfrm>
            <a:off x="2768189" y="3038708"/>
            <a:ext cx="3190875" cy="3048000"/>
          </a:xfrm>
          <a:prstGeom prst="rect">
            <a:avLst/>
          </a:prstGeom>
        </p:spPr>
      </p:pic>
      <p:cxnSp>
        <p:nvCxnSpPr>
          <p:cNvPr id="11" name="Straight Connector 10"/>
          <p:cNvCxnSpPr/>
          <p:nvPr/>
        </p:nvCxnSpPr>
        <p:spPr>
          <a:xfrm>
            <a:off x="907437" y="1431759"/>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8227560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9084170" y="4309996"/>
            <a:ext cx="2204815" cy="1984511"/>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r-Latn-R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Subtitle 2"/>
          <p:cNvSpPr txBox="1">
            <a:spLocks/>
          </p:cNvSpPr>
          <p:nvPr/>
        </p:nvSpPr>
        <p:spPr>
          <a:xfrm>
            <a:off x="228600" y="6400800"/>
            <a:ext cx="2590800" cy="228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base" latinLnBrk="0" hangingPunct="1">
              <a:lnSpc>
                <a:spcPct val="100000"/>
              </a:lnSpc>
              <a:spcBef>
                <a:spcPts val="0"/>
              </a:spcBef>
              <a:spcAft>
                <a:spcPct val="0"/>
              </a:spcAft>
              <a:buClrTx/>
              <a:buSzTx/>
              <a:buFont typeface="Arial" pitchFamily="34" charset="0"/>
              <a:buNone/>
              <a:tabLst/>
              <a:defRPr/>
            </a:pPr>
            <a:endParaRPr kumimoji="0" lang="sr-Cyrl-RS" sz="900" b="1" i="0" u="none" strike="noStrike" kern="1200" cap="none" spc="0" normalizeH="0" baseline="0" noProof="0" dirty="0">
              <a:ln>
                <a:noFill/>
              </a:ln>
              <a:solidFill>
                <a:prstClr val="white"/>
              </a:solidFill>
              <a:effectLst/>
              <a:uLnTx/>
              <a:uFillTx/>
              <a:latin typeface="Calibri" panose="020F0502020204030204"/>
              <a:ea typeface="+mn-ea"/>
              <a:cs typeface="Arial" pitchFamily="34" charset="0"/>
            </a:endParaRPr>
          </a:p>
        </p:txBody>
      </p:sp>
      <p:sp>
        <p:nvSpPr>
          <p:cNvPr id="3" name="Title 2"/>
          <p:cNvSpPr>
            <a:spLocks noGrp="1"/>
          </p:cNvSpPr>
          <p:nvPr>
            <p:ph type="title"/>
          </p:nvPr>
        </p:nvSpPr>
        <p:spPr>
          <a:xfrm>
            <a:off x="606912" y="163126"/>
            <a:ext cx="11382286" cy="1388437"/>
          </a:xfrm>
        </p:spPr>
        <p:txBody>
          <a:bodyPr>
            <a:normAutofit/>
          </a:bodyPr>
          <a:lstStyle/>
          <a:p>
            <a:r>
              <a:rPr lang="ru-RU" sz="3200" b="1" dirty="0">
                <a:solidFill>
                  <a:srgbClr val="C00000"/>
                </a:solidFill>
                <a:latin typeface="+mn-lt"/>
              </a:rPr>
              <a:t>9.8. Трошкови </a:t>
            </a:r>
            <a:r>
              <a:rPr lang="ru-RU" sz="3200" b="1" dirty="0" smtClean="0">
                <a:solidFill>
                  <a:srgbClr val="C00000"/>
                </a:solidFill>
                <a:latin typeface="+mn-lt"/>
              </a:rPr>
              <a:t>у вези </a:t>
            </a:r>
            <a:r>
              <a:rPr lang="ru-RU" sz="3200" b="1" dirty="0">
                <a:solidFill>
                  <a:srgbClr val="C00000"/>
                </a:solidFill>
                <a:latin typeface="+mn-lt"/>
              </a:rPr>
              <a:t>са „Стицањем </a:t>
            </a:r>
            <a:r>
              <a:rPr lang="ru-RU" sz="3200" b="1" dirty="0" smtClean="0">
                <a:solidFill>
                  <a:srgbClr val="C00000"/>
                </a:solidFill>
                <a:latin typeface="+mn-lt"/>
              </a:rPr>
              <a:t>вештина</a:t>
            </a:r>
            <a:r>
              <a:rPr lang="en-US" sz="3200" b="1" dirty="0" smtClean="0">
                <a:solidFill>
                  <a:srgbClr val="C00000"/>
                </a:solidFill>
                <a:latin typeface="+mn-lt"/>
              </a:rPr>
              <a:t>”</a:t>
            </a:r>
            <a:r>
              <a:rPr lang="ru-RU" sz="3200" b="1" dirty="0" smtClean="0">
                <a:solidFill>
                  <a:srgbClr val="C00000"/>
                </a:solidFill>
                <a:latin typeface="+mn-lt"/>
              </a:rPr>
              <a:t> </a:t>
            </a:r>
            <a:r>
              <a:rPr lang="ru-RU" sz="3200" b="1" dirty="0">
                <a:solidFill>
                  <a:srgbClr val="C00000"/>
                </a:solidFill>
                <a:latin typeface="+mn-lt"/>
              </a:rPr>
              <a:t>за припрему потенцијалних ЛАГ за спровођење мере </a:t>
            </a:r>
            <a:r>
              <a:rPr lang="ru-RU" sz="3200" b="1" dirty="0" smtClean="0">
                <a:solidFill>
                  <a:srgbClr val="C00000"/>
                </a:solidFill>
                <a:latin typeface="+mn-lt"/>
              </a:rPr>
              <a:t>Спровођење </a:t>
            </a:r>
            <a:r>
              <a:rPr lang="ru-RU" sz="3200" b="1" dirty="0">
                <a:solidFill>
                  <a:srgbClr val="C00000"/>
                </a:solidFill>
                <a:latin typeface="+mn-lt"/>
              </a:rPr>
              <a:t>локалних стратегија руралног </a:t>
            </a:r>
            <a:r>
              <a:rPr lang="ru-RU" sz="3200" b="1" dirty="0" smtClean="0">
                <a:solidFill>
                  <a:srgbClr val="C00000"/>
                </a:solidFill>
                <a:latin typeface="+mn-lt"/>
              </a:rPr>
              <a:t>развоја </a:t>
            </a:r>
            <a:r>
              <a:rPr lang="ru-RU" sz="3200" b="1" dirty="0">
                <a:solidFill>
                  <a:srgbClr val="C00000"/>
                </a:solidFill>
                <a:latin typeface="+mn-lt"/>
              </a:rPr>
              <a:t>-  </a:t>
            </a:r>
            <a:r>
              <a:rPr lang="ru-RU" sz="3200" b="1" i="1" dirty="0">
                <a:solidFill>
                  <a:srgbClr val="C00000"/>
                </a:solidFill>
                <a:latin typeface="+mn-lt"/>
              </a:rPr>
              <a:t>LEADER</a:t>
            </a:r>
            <a:r>
              <a:rPr lang="ru-RU" sz="3200" b="1" dirty="0">
                <a:solidFill>
                  <a:srgbClr val="C00000"/>
                </a:solidFill>
                <a:latin typeface="+mn-lt"/>
              </a:rPr>
              <a:t> приступ</a:t>
            </a:r>
            <a:endParaRPr lang="sr-Latn-RS" sz="3200" b="1" dirty="0">
              <a:solidFill>
                <a:srgbClr val="C00000"/>
              </a:solidFill>
              <a:latin typeface="+mn-lt"/>
            </a:endParaRPr>
          </a:p>
        </p:txBody>
      </p:sp>
      <p:sp>
        <p:nvSpPr>
          <p:cNvPr id="14" name="Rounded Rectangle 13"/>
          <p:cNvSpPr/>
          <p:nvPr/>
        </p:nvSpPr>
        <p:spPr>
          <a:xfrm>
            <a:off x="8472893" y="1696529"/>
            <a:ext cx="3427377" cy="1634490"/>
          </a:xfrm>
          <a:prstGeom prst="roundRect">
            <a:avLst/>
          </a:prstGeom>
          <a:solidFill>
            <a:schemeClr val="accent1">
              <a:lumMod val="60000"/>
              <a:lumOff val="40000"/>
            </a:schemeClr>
          </a:solid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Подршка подизању свести, процесу анимације и изградњи локалних капацитета за оживљавање </a:t>
            </a:r>
            <a:r>
              <a:rPr kumimoji="0" lang="en-US" sz="1800" b="1" i="1" u="none" strike="noStrike" kern="1200" cap="none" spc="0" normalizeH="0" baseline="0" noProof="0" dirty="0" smtClean="0">
                <a:ln>
                  <a:noFill/>
                </a:ln>
                <a:solidFill>
                  <a:prstClr val="black"/>
                </a:solidFill>
                <a:effectLst/>
                <a:uLnTx/>
                <a:uFillTx/>
                <a:latin typeface="Calibri" pitchFamily="34" charset="0"/>
                <a:ea typeface="+mn-ea"/>
                <a:cs typeface="+mn-cs"/>
              </a:rPr>
              <a:t>LEADER </a:t>
            </a:r>
            <a:r>
              <a:rPr kumimoji="0" lang="sr-Cyrl-RS" sz="1800" b="1" i="0" u="none" strike="noStrike" kern="1200" cap="none" spc="0" normalizeH="0" baseline="0" noProof="0" dirty="0" smtClean="0">
                <a:ln>
                  <a:noFill/>
                </a:ln>
                <a:solidFill>
                  <a:prstClr val="black"/>
                </a:solidFill>
                <a:effectLst/>
                <a:uLnTx/>
                <a:uFillTx/>
                <a:latin typeface="Calibri" pitchFamily="34" charset="0"/>
                <a:ea typeface="+mn-ea"/>
                <a:cs typeface="+mn-cs"/>
              </a:rPr>
              <a:t>приступа</a:t>
            </a:r>
            <a:r>
              <a:rPr kumimoji="0" lang="ru-RU" sz="1800" b="1" i="0" u="none" strike="noStrike" kern="1200" cap="none" spc="0" normalizeH="0" baseline="0" noProof="0" dirty="0" smtClean="0">
                <a:ln>
                  <a:noFill/>
                </a:ln>
                <a:solidFill>
                  <a:prstClr val="black"/>
                </a:solidFill>
                <a:effectLst/>
                <a:uLnTx/>
                <a:uFillTx/>
                <a:latin typeface="Calibri" pitchFamily="34" charset="0"/>
                <a:ea typeface="+mn-ea"/>
                <a:cs typeface="+mn-cs"/>
              </a:rPr>
              <a:t> </a:t>
            </a:r>
            <a:r>
              <a:rPr kumimoji="0" lang="ru-RU" sz="1800" b="1" i="0" u="none" strike="noStrike" kern="1200" cap="none" spc="0" normalizeH="0" baseline="0" noProof="0" dirty="0">
                <a:ln>
                  <a:noFill/>
                </a:ln>
                <a:solidFill>
                  <a:prstClr val="black"/>
                </a:solidFill>
                <a:effectLst/>
                <a:uLnTx/>
                <a:uFillTx/>
                <a:latin typeface="Calibri" pitchFamily="34" charset="0"/>
                <a:ea typeface="+mn-ea"/>
                <a:cs typeface="+mn-cs"/>
              </a:rPr>
              <a:t>у Србији</a:t>
            </a:r>
            <a:endParaRPr kumimoji="0" lang="sr-Latn-RS" sz="1800" b="1"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15" name="Rectangle 14"/>
          <p:cNvSpPr/>
          <p:nvPr/>
        </p:nvSpPr>
        <p:spPr>
          <a:xfrm>
            <a:off x="299637" y="2281762"/>
            <a:ext cx="7920544" cy="1133387"/>
          </a:xfrm>
          <a:prstGeom prst="rect">
            <a:avLst/>
          </a:prstGeom>
        </p:spPr>
        <p:txBody>
          <a:bodyPr wrap="square">
            <a:spAutoFit/>
          </a:bodyPr>
          <a:lstStyle/>
          <a:p>
            <a:pPr marL="0" marR="0" lvl="0" indent="0" algn="just" defTabSz="914400" rtl="0" eaLnBrk="0" fontAlgn="base" latinLnBrk="0" hangingPunct="0">
              <a:lnSpc>
                <a:spcPct val="115000"/>
              </a:lnSpc>
              <a:spcBef>
                <a:spcPts val="600"/>
              </a:spcBef>
              <a:spcAft>
                <a:spcPts val="600"/>
              </a:spcAft>
              <a:buClrTx/>
              <a:buSzTx/>
              <a:buFontTx/>
              <a:buNone/>
              <a:tabLst/>
              <a:defRPr/>
            </a:pPr>
            <a:r>
              <a:rPr kumimoji="0" lang="sr-Cyrl-RS" sz="2000" b="1"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Планиране </a:t>
            </a:r>
            <a:r>
              <a:rPr kumimoji="0" lang="sr-Cyrl-RS" sz="20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а</a:t>
            </a:r>
            <a:r>
              <a:rPr kumimoji="0" lang="sr-Cyrl-RS" sz="2000" b="1"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ктивности </a:t>
            </a:r>
            <a:r>
              <a:rPr kumimoji="0" lang="ru-RU" sz="20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за едукацију и изградњу капацитета </a:t>
            </a:r>
            <a:r>
              <a:rPr kumimoji="0" lang="ru-RU" sz="20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различитих циљних </a:t>
            </a:r>
            <a:r>
              <a:rPr kumimoji="0" lang="ru-RU" sz="2000" b="0"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група (аниматора</a:t>
            </a:r>
            <a:r>
              <a:rPr kumimoji="0" lang="ru-RU" sz="20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 менаџера, чланова управног одбора </a:t>
            </a:r>
            <a:r>
              <a:rPr kumimoji="0" lang="sr-Cyrl-RS" sz="2000" b="0"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потенцијалних </a:t>
            </a:r>
            <a:r>
              <a:rPr kumimoji="0" lang="ru-RU" sz="2000" b="0"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ЛАГ</a:t>
            </a:r>
            <a:r>
              <a:rPr kumimoji="0" lang="ru-RU" sz="20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 ИПАРД ОС, ЈЛС и локалног </a:t>
            </a:r>
            <a:r>
              <a:rPr kumimoji="0" lang="ru-RU" sz="2000" b="0"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становништва)</a:t>
            </a:r>
            <a:r>
              <a:rPr kumimoji="0" lang="en-GB" sz="2000" b="0" i="0" u="none" strike="noStrike" kern="1200" cap="none" spc="0" normalizeH="0" baseline="0" noProof="0" dirty="0" smtClean="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a:t>
            </a:r>
            <a:endParaRPr kumimoji="0" lang="sr-Latn-RS" sz="20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6" name="Down Arrow 15"/>
          <p:cNvSpPr/>
          <p:nvPr/>
        </p:nvSpPr>
        <p:spPr>
          <a:xfrm>
            <a:off x="9772243" y="3452883"/>
            <a:ext cx="828675" cy="75062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sr-Latn-R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p:cNvSpPr txBox="1"/>
          <p:nvPr/>
        </p:nvSpPr>
        <p:spPr>
          <a:xfrm>
            <a:off x="9319287" y="4513469"/>
            <a:ext cx="1734583" cy="1754326"/>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Индикативна алокација</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alibri" pitchFamily="34" charset="0"/>
                <a:ea typeface="+mn-ea"/>
                <a:cs typeface="+mn-cs"/>
              </a:rPr>
              <a:t>82</a:t>
            </a:r>
            <a:r>
              <a:rPr kumimoji="0" lang="en-US" sz="2400" b="1" i="0" u="none" strike="noStrike" kern="1200" cap="none" spc="0" normalizeH="0" baseline="0" noProof="0" dirty="0">
                <a:ln>
                  <a:noFill/>
                </a:ln>
                <a:solidFill>
                  <a:prstClr val="white"/>
                </a:solidFill>
                <a:effectLst/>
                <a:uLnTx/>
                <a:uFillTx/>
                <a:latin typeface="Calibri" pitchFamily="34" charset="0"/>
                <a:ea typeface="+mn-ea"/>
                <a:cs typeface="+mn-cs"/>
              </a:rPr>
              <a:t> </a:t>
            </a:r>
            <a:r>
              <a:rPr kumimoji="0" lang="sr-Cyrl-RS" sz="2400" b="1" i="0" u="none" strike="noStrike" kern="1200" cap="none" spc="0" normalizeH="0" baseline="0" noProof="0" dirty="0" smtClean="0">
                <a:ln>
                  <a:noFill/>
                </a:ln>
                <a:solidFill>
                  <a:prstClr val="white"/>
                </a:solidFill>
                <a:effectLst/>
                <a:uLnTx/>
                <a:uFillTx/>
                <a:latin typeface="Calibri" pitchFamily="34" charset="0"/>
                <a:ea typeface="+mn-ea"/>
                <a:cs typeface="+mn-cs"/>
              </a:rPr>
              <a:t>хиљаде</a:t>
            </a:r>
            <a:endParaRPr kumimoji="0" lang="sr-Latn-RS" sz="2400" b="1" i="0" u="none" strike="noStrike" kern="1200" cap="none" spc="0" normalizeH="0" baseline="0" noProof="0" dirty="0">
              <a:ln>
                <a:noFill/>
              </a:ln>
              <a:solidFill>
                <a:prstClr val="white"/>
              </a:solidFill>
              <a:effectLst/>
              <a:uLnTx/>
              <a:uFillTx/>
              <a:latin typeface="Calibri" pitchFamily="34" charset="0"/>
              <a:ea typeface="+mn-ea"/>
              <a:cs typeface="+mn-cs"/>
            </a:endParaRPr>
          </a:p>
        </p:txBody>
      </p:sp>
      <p:pic>
        <p:nvPicPr>
          <p:cNvPr id="18" name="Picture 1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353669" y="4633990"/>
            <a:ext cx="1635529" cy="1660517"/>
          </a:xfrm>
          <a:prstGeom prst="rect">
            <a:avLst/>
          </a:prstGeom>
        </p:spPr>
      </p:pic>
      <p:cxnSp>
        <p:nvCxnSpPr>
          <p:cNvPr id="10" name="Straight Connector 9"/>
          <p:cNvCxnSpPr/>
          <p:nvPr/>
        </p:nvCxnSpPr>
        <p:spPr>
          <a:xfrm>
            <a:off x="1809462" y="1542199"/>
            <a:ext cx="8514347" cy="12392"/>
          </a:xfrm>
          <a:prstGeom prst="line">
            <a:avLst/>
          </a:prstGeom>
        </p:spPr>
        <p:style>
          <a:lnRef idx="2">
            <a:schemeClr val="accent2"/>
          </a:lnRef>
          <a:fillRef idx="0">
            <a:schemeClr val="accent2"/>
          </a:fillRef>
          <a:effectRef idx="1">
            <a:schemeClr val="accent2"/>
          </a:effectRef>
          <a:fontRef idx="minor">
            <a:schemeClr val="tx1"/>
          </a:fontRef>
        </p:style>
      </p:cxnSp>
      <p:sp>
        <p:nvSpPr>
          <p:cNvPr id="4" name="Rectangle 3"/>
          <p:cNvSpPr/>
          <p:nvPr/>
        </p:nvSpPr>
        <p:spPr>
          <a:xfrm>
            <a:off x="408821" y="3732884"/>
            <a:ext cx="8385642" cy="2004844"/>
          </a:xfrm>
          <a:prstGeom prst="rect">
            <a:avLst/>
          </a:prstGeom>
        </p:spPr>
        <p:txBody>
          <a:bodyPr wrap="square">
            <a:spAutoFit/>
          </a:bodyPr>
          <a:lstStyle/>
          <a:p>
            <a:pPr marL="285750" marR="0" lvl="0" indent="-285750" algn="just" defTabSz="914400" rtl="0" eaLnBrk="0" fontAlgn="base" latinLnBrk="0" hangingPunct="0">
              <a:lnSpc>
                <a:spcPct val="150000"/>
              </a:lnSpc>
              <a:spcBef>
                <a:spcPts val="600"/>
              </a:spcBef>
              <a:spcAft>
                <a:spcPts val="600"/>
              </a:spcAft>
              <a:buClrTx/>
              <a:buSzTx/>
              <a:buFont typeface="Arial" panose="020B0604020202020204" pitchFamily="34" charset="0"/>
              <a:buChar char="•"/>
              <a:tabLst/>
              <a:defRPr/>
            </a:pPr>
            <a:r>
              <a:rPr kumimoji="0" lang="ru-RU" sz="2400" b="1" i="0" u="sng"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Times New Roman" panose="02020603050405020304" pitchFamily="18" charset="0"/>
              </a:rPr>
              <a:t>Израда 5 модула</a:t>
            </a:r>
            <a:r>
              <a:rPr kumimoji="0" lang="ru-RU" sz="2400" b="1" i="0" u="none"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Times New Roman" panose="02020603050405020304" pitchFamily="18" charset="0"/>
              </a:rPr>
              <a:t> - </a:t>
            </a:r>
            <a:r>
              <a:rPr kumimoji="0" lang="ru-RU" sz="24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експертске услуге </a:t>
            </a:r>
          </a:p>
          <a:p>
            <a:pPr marL="285750" marR="0" lvl="0" indent="-285750" algn="just" defTabSz="914400" rtl="0" eaLnBrk="0" fontAlgn="base" latinLnBrk="0" hangingPunct="0">
              <a:lnSpc>
                <a:spcPct val="150000"/>
              </a:lnSpc>
              <a:spcBef>
                <a:spcPts val="600"/>
              </a:spcBef>
              <a:spcAft>
                <a:spcPts val="600"/>
              </a:spcAft>
              <a:buClrTx/>
              <a:buSzTx/>
              <a:buFont typeface="Arial" panose="020B0604020202020204" pitchFamily="34" charset="0"/>
              <a:buChar char="•"/>
              <a:tabLst/>
              <a:defRPr/>
            </a:pPr>
            <a:r>
              <a:rPr kumimoji="0" lang="ru-RU" sz="2400" b="1" i="0" u="sng"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Times New Roman" panose="02020603050405020304" pitchFamily="18" charset="0"/>
              </a:rPr>
              <a:t>6</a:t>
            </a:r>
            <a:r>
              <a:rPr kumimoji="0" lang="ru-RU" sz="2400" b="1" i="0" u="sng" strike="noStrike" kern="1200" cap="none" spc="0" normalizeH="0" baseline="0" noProof="0" dirty="0">
                <a:ln>
                  <a:noFill/>
                </a:ln>
                <a:solidFill>
                  <a:srgbClr val="2683C6"/>
                </a:solidFill>
                <a:effectLst/>
                <a:uLnTx/>
                <a:uFillTx/>
                <a:latin typeface="Calibri" panose="020F0502020204030204"/>
                <a:ea typeface="Times New Roman" panose="02020603050405020304" pitchFamily="18" charset="0"/>
                <a:cs typeface="Times New Roman" panose="02020603050405020304" pitchFamily="18" charset="0"/>
              </a:rPr>
              <a:t> </a:t>
            </a:r>
            <a:r>
              <a:rPr kumimoji="0" lang="ru-RU" sz="2400" b="1" i="0" u="sng"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Times New Roman" panose="02020603050405020304" pitchFamily="18" charset="0"/>
              </a:rPr>
              <a:t>радионица</a:t>
            </a:r>
            <a:r>
              <a:rPr kumimoji="0" lang="ru-RU" sz="2400" b="1" i="0" u="none"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Times New Roman" panose="02020603050405020304" pitchFamily="18" charset="0"/>
              </a:rPr>
              <a:t> - </a:t>
            </a:r>
            <a:r>
              <a:rPr kumimoji="0" lang="ru-RU" sz="24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 експертске услуге и организација радионица</a:t>
            </a:r>
          </a:p>
          <a:p>
            <a:pPr marL="285750" marR="0" lvl="0" indent="-285750" algn="just" defTabSz="914400" rtl="0" eaLnBrk="0" fontAlgn="base" latinLnBrk="0" hangingPunct="0">
              <a:lnSpc>
                <a:spcPct val="150000"/>
              </a:lnSpc>
              <a:spcBef>
                <a:spcPts val="600"/>
              </a:spcBef>
              <a:spcAft>
                <a:spcPts val="600"/>
              </a:spcAft>
              <a:buClrTx/>
              <a:buSzTx/>
              <a:buFont typeface="Arial" panose="020B0604020202020204" pitchFamily="34" charset="0"/>
              <a:buChar char="•"/>
              <a:tabLst/>
              <a:defRPr/>
            </a:pPr>
            <a:r>
              <a:rPr kumimoji="0" lang="sr-Cyrl-RS" sz="2400" b="1" i="0" u="sng"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mn-cs"/>
              </a:rPr>
              <a:t>2</a:t>
            </a:r>
            <a:r>
              <a:rPr kumimoji="0" lang="ru-RU" sz="2400" b="1" i="0" u="sng"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mn-cs"/>
              </a:rPr>
              <a:t> студијске посете</a:t>
            </a:r>
            <a:r>
              <a:rPr kumimoji="0" lang="ru-RU" sz="2400" b="1" i="0" u="none" strike="noStrike" kern="1200" cap="none" spc="0" normalizeH="0" baseline="0" noProof="0" dirty="0">
                <a:ln>
                  <a:noFill/>
                </a:ln>
                <a:solidFill>
                  <a:srgbClr val="1CADE4">
                    <a:lumMod val="75000"/>
                  </a:srgbClr>
                </a:solidFill>
                <a:effectLst/>
                <a:uLnTx/>
                <a:uFillTx/>
                <a:latin typeface="Calibri" panose="020F0502020204030204"/>
                <a:ea typeface="Times New Roman" panose="02020603050405020304" pitchFamily="18" charset="0"/>
                <a:cs typeface="+mn-cs"/>
              </a:rPr>
              <a:t> – </a:t>
            </a:r>
            <a:r>
              <a:rPr kumimoji="0" lang="ru-RU" sz="2400" b="0"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организација студијских посета</a:t>
            </a:r>
            <a:endParaRPr kumimoji="0" lang="sr-Latn-R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735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ingle Corner Rectangle 5"/>
          <p:cNvSpPr/>
          <p:nvPr/>
        </p:nvSpPr>
        <p:spPr>
          <a:xfrm>
            <a:off x="1131807" y="1488537"/>
            <a:ext cx="10515600" cy="381000"/>
          </a:xfrm>
          <a:prstGeom prst="round1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ounded Rectangle 15"/>
          <p:cNvSpPr/>
          <p:nvPr/>
        </p:nvSpPr>
        <p:spPr>
          <a:xfrm>
            <a:off x="160438" y="1964857"/>
            <a:ext cx="11899197" cy="4283543"/>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p:cNvSpPr/>
          <p:nvPr/>
        </p:nvSpPr>
        <p:spPr>
          <a:xfrm>
            <a:off x="54983" y="-29786"/>
            <a:ext cx="12163926" cy="800219"/>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40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mn-cs"/>
              </a:rPr>
              <a:t>Разграничење ИПАРД Мере 7 и </a:t>
            </a:r>
            <a:r>
              <a:rPr kumimoji="0" lang="sr-Cyrl-RS" sz="40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mn-cs"/>
              </a:rPr>
              <a:t>НПРР</a:t>
            </a:r>
            <a:endParaRPr kumimoji="0" lang="en-US" sz="40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mn-cs"/>
            </a:endParaRPr>
          </a:p>
        </p:txBody>
      </p:sp>
      <p:sp>
        <p:nvSpPr>
          <p:cNvPr id="8" name="Rounded Rectangle 7"/>
          <p:cNvSpPr/>
          <p:nvPr/>
        </p:nvSpPr>
        <p:spPr>
          <a:xfrm>
            <a:off x="4320175" y="4663891"/>
            <a:ext cx="4138863" cy="1380211"/>
          </a:xfrm>
          <a:prstGeom prst="roundRect">
            <a:avLst/>
          </a:prstGeom>
          <a:solidFill>
            <a:schemeClr val="bg1">
              <a:lumMod val="50000"/>
            </a:schemeClr>
          </a:solidFill>
          <a:ln/>
        </p:spPr>
        <p:style>
          <a:lnRef idx="0">
            <a:schemeClr val="dk1"/>
          </a:lnRef>
          <a:fillRef idx="3">
            <a:schemeClr val="dk1"/>
          </a:fillRef>
          <a:effectRef idx="3">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СПРЕЧАВАЊЕ ДВОСТРУКОГ ФИНАНСИРАЊА</a:t>
            </a:r>
            <a:endParaRPr kumimoji="0" lang="en-US" sz="2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p:cNvSpPr/>
          <p:nvPr/>
        </p:nvSpPr>
        <p:spPr>
          <a:xfrm>
            <a:off x="2133600" y="938759"/>
            <a:ext cx="7543800" cy="830997"/>
          </a:xfrm>
          <a:prstGeom prst="rect">
            <a:avLst/>
          </a:prstGeom>
          <a:solidFill>
            <a:schemeClr val="tx1">
              <a:lumMod val="65000"/>
              <a:lumOff val="35000"/>
            </a:schemeClr>
          </a:solidFill>
        </p:spPr>
        <p:style>
          <a:lnRef idx="3">
            <a:schemeClr val="lt1"/>
          </a:lnRef>
          <a:fillRef idx="1">
            <a:schemeClr val="accent1"/>
          </a:fillRef>
          <a:effectRef idx="1">
            <a:schemeClr val="accent1"/>
          </a:effectRef>
          <a:fontRef idx="minor">
            <a:schemeClr val="lt1"/>
          </a:fontRef>
        </p:style>
        <p:txBody>
          <a:bodyPr wrap="square">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Диверзификација пољопривредних газдинстава и развој пословања</a:t>
            </a:r>
            <a:endParaRPr kumimoji="0" lang="en-US" sz="2400" b="1" i="0" u="none" strike="noStrike" kern="1200" cap="none" spc="0" normalizeH="0" baseline="0" noProof="0" dirty="0">
              <a:ln>
                <a:noFill/>
              </a:ln>
              <a:solidFill>
                <a:prstClr val="white"/>
              </a:solidFill>
              <a:effectLst/>
              <a:uLnTx/>
              <a:uFillTx/>
              <a:latin typeface="Calibri" panose="020F0502020204030204"/>
              <a:ea typeface="Times New Roman" panose="02020603050405020304" pitchFamily="18" charset="0"/>
              <a:cs typeface="+mn-cs"/>
            </a:endParaRPr>
          </a:p>
        </p:txBody>
      </p:sp>
      <p:grpSp>
        <p:nvGrpSpPr>
          <p:cNvPr id="25" name="Group 24"/>
          <p:cNvGrpSpPr/>
          <p:nvPr/>
        </p:nvGrpSpPr>
        <p:grpSpPr>
          <a:xfrm>
            <a:off x="762000" y="2523899"/>
            <a:ext cx="4857760" cy="1459130"/>
            <a:chOff x="1288390" y="0"/>
            <a:chExt cx="4089821" cy="1657072"/>
          </a:xfrm>
        </p:grpSpPr>
        <p:sp>
          <p:nvSpPr>
            <p:cNvPr id="26" name="Pentagon 25"/>
            <p:cNvSpPr/>
            <p:nvPr/>
          </p:nvSpPr>
          <p:spPr>
            <a:xfrm>
              <a:off x="1288390" y="0"/>
              <a:ext cx="4089821" cy="1635928"/>
            </a:xfrm>
            <a:prstGeom prst="homePlate">
              <a:avLst/>
            </a:prstGeom>
          </p:spPr>
          <p:style>
            <a:lnRef idx="0">
              <a:schemeClr val="accent5"/>
            </a:lnRef>
            <a:fillRef idx="3">
              <a:schemeClr val="accent5"/>
            </a:fillRef>
            <a:effectRef idx="3">
              <a:schemeClr val="accent5"/>
            </a:effectRef>
            <a:fontRef idx="minor">
              <a:schemeClr val="lt1"/>
            </a:fontRef>
          </p:style>
        </p:sp>
        <p:sp>
          <p:nvSpPr>
            <p:cNvPr id="27" name="Pentagon 4"/>
            <p:cNvSpPr txBox="1"/>
            <p:nvPr/>
          </p:nvSpPr>
          <p:spPr>
            <a:xfrm>
              <a:off x="1358945" y="21145"/>
              <a:ext cx="3680839" cy="16359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42672" rIns="21336" bIns="42672" numCol="1" spcCol="1270" anchor="ctr" anchorCtr="0">
              <a:noAutofit/>
            </a:body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2400" b="1" i="0" u="none" strike="noStrike" kern="1200" cap="none" spc="0" normalizeH="0" baseline="0" noProof="0" dirty="0">
                  <a:ln>
                    <a:noFill/>
                  </a:ln>
                  <a:solidFill>
                    <a:srgbClr val="FFC000"/>
                  </a:solidFill>
                  <a:effectLst/>
                  <a:uLnTx/>
                  <a:uFillTx/>
                  <a:latin typeface="Calibri" panose="020F0502020204030204"/>
                  <a:ea typeface="Calibri" panose="020F0502020204030204" pitchFamily="34" charset="0"/>
                  <a:cs typeface="+mn-cs"/>
                </a:rPr>
                <a:t>МАКСИМАЛНИ</a:t>
              </a:r>
              <a:r>
                <a:rPr kumimoji="0" lang="sr-Cyrl-RS"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rPr>
                <a:t> ИЗНОС ПОДРШКЕ </a:t>
              </a:r>
            </a:p>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rPr>
                <a:t>20.000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ЕВРА</a:t>
              </a:r>
              <a:endParaRPr kumimoji="0" lang="en-US" sz="24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endParaRPr>
            </a:p>
          </p:txBody>
        </p:sp>
      </p:grpSp>
      <p:pic>
        <p:nvPicPr>
          <p:cNvPr id="28" name="Picture 27"/>
          <p:cNvPicPr>
            <a:picLocks noChangeAspect="1"/>
          </p:cNvPicPr>
          <p:nvPr/>
        </p:nvPicPr>
        <p:blipFill>
          <a:blip r:embed="rId2" cstate="print">
            <a:extLst>
              <a:ext uri="{BEBA8EAE-BF5A-486C-A8C5-ECC9F3942E4B}">
                <a14:imgProps xmlns:a14="http://schemas.microsoft.com/office/drawing/2010/main">
                  <a14:imgLayer r:embed="rId3">
                    <a14:imgEffect>
                      <a14:backgroundRemoval t="1758" b="96875" l="3320" r="97461"/>
                    </a14:imgEffect>
                  </a14:imgLayer>
                </a14:imgProps>
              </a:ext>
              <a:ext uri="{28A0092B-C50C-407E-A947-70E740481C1C}">
                <a14:useLocalDpi xmlns:a14="http://schemas.microsoft.com/office/drawing/2010/main" val="0"/>
              </a:ext>
            </a:extLst>
          </a:blip>
          <a:stretch>
            <a:fillRect/>
          </a:stretch>
        </p:blipFill>
        <p:spPr>
          <a:xfrm>
            <a:off x="4501066" y="3406635"/>
            <a:ext cx="1161936" cy="1161936"/>
          </a:xfrm>
          <a:prstGeom prst="rect">
            <a:avLst/>
          </a:prstGeom>
        </p:spPr>
      </p:pic>
      <p:grpSp>
        <p:nvGrpSpPr>
          <p:cNvPr id="29" name="Group 28"/>
          <p:cNvGrpSpPr/>
          <p:nvPr/>
        </p:nvGrpSpPr>
        <p:grpSpPr>
          <a:xfrm>
            <a:off x="6990554" y="2484265"/>
            <a:ext cx="4857760" cy="1525264"/>
            <a:chOff x="1288390" y="0"/>
            <a:chExt cx="4089821" cy="1635928"/>
          </a:xfrm>
        </p:grpSpPr>
        <p:sp>
          <p:nvSpPr>
            <p:cNvPr id="30" name="Pentagon 29"/>
            <p:cNvSpPr/>
            <p:nvPr/>
          </p:nvSpPr>
          <p:spPr>
            <a:xfrm>
              <a:off x="1288390" y="0"/>
              <a:ext cx="4089821" cy="1635928"/>
            </a:xfrm>
            <a:prstGeom prst="homePlate">
              <a:avLst/>
            </a:prstGeom>
          </p:spPr>
          <p:style>
            <a:lnRef idx="0">
              <a:schemeClr val="accent5"/>
            </a:lnRef>
            <a:fillRef idx="3">
              <a:schemeClr val="accent5"/>
            </a:fillRef>
            <a:effectRef idx="3">
              <a:schemeClr val="accent5"/>
            </a:effectRef>
            <a:fontRef idx="minor">
              <a:schemeClr val="lt1"/>
            </a:fontRef>
          </p:style>
        </p:sp>
        <p:sp>
          <p:nvSpPr>
            <p:cNvPr id="31" name="Pentagon 4"/>
            <p:cNvSpPr txBox="1"/>
            <p:nvPr/>
          </p:nvSpPr>
          <p:spPr>
            <a:xfrm>
              <a:off x="1288390" y="0"/>
              <a:ext cx="3680839" cy="1635928"/>
            </a:xfrm>
            <a:prstGeom prst="rect">
              <a:avLst/>
            </a:prstGeom>
            <a:noFill/>
          </p:spPr>
          <p:style>
            <a:lnRef idx="0">
              <a:schemeClr val="accent5"/>
            </a:lnRef>
            <a:fillRef idx="3">
              <a:schemeClr val="accent5"/>
            </a:fillRef>
            <a:effectRef idx="3">
              <a:schemeClr val="accent5"/>
            </a:effectRef>
            <a:fontRef idx="minor">
              <a:schemeClr val="lt1"/>
            </a:fontRef>
          </p:style>
          <p:txBody>
            <a:bodyPr spcFirstLastPara="0" vert="horz" wrap="square" lIns="85344" tIns="42672" rIns="21336" bIns="42672" numCol="1" spcCol="1270" anchor="ctr" anchorCtr="0">
              <a:noAutofit/>
            </a:body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2400" b="1" i="0" u="none" strike="noStrike" kern="1200" cap="none" spc="0" normalizeH="0" baseline="0" noProof="0" dirty="0" smtClean="0">
                  <a:ln>
                    <a:noFill/>
                  </a:ln>
                  <a:solidFill>
                    <a:srgbClr val="FFC000"/>
                  </a:solidFill>
                  <a:effectLst/>
                  <a:uLnTx/>
                  <a:uFillTx/>
                  <a:latin typeface="Calibri" panose="020F0502020204030204"/>
                  <a:ea typeface="Calibri" panose="020F0502020204030204" pitchFamily="34" charset="0"/>
                  <a:cs typeface="+mn-cs"/>
                </a:rPr>
                <a:t>МИНИМАЛНИ</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 </a:t>
              </a:r>
              <a:r>
                <a:rPr kumimoji="0" lang="sr-Cyrl-RS"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rPr>
                <a:t>ИЗНОС ПОДРШКЕ </a:t>
              </a:r>
            </a:p>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rPr>
                <a:t>20.000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ЕВРА</a:t>
              </a:r>
              <a:endParaRPr kumimoji="0" lang="en-US" sz="24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mn-cs"/>
              </a:endParaRPr>
            </a:p>
          </p:txBody>
        </p:sp>
      </p:grpSp>
      <p:sp>
        <p:nvSpPr>
          <p:cNvPr id="35" name="Rectangle 34"/>
          <p:cNvSpPr/>
          <p:nvPr/>
        </p:nvSpPr>
        <p:spPr>
          <a:xfrm>
            <a:off x="6221322" y="2163200"/>
            <a:ext cx="1932078"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mn-cs"/>
              </a:rPr>
              <a:t>ИПАРД Мера 7</a:t>
            </a:r>
            <a:endParaRPr kumimoji="0" lang="en-US" sz="20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36" name="Rectangle 35"/>
          <p:cNvSpPr/>
          <p:nvPr/>
        </p:nvSpPr>
        <p:spPr>
          <a:xfrm>
            <a:off x="360027" y="1940534"/>
            <a:ext cx="2764173"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a:ln>
                  <a:noFill/>
                </a:ln>
                <a:solidFill>
                  <a:srgbClr val="C00000"/>
                </a:solidFill>
                <a:effectLst/>
                <a:uLnTx/>
                <a:uFillTx/>
                <a:latin typeface="Calibri" panose="020F0502020204030204"/>
                <a:ea typeface="+mn-ea"/>
                <a:cs typeface="+mn-cs"/>
              </a:rPr>
              <a:t>НАЦИОНАЛНИ ПРОГРАМ РУРАЛНОГ РАЗВОЈА</a:t>
            </a:r>
          </a:p>
        </p:txBody>
      </p:sp>
      <p:pic>
        <p:nvPicPr>
          <p:cNvPr id="37" name="Picture 36"/>
          <p:cNvPicPr>
            <a:picLocks noChangeAspect="1"/>
          </p:cNvPicPr>
          <p:nvPr/>
        </p:nvPicPr>
        <p:blipFill>
          <a:blip r:embed="rId2" cstate="print">
            <a:extLst>
              <a:ext uri="{BEBA8EAE-BF5A-486C-A8C5-ECC9F3942E4B}">
                <a14:imgProps xmlns:a14="http://schemas.microsoft.com/office/drawing/2010/main">
                  <a14:imgLayer r:embed="rId3">
                    <a14:imgEffect>
                      <a14:backgroundRemoval t="1758" b="96875" l="3320" r="97461"/>
                    </a14:imgEffect>
                  </a14:imgLayer>
                </a14:imgProps>
              </a:ext>
              <a:ext uri="{28A0092B-C50C-407E-A947-70E740481C1C}">
                <a14:useLocalDpi xmlns:a14="http://schemas.microsoft.com/office/drawing/2010/main" val="0"/>
              </a:ext>
            </a:extLst>
          </a:blip>
          <a:stretch>
            <a:fillRect/>
          </a:stretch>
        </p:blipFill>
        <p:spPr>
          <a:xfrm>
            <a:off x="10256871" y="3432644"/>
            <a:ext cx="1161936" cy="1161936"/>
          </a:xfrm>
          <a:prstGeom prst="rect">
            <a:avLst/>
          </a:prstGeom>
        </p:spPr>
      </p:pic>
      <p:pic>
        <p:nvPicPr>
          <p:cNvPr id="3" name="Picture 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3110" b="30687" l="0" r="34643"/>
                    </a14:imgEffect>
                  </a14:imgLayer>
                </a14:imgProps>
              </a:ext>
              <a:ext uri="{28A0092B-C50C-407E-A947-70E740481C1C}">
                <a14:useLocalDpi xmlns:a14="http://schemas.microsoft.com/office/drawing/2010/main" val="0"/>
              </a:ext>
            </a:extLst>
          </a:blip>
          <a:srcRect r="64000" b="66500"/>
          <a:stretch/>
        </p:blipFill>
        <p:spPr>
          <a:xfrm>
            <a:off x="8872639" y="745942"/>
            <a:ext cx="3136416" cy="1945740"/>
          </a:xfrm>
          <a:prstGeom prst="rect">
            <a:avLst/>
          </a:prstGeom>
        </p:spPr>
      </p:pic>
    </p:spTree>
    <p:extLst>
      <p:ext uri="{BB962C8B-B14F-4D97-AF65-F5344CB8AC3E}">
        <p14:creationId xmlns:p14="http://schemas.microsoft.com/office/powerpoint/2010/main" val="342274104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38791" y="27291"/>
            <a:ext cx="11372850" cy="779226"/>
          </a:xfrm>
        </p:spPr>
        <p:txBody>
          <a:bodyPr>
            <a:noAutofit/>
          </a:bodyPr>
          <a:lstStyle/>
          <a:p>
            <a:r>
              <a:rPr lang="en-US" sz="3600" b="1" dirty="0">
                <a:solidFill>
                  <a:srgbClr val="C00000"/>
                </a:solidFill>
                <a:latin typeface="+mn-lt"/>
              </a:rPr>
              <a:t>9.9. </a:t>
            </a:r>
            <a:r>
              <a:rPr lang="sr-Cyrl-RS" sz="3600" b="1" dirty="0">
                <a:solidFill>
                  <a:srgbClr val="C00000"/>
                </a:solidFill>
                <a:latin typeface="+mn-lt"/>
              </a:rPr>
              <a:t>Трошкови за евалуацију </a:t>
            </a:r>
            <a:r>
              <a:rPr lang="sr-Cyrl-RS" sz="3600" b="1" dirty="0" smtClean="0">
                <a:solidFill>
                  <a:srgbClr val="C00000"/>
                </a:solidFill>
                <a:latin typeface="+mn-lt"/>
              </a:rPr>
              <a:t>програма</a:t>
            </a:r>
            <a:endParaRPr lang="en-US" sz="3600" u="sng" dirty="0">
              <a:solidFill>
                <a:srgbClr val="C00000"/>
              </a:solidFill>
            </a:endParaRPr>
          </a:p>
        </p:txBody>
      </p:sp>
      <p:sp>
        <p:nvSpPr>
          <p:cNvPr id="5" name="Rectangle 4"/>
          <p:cNvSpPr/>
          <p:nvPr/>
        </p:nvSpPr>
        <p:spPr>
          <a:xfrm>
            <a:off x="4305422" y="1087400"/>
            <a:ext cx="5156301" cy="1077218"/>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50" normalizeH="0" baseline="0" noProof="0" dirty="0">
                <a:ln>
                  <a:noFill/>
                </a:ln>
                <a:solidFill>
                  <a:prstClr val="black"/>
                </a:solidFill>
                <a:effectLst/>
                <a:uLnTx/>
                <a:uFillTx/>
                <a:latin typeface="Calibri" panose="020F0502020204030204"/>
                <a:ea typeface="+mn-ea"/>
                <a:cs typeface="+mn-cs"/>
              </a:rPr>
              <a:t> </a:t>
            </a:r>
            <a:r>
              <a:rPr kumimoji="0" lang="en-US" sz="3600" b="1" i="0" u="none" strike="noStrike" kern="1200" cap="none" spc="-50" normalizeH="0" baseline="0" noProof="0" dirty="0" smtClean="0">
                <a:ln>
                  <a:noFill/>
                </a:ln>
                <a:solidFill>
                  <a:prstClr val="black"/>
                </a:solidFill>
                <a:effectLst/>
                <a:uLnTx/>
                <a:uFillTx/>
                <a:latin typeface="Calibri" panose="020F0502020204030204"/>
                <a:ea typeface="+mn-ea"/>
                <a:cs typeface="+mn-cs"/>
              </a:rPr>
              <a:t> </a:t>
            </a:r>
            <a:r>
              <a:rPr kumimoji="0" lang="sr-Cyrl-RS" sz="2800" b="1" i="0" u="none" strike="noStrike" kern="1200" cap="none" spc="0" normalizeH="0" baseline="0" noProof="0" dirty="0" smtClean="0">
                <a:ln>
                  <a:noFill/>
                </a:ln>
                <a:solidFill>
                  <a:prstClr val="black"/>
                </a:solidFill>
                <a:effectLst/>
                <a:uLnTx/>
                <a:uFillTx/>
                <a:latin typeface="Calibri" pitchFamily="34" charset="0"/>
                <a:ea typeface="+mn-ea"/>
                <a:cs typeface="+mn-cs"/>
              </a:rPr>
              <a:t>Ангажовање експерата</a:t>
            </a:r>
            <a:endParaRPr kumimoji="0" lang="en-US" sz="2800" b="1" i="0" u="none" strike="noStrike" kern="1200" cap="none" spc="0" normalizeH="0" baseline="0" noProof="0" dirty="0" smtClean="0">
              <a:ln>
                <a:noFill/>
              </a:ln>
              <a:solidFill>
                <a:prstClr val="black"/>
              </a:solidFill>
              <a:effectLst/>
              <a:uLnTx/>
              <a:uFillTx/>
              <a:latin typeface="Calibri"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sr-Latn-RS" sz="2800" b="1"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8" name="Oval 7"/>
          <p:cNvSpPr/>
          <p:nvPr/>
        </p:nvSpPr>
        <p:spPr>
          <a:xfrm>
            <a:off x="9215963" y="3820012"/>
            <a:ext cx="2235725" cy="2039186"/>
          </a:xfrm>
          <a:prstGeom prst="ellipse">
            <a:avLst/>
          </a:prstGeom>
          <a:solidFill>
            <a:schemeClr val="accent2">
              <a:lumMod val="60000"/>
              <a:lumOff val="40000"/>
            </a:schemeClr>
          </a:solidFill>
          <a:ln>
            <a:solidFill>
              <a:schemeClr val="accent1"/>
            </a:solidFill>
          </a:ln>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800" b="1" i="0" u="none" strike="noStrike" kern="1200" cap="none" spc="0" normalizeH="0" baseline="0" noProof="0" dirty="0">
                <a:ln>
                  <a:noFill/>
                </a:ln>
                <a:solidFill>
                  <a:prstClr val="white"/>
                </a:solidFill>
                <a:effectLst/>
                <a:uLnTx/>
                <a:uFillTx/>
                <a:latin typeface="Calibri" panose="020F0502020204030204"/>
                <a:ea typeface="+mn-ea"/>
                <a:cs typeface="+mn-cs"/>
              </a:rPr>
              <a:t>Индикативна алокација</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49</a:t>
            </a:r>
            <a:r>
              <a:rPr kumimoji="0" lang="en-U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хиљада</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537548" y="4349841"/>
            <a:ext cx="1635529" cy="1660517"/>
          </a:xfrm>
          <a:prstGeom prst="rect">
            <a:avLst/>
          </a:prstGeom>
        </p:spPr>
      </p:pic>
      <p:grpSp>
        <p:nvGrpSpPr>
          <p:cNvPr id="2" name="Group 1"/>
          <p:cNvGrpSpPr/>
          <p:nvPr/>
        </p:nvGrpSpPr>
        <p:grpSpPr>
          <a:xfrm>
            <a:off x="709687" y="1637729"/>
            <a:ext cx="9147827" cy="4617542"/>
            <a:chOff x="1528273" y="1646198"/>
            <a:chExt cx="7837918" cy="4608813"/>
          </a:xfrm>
        </p:grpSpPr>
        <p:sp>
          <p:nvSpPr>
            <p:cNvPr id="3" name="Rectangle 2"/>
            <p:cNvSpPr/>
            <p:nvPr/>
          </p:nvSpPr>
          <p:spPr>
            <a:xfrm>
              <a:off x="1528273" y="1646200"/>
              <a:ext cx="7837918" cy="4472590"/>
            </a:xfrm>
            <a:prstGeom prst="rect">
              <a:avLst/>
            </a:prstGeom>
            <a:ln>
              <a:noFill/>
            </a:ln>
          </p:spPr>
        </p:sp>
        <p:sp>
          <p:nvSpPr>
            <p:cNvPr id="6" name="Freeform 5"/>
            <p:cNvSpPr/>
            <p:nvPr/>
          </p:nvSpPr>
          <p:spPr>
            <a:xfrm>
              <a:off x="6772351" y="1646200"/>
              <a:ext cx="2339017" cy="2165841"/>
            </a:xfrm>
            <a:custGeom>
              <a:avLst/>
              <a:gdLst>
                <a:gd name="connsiteX0" fmla="*/ 0 w 2339017"/>
                <a:gd name="connsiteY0" fmla="*/ 1082921 h 2165841"/>
                <a:gd name="connsiteX1" fmla="*/ 1169509 w 2339017"/>
                <a:gd name="connsiteY1" fmla="*/ 0 h 2165841"/>
                <a:gd name="connsiteX2" fmla="*/ 2339018 w 2339017"/>
                <a:gd name="connsiteY2" fmla="*/ 1082921 h 2165841"/>
                <a:gd name="connsiteX3" fmla="*/ 1169509 w 2339017"/>
                <a:gd name="connsiteY3" fmla="*/ 2165842 h 2165841"/>
                <a:gd name="connsiteX4" fmla="*/ 0 w 2339017"/>
                <a:gd name="connsiteY4" fmla="*/ 1082921 h 2165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017" h="2165841">
                  <a:moveTo>
                    <a:pt x="0" y="1082921"/>
                  </a:moveTo>
                  <a:cubicBezTo>
                    <a:pt x="0" y="484840"/>
                    <a:pt x="523607" y="0"/>
                    <a:pt x="1169509" y="0"/>
                  </a:cubicBezTo>
                  <a:cubicBezTo>
                    <a:pt x="1815411" y="0"/>
                    <a:pt x="2339018" y="484840"/>
                    <a:pt x="2339018" y="1082921"/>
                  </a:cubicBezTo>
                  <a:cubicBezTo>
                    <a:pt x="2339018" y="1681002"/>
                    <a:pt x="1815411" y="2165842"/>
                    <a:pt x="1169509" y="2165842"/>
                  </a:cubicBezTo>
                  <a:cubicBezTo>
                    <a:pt x="523607" y="2165842"/>
                    <a:pt x="0" y="1681002"/>
                    <a:pt x="0" y="1082921"/>
                  </a:cubicBezTo>
                  <a:close/>
                </a:path>
              </a:pathLst>
            </a:custGeom>
            <a:blipFill rotWithShape="0">
              <a:blip r:embed="rId4"/>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82546" tIns="357185" rIns="382546" bIns="357185" numCol="1" spcCol="1270" anchor="ctr" anchorCtr="0">
              <a:noAutofit/>
            </a:bodyPr>
            <a:lstStyle/>
            <a:p>
              <a:pPr marL="0" marR="0" lvl="0" indent="0" algn="ctr" defTabSz="2800350" rtl="0" eaLnBrk="1" fontAlgn="auto" latinLnBrk="0" hangingPunct="1">
                <a:lnSpc>
                  <a:spcPct val="90000"/>
                </a:lnSpc>
                <a:spcBef>
                  <a:spcPct val="0"/>
                </a:spcBef>
                <a:spcAft>
                  <a:spcPct val="35000"/>
                </a:spcAft>
                <a:buClrTx/>
                <a:buSzTx/>
                <a:buFontTx/>
                <a:buNone/>
                <a:tabLst/>
                <a:defRPr/>
              </a:pPr>
              <a:endParaRPr kumimoji="0" lang="en-US" sz="63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Freeform 9"/>
            <p:cNvSpPr/>
            <p:nvPr/>
          </p:nvSpPr>
          <p:spPr>
            <a:xfrm rot="412197" flipV="1">
              <a:off x="4661855" y="3016958"/>
              <a:ext cx="2320202" cy="45719"/>
            </a:xfrm>
            <a:custGeom>
              <a:avLst/>
              <a:gdLst>
                <a:gd name="connsiteX0" fmla="*/ 0 w 2109792"/>
                <a:gd name="connsiteY0" fmla="*/ 14238 h 28476"/>
                <a:gd name="connsiteX1" fmla="*/ 2109792 w 2109792"/>
                <a:gd name="connsiteY1" fmla="*/ 14238 h 28476"/>
              </a:gdLst>
              <a:ahLst/>
              <a:cxnLst>
                <a:cxn ang="0">
                  <a:pos x="connsiteX0" y="connsiteY0"/>
                </a:cxn>
                <a:cxn ang="0">
                  <a:pos x="connsiteX1" y="connsiteY1"/>
                </a:cxn>
              </a:cxnLst>
              <a:rect l="l" t="t" r="r" b="b"/>
              <a:pathLst>
                <a:path w="2109792" h="28476">
                  <a:moveTo>
                    <a:pt x="2109792" y="14238"/>
                  </a:moveTo>
                  <a:lnTo>
                    <a:pt x="0" y="14238"/>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1014851" tIns="-38506" rIns="1014851" bIns="-38507" numCol="1" spcCol="1270" anchor="ctr" anchorCtr="0">
              <a:noAutofit/>
            </a:bodyPr>
            <a:lstStyle/>
            <a:p>
              <a:pPr marL="0" marR="0" lvl="0" indent="0" algn="ctr" defTabSz="311150" rtl="0" eaLnBrk="1" fontAlgn="auto" latinLnBrk="0" hangingPunct="1">
                <a:lnSpc>
                  <a:spcPct val="90000"/>
                </a:lnSpc>
                <a:spcBef>
                  <a:spcPct val="0"/>
                </a:spcBef>
                <a:spcAft>
                  <a:spcPct val="35000"/>
                </a:spcAft>
                <a:buClrTx/>
                <a:buSzTx/>
                <a:buFontTx/>
                <a:buNone/>
                <a:tabLst/>
                <a:defRPr/>
              </a:pPr>
              <a:endParaRPr kumimoji="0" lang="en-US" sz="7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1" name="Freeform 10"/>
            <p:cNvSpPr/>
            <p:nvPr/>
          </p:nvSpPr>
          <p:spPr>
            <a:xfrm>
              <a:off x="1664521" y="1646198"/>
              <a:ext cx="4152988" cy="2506443"/>
            </a:xfrm>
            <a:custGeom>
              <a:avLst/>
              <a:gdLst>
                <a:gd name="connsiteX0" fmla="*/ 0 w 2334627"/>
                <a:gd name="connsiteY0" fmla="*/ 1124460 h 2248920"/>
                <a:gd name="connsiteX1" fmla="*/ 1167314 w 2334627"/>
                <a:gd name="connsiteY1" fmla="*/ 0 h 2248920"/>
                <a:gd name="connsiteX2" fmla="*/ 2334628 w 2334627"/>
                <a:gd name="connsiteY2" fmla="*/ 1124460 h 2248920"/>
                <a:gd name="connsiteX3" fmla="*/ 1167314 w 2334627"/>
                <a:gd name="connsiteY3" fmla="*/ 2248920 h 2248920"/>
                <a:gd name="connsiteX4" fmla="*/ 0 w 2334627"/>
                <a:gd name="connsiteY4" fmla="*/ 1124460 h 2248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4627" h="2248920">
                  <a:moveTo>
                    <a:pt x="0" y="1124460"/>
                  </a:moveTo>
                  <a:cubicBezTo>
                    <a:pt x="0" y="503438"/>
                    <a:pt x="522624" y="0"/>
                    <a:pt x="1167314" y="0"/>
                  </a:cubicBezTo>
                  <a:cubicBezTo>
                    <a:pt x="1812004" y="0"/>
                    <a:pt x="2334628" y="503438"/>
                    <a:pt x="2334628" y="1124460"/>
                  </a:cubicBezTo>
                  <a:cubicBezTo>
                    <a:pt x="2334628" y="1745482"/>
                    <a:pt x="1812004" y="2248920"/>
                    <a:pt x="1167314" y="2248920"/>
                  </a:cubicBezTo>
                  <a:cubicBezTo>
                    <a:pt x="522624" y="2248920"/>
                    <a:pt x="0" y="1745482"/>
                    <a:pt x="0" y="1124460"/>
                  </a:cubicBez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52058" tIns="339507" rIns="352058" bIns="339507"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Ажурирање Плана евалуације, припрема пројектних задатака, </a:t>
              </a: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ј</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ачање капацитета запослених у УТ и ИА </a:t>
              </a:r>
              <a:endPar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11"/>
            <p:cNvSpPr/>
            <p:nvPr/>
          </p:nvSpPr>
          <p:spPr>
            <a:xfrm rot="19200383">
              <a:off x="5928314" y="3859311"/>
              <a:ext cx="1298716" cy="28477"/>
            </a:xfrm>
            <a:custGeom>
              <a:avLst/>
              <a:gdLst>
                <a:gd name="connsiteX0" fmla="*/ 0 w 1298716"/>
                <a:gd name="connsiteY0" fmla="*/ 14238 h 28476"/>
                <a:gd name="connsiteX1" fmla="*/ 1298716 w 1298716"/>
                <a:gd name="connsiteY1" fmla="*/ 14238 h 28476"/>
              </a:gdLst>
              <a:ahLst/>
              <a:cxnLst>
                <a:cxn ang="0">
                  <a:pos x="connsiteX0" y="connsiteY0"/>
                </a:cxn>
                <a:cxn ang="0">
                  <a:pos x="connsiteX1" y="connsiteY1"/>
                </a:cxn>
              </a:cxnLst>
              <a:rect l="l" t="t" r="r" b="b"/>
              <a:pathLst>
                <a:path w="1298716" h="28476">
                  <a:moveTo>
                    <a:pt x="1298716" y="14238"/>
                  </a:moveTo>
                  <a:lnTo>
                    <a:pt x="0" y="14238"/>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29589" tIns="-18229" rIns="629591" bIns="-18230" numCol="1" spcCol="1270" anchor="ctr" anchorCtr="0">
              <a:noAutofit/>
            </a:bodyPr>
            <a:lstStyle/>
            <a:p>
              <a:pPr marL="0" marR="0" lvl="0" indent="0" algn="ctr" defTabSz="222250" rtl="0" eaLnBrk="1" fontAlgn="auto" latinLnBrk="0" hangingPunct="1">
                <a:lnSpc>
                  <a:spcPct val="90000"/>
                </a:lnSpc>
                <a:spcBef>
                  <a:spcPct val="0"/>
                </a:spcBef>
                <a:spcAft>
                  <a:spcPct val="35000"/>
                </a:spcAft>
                <a:buClrTx/>
                <a:buSzTx/>
                <a:buFontTx/>
                <a:buNone/>
                <a:tabLst/>
                <a:defRPr/>
              </a:pPr>
              <a:endParaRPr kumimoji="0" lang="en-US" sz="5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4" name="Freeform 13"/>
            <p:cNvSpPr/>
            <p:nvPr/>
          </p:nvSpPr>
          <p:spPr>
            <a:xfrm>
              <a:off x="4312690" y="4059004"/>
              <a:ext cx="3087800" cy="2196007"/>
            </a:xfrm>
            <a:custGeom>
              <a:avLst/>
              <a:gdLst>
                <a:gd name="connsiteX0" fmla="*/ 0 w 2272827"/>
                <a:gd name="connsiteY0" fmla="*/ 1083987 h 2167974"/>
                <a:gd name="connsiteX1" fmla="*/ 1136414 w 2272827"/>
                <a:gd name="connsiteY1" fmla="*/ 0 h 2167974"/>
                <a:gd name="connsiteX2" fmla="*/ 2272828 w 2272827"/>
                <a:gd name="connsiteY2" fmla="*/ 1083987 h 2167974"/>
                <a:gd name="connsiteX3" fmla="*/ 1136414 w 2272827"/>
                <a:gd name="connsiteY3" fmla="*/ 2167974 h 2167974"/>
                <a:gd name="connsiteX4" fmla="*/ 0 w 2272827"/>
                <a:gd name="connsiteY4" fmla="*/ 1083987 h 2167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2827" h="2167974">
                  <a:moveTo>
                    <a:pt x="0" y="1083987"/>
                  </a:moveTo>
                  <a:cubicBezTo>
                    <a:pt x="0" y="485318"/>
                    <a:pt x="508790" y="0"/>
                    <a:pt x="1136414" y="0"/>
                  </a:cubicBezTo>
                  <a:cubicBezTo>
                    <a:pt x="1764038" y="0"/>
                    <a:pt x="2272828" y="485318"/>
                    <a:pt x="2272828" y="1083987"/>
                  </a:cubicBezTo>
                  <a:cubicBezTo>
                    <a:pt x="2272828" y="1682656"/>
                    <a:pt x="1764038" y="2167974"/>
                    <a:pt x="1136414" y="2167974"/>
                  </a:cubicBezTo>
                  <a:cubicBezTo>
                    <a:pt x="508790" y="2167974"/>
                    <a:pt x="0" y="1682656"/>
                    <a:pt x="0" y="1083987"/>
                  </a:cubicBez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343008" tIns="327652" rIns="343008" bIns="327652"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2400" b="1" i="1" u="none" strike="noStrike" kern="1200" cap="none" spc="0" normalizeH="0" baseline="0" noProof="0" dirty="0" smtClean="0">
                  <a:ln>
                    <a:noFill/>
                  </a:ln>
                  <a:solidFill>
                    <a:prstClr val="white"/>
                  </a:solidFill>
                  <a:effectLst/>
                  <a:uLnTx/>
                  <a:uFillTx/>
                  <a:latin typeface="Calibri" panose="020F0502020204030204"/>
                  <a:ea typeface="+mn-ea"/>
                  <a:cs typeface="+mn-cs"/>
                </a:rPr>
                <a:t>Ongoing</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евалуација ИПАРД </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II </a:t>
              </a: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програма</a:t>
              </a:r>
              <a:endPar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cxnSp>
        <p:nvCxnSpPr>
          <p:cNvPr id="7" name="Straight Connector 6"/>
          <p:cNvCxnSpPr/>
          <p:nvPr/>
        </p:nvCxnSpPr>
        <p:spPr>
          <a:xfrm>
            <a:off x="907437" y="1022321"/>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77584565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254" y="120155"/>
            <a:ext cx="12066475" cy="14773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C00000"/>
                </a:solidFill>
                <a:effectLst/>
                <a:uLnTx/>
                <a:uFillTx/>
                <a:latin typeface="Calibri" panose="020F0502020204030204"/>
                <a:ea typeface="+mn-ea"/>
                <a:cs typeface="+mn-cs"/>
              </a:rPr>
              <a:t>9.12. </a:t>
            </a:r>
            <a:r>
              <a:rPr kumimoji="0" lang="sr-Cyrl-RS" sz="3000" b="1" i="0" u="none" strike="noStrike" kern="1200" cap="none" spc="0" normalizeH="0" baseline="0" noProof="0" dirty="0">
                <a:ln>
                  <a:noFill/>
                </a:ln>
                <a:solidFill>
                  <a:srgbClr val="C00000"/>
                </a:solidFill>
                <a:effectLst/>
                <a:uLnTx/>
                <a:uFillTx/>
                <a:latin typeface="Calibri" panose="020F0502020204030204"/>
                <a:ea typeface="+mn-ea"/>
                <a:cs typeface="+mn-cs"/>
              </a:rPr>
              <a:t>Трошкови у вези са поједностављивањем одређених делова система управљања и контроле, са циљем да се повећају ефективност и ефикасност кроз краткорочне специфичне активности</a:t>
            </a:r>
            <a:endParaRPr kumimoji="0" lang="sr-Latn-RS" sz="30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pic>
        <p:nvPicPr>
          <p:cNvPr id="5" name="Content Placeholder 3"/>
          <p:cNvPicPr>
            <a:picLocks noGrp="1" noChangeAspect="1"/>
          </p:cNvPicPr>
          <p:nvPr>
            <p:ph idx="1"/>
          </p:nvPr>
        </p:nvPicPr>
        <p:blipFill rotWithShape="1">
          <a:blip r:embed="rId2">
            <a:clrChange>
              <a:clrFrom>
                <a:srgbClr val="EEEEEE"/>
              </a:clrFrom>
              <a:clrTo>
                <a:srgbClr val="EEEEEE">
                  <a:alpha val="0"/>
                </a:srgbClr>
              </a:clrTo>
            </a:clrChange>
            <a:extLst>
              <a:ext uri="{28A0092B-C50C-407E-A947-70E740481C1C}">
                <a14:useLocalDpi xmlns:a14="http://schemas.microsoft.com/office/drawing/2010/main" val="0"/>
              </a:ext>
            </a:extLst>
          </a:blip>
          <a:srcRect b="35431"/>
          <a:stretch/>
        </p:blipFill>
        <p:spPr>
          <a:xfrm>
            <a:off x="2253403" y="3189220"/>
            <a:ext cx="4879468" cy="2597431"/>
          </a:xfrm>
        </p:spPr>
      </p:pic>
      <p:sp>
        <p:nvSpPr>
          <p:cNvPr id="6" name="Oval 5"/>
          <p:cNvSpPr/>
          <p:nvPr/>
        </p:nvSpPr>
        <p:spPr>
          <a:xfrm>
            <a:off x="9176842" y="3776869"/>
            <a:ext cx="2393982" cy="2259563"/>
          </a:xfrm>
          <a:prstGeom prst="ellipse">
            <a:avLst/>
          </a:prstGeom>
          <a:solidFill>
            <a:schemeClr val="accent2">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Индикативна алокација</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1200" cap="none" spc="0" normalizeH="0" baseline="0" noProof="0" dirty="0" smtClean="0">
                <a:ln>
                  <a:noFill/>
                </a:ln>
                <a:solidFill>
                  <a:prstClr val="white"/>
                </a:solidFill>
                <a:effectLst/>
                <a:uLnTx/>
                <a:uFillTx/>
                <a:latin typeface="Calibri" panose="020F0502020204030204"/>
                <a:ea typeface="+mn-ea"/>
                <a:cs typeface="+mn-cs"/>
              </a:rPr>
              <a:t>40</a:t>
            </a:r>
            <a:r>
              <a:rPr kumimoji="0" lang="en-U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0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хиљада</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4274" y="4442746"/>
            <a:ext cx="1700455" cy="1601860"/>
          </a:xfrm>
          <a:prstGeom prst="rect">
            <a:avLst/>
          </a:prstGeom>
        </p:spPr>
      </p:pic>
      <p:sp>
        <p:nvSpPr>
          <p:cNvPr id="8" name="Rounded Rectangle 7"/>
          <p:cNvSpPr/>
          <p:nvPr/>
        </p:nvSpPr>
        <p:spPr>
          <a:xfrm>
            <a:off x="591574" y="2251630"/>
            <a:ext cx="3373666" cy="287992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Измена процедура</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ИПАРД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Оперативне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структуре у циљу њиховог поједностављења</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ounded Rectangle 8"/>
          <p:cNvSpPr/>
          <p:nvPr/>
        </p:nvSpPr>
        <p:spPr>
          <a:xfrm>
            <a:off x="5642891" y="2251630"/>
            <a:ext cx="3533951" cy="287992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Интерна контрола слабости (</a:t>
            </a:r>
            <a:r>
              <a:rPr kumimoji="0" lang="en-US" sz="2400" b="1" i="1" u="none" strike="noStrike" kern="1200" cap="none" spc="0" normalizeH="0" baseline="0" noProof="0" dirty="0" smtClean="0">
                <a:ln>
                  <a:noFill/>
                </a:ln>
                <a:solidFill>
                  <a:prstClr val="white"/>
                </a:solidFill>
                <a:effectLst/>
                <a:uLnTx/>
                <a:uFillTx/>
                <a:latin typeface="Calibri" panose="020F0502020204030204"/>
                <a:ea typeface="+mn-ea"/>
                <a:cs typeface="+mn-cs"/>
              </a:rPr>
              <a:t>ICW</a:t>
            </a:r>
            <a:r>
              <a:rPr kumimoji="0" lang="sr-Cyrl-RS" sz="24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ревизија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процедура,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њихово усклађивање и </a:t>
            </a:r>
            <a:r>
              <a:rPr kumimoji="0" lang="ru-RU" sz="2400" b="1" i="0" u="none" strike="noStrike" kern="1200" cap="none" spc="0" normalizeH="0" baseline="0" noProof="0" dirty="0" smtClean="0">
                <a:ln>
                  <a:noFill/>
                </a:ln>
                <a:solidFill>
                  <a:prstClr val="white"/>
                </a:solidFill>
                <a:effectLst/>
                <a:uLnTx/>
                <a:uFillTx/>
                <a:latin typeface="Calibri" panose="020F0502020204030204"/>
                <a:ea typeface="+mn-ea"/>
                <a:cs typeface="+mn-cs"/>
              </a:rPr>
              <a:t>повезивање са </a:t>
            </a:r>
            <a:r>
              <a:rPr kumimoji="0" lang="ru-RU" sz="2400" b="1" i="0" u="none" strike="noStrike" kern="1200" cap="none" spc="0" normalizeH="0" baseline="0" noProof="0" dirty="0">
                <a:ln>
                  <a:noFill/>
                </a:ln>
                <a:solidFill>
                  <a:prstClr val="white"/>
                </a:solidFill>
                <a:effectLst/>
                <a:uLnTx/>
                <a:uFillTx/>
                <a:latin typeface="Calibri" panose="020F0502020204030204"/>
                <a:ea typeface="+mn-ea"/>
                <a:cs typeface="+mn-cs"/>
              </a:rPr>
              <a:t>ризицима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0" name="Straight Connector 9"/>
          <p:cNvCxnSpPr/>
          <p:nvPr/>
        </p:nvCxnSpPr>
        <p:spPr>
          <a:xfrm>
            <a:off x="907437" y="1609181"/>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71457258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11583" y="-3268"/>
            <a:ext cx="12535419" cy="1322963"/>
          </a:xfrm>
        </p:spPr>
        <p:txBody>
          <a:bodyPr>
            <a:normAutofit/>
          </a:bodyPr>
          <a:lstStyle/>
          <a:p>
            <a:r>
              <a:rPr lang="ru-RU" sz="3600" b="1" dirty="0">
                <a:solidFill>
                  <a:srgbClr val="C00000"/>
                </a:solidFill>
                <a:latin typeface="+mn-lt"/>
              </a:rPr>
              <a:t>9.13. Трошкови повезани са припремом за нови програмски </a:t>
            </a:r>
            <a:r>
              <a:rPr lang="ru-RU" sz="3600" b="1" dirty="0" smtClean="0">
                <a:solidFill>
                  <a:srgbClr val="C00000"/>
                </a:solidFill>
                <a:latin typeface="+mn-lt"/>
              </a:rPr>
              <a:t>период</a:t>
            </a:r>
            <a:endParaRPr lang="ru-RU" sz="3600" b="1" dirty="0">
              <a:solidFill>
                <a:srgbClr val="C00000"/>
              </a:solidFill>
              <a:latin typeface="+mn-lt"/>
            </a:endParaRPr>
          </a:p>
        </p:txBody>
      </p:sp>
      <p:sp>
        <p:nvSpPr>
          <p:cNvPr id="5" name="Rectangle 4"/>
          <p:cNvSpPr/>
          <p:nvPr/>
        </p:nvSpPr>
        <p:spPr>
          <a:xfrm>
            <a:off x="812894" y="1423270"/>
            <a:ext cx="8672300"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Calibri" pitchFamily="34" charset="0"/>
                <a:ea typeface="+mn-ea"/>
                <a:cs typeface="+mn-cs"/>
              </a:rPr>
              <a:t>Припрема ИПАРД </a:t>
            </a:r>
            <a:r>
              <a:rPr kumimoji="0" lang="sr-Latn-RS" sz="2400" b="1" i="0" u="none" strike="noStrike" kern="1200" cap="none" spc="0" normalizeH="0" baseline="0" noProof="0" dirty="0" smtClean="0">
                <a:ln>
                  <a:noFill/>
                </a:ln>
                <a:solidFill>
                  <a:prstClr val="black"/>
                </a:solidFill>
                <a:effectLst/>
                <a:uLnTx/>
                <a:uFillTx/>
                <a:latin typeface="Calibri" pitchFamily="34" charset="0"/>
                <a:ea typeface="+mn-ea"/>
                <a:cs typeface="+mn-cs"/>
              </a:rPr>
              <a:t>III</a:t>
            </a:r>
            <a:r>
              <a:rPr kumimoji="0" lang="sr-Cyrl-RS" sz="2400" b="1" i="0" u="none" strike="noStrike" kern="1200" cap="none" spc="0" normalizeH="0" baseline="0" noProof="0" dirty="0" smtClean="0">
                <a:ln>
                  <a:noFill/>
                </a:ln>
                <a:solidFill>
                  <a:prstClr val="black"/>
                </a:solidFill>
                <a:effectLst/>
                <a:uLnTx/>
                <a:uFillTx/>
                <a:latin typeface="Calibri" pitchFamily="34" charset="0"/>
                <a:ea typeface="+mn-ea"/>
                <a:cs typeface="+mn-cs"/>
              </a:rPr>
              <a:t> програма</a:t>
            </a:r>
            <a:r>
              <a:rPr kumimoji="0" lang="sr-Latn-RS" sz="2400" b="1" i="0" u="none" strike="noStrike" kern="1200" cap="none" spc="0" normalizeH="0" baseline="0" noProof="0" dirty="0" smtClean="0">
                <a:ln>
                  <a:noFill/>
                </a:ln>
                <a:solidFill>
                  <a:prstClr val="black"/>
                </a:solidFill>
                <a:effectLst/>
                <a:uLnTx/>
                <a:uFillTx/>
                <a:latin typeface="Calibri" pitchFamily="34" charset="0"/>
                <a:ea typeface="+mn-ea"/>
                <a:cs typeface="+mn-cs"/>
              </a:rPr>
              <a:t>:</a:t>
            </a:r>
            <a:endParaRPr kumimoji="0" lang="sr-Latn-RS" sz="2400" b="1" i="0" u="none" strike="noStrike" kern="1200" cap="none" spc="0" normalizeH="0" baseline="0" noProof="0" dirty="0">
              <a:ln>
                <a:noFill/>
              </a:ln>
              <a:solidFill>
                <a:prstClr val="black"/>
              </a:solidFill>
              <a:effectLst/>
              <a:uLnTx/>
              <a:uFillTx/>
              <a:latin typeface="Calibri" pitchFamily="34" charset="0"/>
              <a:ea typeface="+mn-ea"/>
              <a:cs typeface="+mn-cs"/>
            </a:endParaRPr>
          </a:p>
        </p:txBody>
      </p:sp>
      <p:sp>
        <p:nvSpPr>
          <p:cNvPr id="6" name="Rectangle 5"/>
          <p:cNvSpPr/>
          <p:nvPr/>
        </p:nvSpPr>
        <p:spPr>
          <a:xfrm>
            <a:off x="163859" y="1850676"/>
            <a:ext cx="8342804" cy="5521063"/>
          </a:xfrm>
          <a:prstGeom prst="rect">
            <a:avLst/>
          </a:prstGeom>
        </p:spPr>
        <p:txBody>
          <a:bodyPr wrap="square">
            <a:spAutoFit/>
          </a:bodyPr>
          <a:lstStyle/>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ru-RU" sz="1900" b="0" i="0" u="none" strike="noStrike" kern="120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Times New Roman" panose="02020603050405020304" pitchFamily="18" charset="0"/>
              </a:rPr>
              <a:t>Израда секторских анализа за агроеколошке мере и мере диверзификације</a:t>
            </a: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en-GB" sz="1900" b="0" i="0" u="none" strike="noStrike" kern="120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Times New Roman" panose="02020603050405020304" pitchFamily="18" charset="0"/>
              </a:rPr>
              <a:t> </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Times New Roman" panose="02020603050405020304" pitchFamily="18" charset="0"/>
              </a:rPr>
              <a:t>Прикупљање података (индикатора) потребних за програмирање и спровођење мера</a:t>
            </a:r>
            <a:endParaRPr kumimoji="0" lang="sr-Latn-RS" sz="19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Ангажовање експерата за програмирање</a:t>
            </a:r>
            <a:r>
              <a:rPr kumimoji="0" lang="sr-Cyrl-RS" sz="19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U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a:t>
            </a:r>
            <a:r>
              <a:rPr kumimoji="0" lang="en-GB" sz="19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M1</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M3,</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M4,</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M5,</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M6,</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M7) </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и израду правилника</a:t>
            </a: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sr-Cyrl-RS" sz="1900" b="0" i="1"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Е</a:t>
            </a:r>
            <a:r>
              <a:rPr kumimoji="0" lang="en-GB" sz="1900" b="0" i="1"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x-ante </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евалуација</a:t>
            </a:r>
            <a:r>
              <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ИПАРД </a:t>
            </a:r>
            <a:r>
              <a:rPr kumimoji="0" lang="en-U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III </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програма</a:t>
            </a:r>
            <a:endPar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endParaRP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ru-RU"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Организовање радионица у вези са ИПАРД </a:t>
            </a:r>
            <a:r>
              <a:rPr kumimoji="0" lang="en-U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III</a:t>
            </a:r>
            <a:r>
              <a:rPr kumimoji="0" lang="sr-Cyrl-RS"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 </a:t>
            </a:r>
            <a:r>
              <a:rPr kumimoji="0" lang="ru-RU"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програмирањем и процесом консултација са заинтересованим странама</a:t>
            </a:r>
            <a:endPar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endParaRP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r>
              <a:rPr kumimoji="0" lang="ru-RU"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Организовање студијских посета у циљу стицања </a:t>
            </a:r>
            <a:r>
              <a:rPr kumimoji="0" lang="ru-RU" sz="19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искуства, добре праксе и размене </a:t>
            </a:r>
            <a:r>
              <a:rPr kumimoji="0" lang="ru-RU"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rPr>
              <a:t>знања</a:t>
            </a:r>
            <a:endPar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endParaRP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endParaRPr kumimoji="0" lang="en-GB" sz="19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Times New Roman" panose="02020603050405020304" pitchFamily="18" charset="0"/>
            </a:endParaRPr>
          </a:p>
          <a:p>
            <a:pPr marL="628650" marR="0" lvl="1" indent="-171450" algn="just" defTabSz="914400" rtl="0" eaLnBrk="0" fontAlgn="base" latinLnBrk="0" hangingPunct="0">
              <a:lnSpc>
                <a:spcPct val="115000"/>
              </a:lnSpc>
              <a:spcBef>
                <a:spcPts val="600"/>
              </a:spcBef>
              <a:spcAft>
                <a:spcPts val="600"/>
              </a:spcAft>
              <a:buClrTx/>
              <a:buSzTx/>
              <a:buFont typeface="Arial" panose="020B0604020202020204" pitchFamily="34" charset="0"/>
              <a:buChar char="•"/>
              <a:tabLst/>
              <a:defRPr/>
            </a:pPr>
            <a:endParaRPr kumimoji="0" lang="sr-Latn-RS" sz="19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4" name="Oval 13"/>
          <p:cNvSpPr/>
          <p:nvPr/>
        </p:nvSpPr>
        <p:spPr>
          <a:xfrm>
            <a:off x="9144660" y="3897608"/>
            <a:ext cx="2187063" cy="2148512"/>
          </a:xfrm>
          <a:prstGeom prst="ellipse">
            <a:avLst/>
          </a:prstGeom>
          <a:solidFill>
            <a:schemeClr val="accent2">
              <a:lumMod val="60000"/>
              <a:lumOff val="40000"/>
            </a:schemeClr>
          </a:solidFill>
          <a:ln>
            <a:solidFill>
              <a:schemeClr val="accent2">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Индикативна алокација</a:t>
            </a:r>
            <a:r>
              <a:rPr kumimoji="0" lang="en-US" sz="18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2</a:t>
            </a:r>
            <a:r>
              <a:rPr kumimoji="0" lang="sr-Cyrl-RS" sz="4600" b="1" i="0" u="none" strike="noStrike" kern="1200" cap="none" spc="0" normalizeH="0" baseline="0" noProof="0" dirty="0" smtClean="0">
                <a:ln>
                  <a:noFill/>
                </a:ln>
                <a:solidFill>
                  <a:prstClr val="white"/>
                </a:solidFill>
                <a:effectLst/>
                <a:uLnTx/>
                <a:uFillTx/>
                <a:latin typeface="Calibri" panose="020F0502020204030204"/>
                <a:ea typeface="+mn-ea"/>
                <a:cs typeface="+mn-cs"/>
              </a:rPr>
              <a:t>51</a:t>
            </a:r>
            <a:endParaRPr kumimoji="0" lang="en-US" sz="4600" b="1" i="0" u="none" strike="noStrike" kern="1200" cap="none" spc="0" normalizeH="0" baseline="0" noProof="0" dirty="0" smtClean="0">
              <a:ln>
                <a:noFill/>
              </a:ln>
              <a:solidFill>
                <a:prstClr val="white"/>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Cyrl-R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хиљада</a:t>
            </a:r>
            <a:r>
              <a:rPr kumimoji="0" lang="en-US" sz="240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sr-Latn-R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369967" y="4416647"/>
            <a:ext cx="1635529" cy="1688169"/>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ackgroundRemoval t="3552" b="97268" l="5875" r="97875"/>
                    </a14:imgEffect>
                  </a14:imgLayer>
                </a14:imgProps>
              </a:ext>
            </a:extLst>
          </a:blip>
          <a:stretch>
            <a:fillRect/>
          </a:stretch>
        </p:blipFill>
        <p:spPr>
          <a:xfrm>
            <a:off x="8284137" y="1817772"/>
            <a:ext cx="3837062" cy="2252324"/>
          </a:xfrm>
          <a:prstGeom prst="rect">
            <a:avLst/>
          </a:prstGeom>
          <a:ln>
            <a:noFill/>
          </a:ln>
        </p:spPr>
      </p:pic>
      <p:cxnSp>
        <p:nvCxnSpPr>
          <p:cNvPr id="8" name="Straight Connector 7"/>
          <p:cNvCxnSpPr/>
          <p:nvPr/>
        </p:nvCxnSpPr>
        <p:spPr>
          <a:xfrm>
            <a:off x="907437" y="1281634"/>
            <a:ext cx="10426310"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42439749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9"/>
          <p:cNvSpPr>
            <a:spLocks noGrp="1"/>
          </p:cNvSpPr>
          <p:nvPr>
            <p:ph type="body" idx="1"/>
          </p:nvPr>
        </p:nvSpPr>
        <p:spPr>
          <a:xfrm>
            <a:off x="1144905" y="4112670"/>
            <a:ext cx="10046970" cy="2194985"/>
          </a:xfrm>
        </p:spPr>
        <p:txBody>
          <a:bodyPr/>
          <a:lstStyle/>
          <a:p>
            <a:pPr lvl="0" eaLnBrk="0" fontAlgn="base" hangingPunct="0">
              <a:lnSpc>
                <a:spcPct val="100000"/>
              </a:lnSpc>
              <a:spcBef>
                <a:spcPct val="0"/>
              </a:spcBef>
              <a:spcAft>
                <a:spcPct val="0"/>
              </a:spcAft>
              <a:buClrTx/>
              <a:buSzTx/>
            </a:pPr>
            <a:r>
              <a:rPr lang="sr-Cyrl-RS" sz="1400" b="1" cap="none" spc="0" dirty="0">
                <a:solidFill>
                  <a:schemeClr val="tx2">
                    <a:lumMod val="50000"/>
                  </a:schemeClr>
                </a:solidFill>
                <a:latin typeface="+mn-lt"/>
                <a:cs typeface="Times New Roman" panose="02020603050405020304" pitchFamily="18" charset="0"/>
              </a:rPr>
              <a:t>Сања Продановић</a:t>
            </a:r>
            <a:endParaRPr lang="sr-Latn-RS" sz="1400" b="1" cap="none" spc="0" dirty="0">
              <a:solidFill>
                <a:schemeClr val="tx2">
                  <a:lumMod val="50000"/>
                </a:schemeClr>
              </a:solidFill>
              <a:latin typeface="+mn-lt"/>
              <a:cs typeface="Times New Roman" panose="02020603050405020304" pitchFamily="18" charset="0"/>
            </a:endParaRPr>
          </a:p>
          <a:p>
            <a:pPr lvl="0" eaLnBrk="0" fontAlgn="base" hangingPunct="0">
              <a:lnSpc>
                <a:spcPct val="100000"/>
              </a:lnSpc>
              <a:spcBef>
                <a:spcPct val="0"/>
              </a:spcBef>
              <a:spcAft>
                <a:spcPct val="0"/>
              </a:spcAft>
              <a:buClrTx/>
              <a:buSzTx/>
            </a:pPr>
            <a:r>
              <a:rPr lang="sr-Cyrl-RS" sz="1400" b="1" cap="none" spc="0" dirty="0">
                <a:solidFill>
                  <a:schemeClr val="tx2">
                    <a:lumMod val="50000"/>
                  </a:schemeClr>
                </a:solidFill>
                <a:latin typeface="+mn-lt"/>
                <a:cs typeface="Times New Roman" panose="02020603050405020304" pitchFamily="18" charset="0"/>
              </a:rPr>
              <a:t>Руководилац </a:t>
            </a:r>
            <a:r>
              <a:rPr lang="sr-Cyrl-RS" sz="1400" b="1" cap="none" spc="0" dirty="0" smtClean="0">
                <a:solidFill>
                  <a:schemeClr val="tx2">
                    <a:lumMod val="50000"/>
                  </a:schemeClr>
                </a:solidFill>
                <a:latin typeface="+mn-lt"/>
                <a:cs typeface="Times New Roman" panose="02020603050405020304" pitchFamily="18" charset="0"/>
              </a:rPr>
              <a:t>Групе </a:t>
            </a:r>
            <a:r>
              <a:rPr lang="sr-Cyrl-RS" sz="1400" b="1" cap="none" spc="0" dirty="0">
                <a:solidFill>
                  <a:schemeClr val="tx2">
                    <a:lumMod val="50000"/>
                  </a:schemeClr>
                </a:solidFill>
                <a:latin typeface="+mn-lt"/>
                <a:cs typeface="Times New Roman" panose="02020603050405020304" pitchFamily="18" charset="0"/>
              </a:rPr>
              <a:t>за техничку помоћ и промоцију</a:t>
            </a:r>
            <a:endParaRPr lang="en-US" sz="1400" b="1" cap="none" spc="0" dirty="0">
              <a:solidFill>
                <a:schemeClr val="tx2">
                  <a:lumMod val="50000"/>
                </a:schemeClr>
              </a:solidFill>
              <a:latin typeface="+mn-lt"/>
              <a:cs typeface="Times New Roman" panose="02020603050405020304" pitchFamily="18" charset="0"/>
            </a:endParaRPr>
          </a:p>
          <a:p>
            <a:pPr lvl="0" eaLnBrk="0" fontAlgn="base" hangingPunct="0">
              <a:lnSpc>
                <a:spcPct val="100000"/>
              </a:lnSpc>
              <a:spcBef>
                <a:spcPct val="0"/>
              </a:spcBef>
              <a:spcAft>
                <a:spcPct val="0"/>
              </a:spcAft>
              <a:buClrTx/>
              <a:buSzTx/>
            </a:pPr>
            <a:r>
              <a:rPr lang="sr-Cyrl-RS" sz="1400" b="1" cap="none" spc="0" dirty="0">
                <a:solidFill>
                  <a:schemeClr val="tx2">
                    <a:lumMod val="50000"/>
                  </a:schemeClr>
                </a:solidFill>
                <a:latin typeface="+mn-lt"/>
                <a:cs typeface="Times New Roman" panose="02020603050405020304" pitchFamily="18" charset="0"/>
              </a:rPr>
              <a:t>Министарство пољопривреде, шумарства и водопривреде</a:t>
            </a:r>
            <a:r>
              <a:rPr lang="en-US" sz="1400" b="1" cap="none" spc="0" dirty="0">
                <a:solidFill>
                  <a:schemeClr val="tx2">
                    <a:lumMod val="50000"/>
                  </a:schemeClr>
                </a:solidFill>
                <a:latin typeface="+mn-lt"/>
                <a:cs typeface="Times New Roman" panose="02020603050405020304" pitchFamily="18" charset="0"/>
              </a:rPr>
              <a:t> </a:t>
            </a:r>
          </a:p>
          <a:p>
            <a:pPr lvl="0" eaLnBrk="0" fontAlgn="base" hangingPunct="0">
              <a:lnSpc>
                <a:spcPct val="100000"/>
              </a:lnSpc>
              <a:spcBef>
                <a:spcPct val="0"/>
              </a:spcBef>
              <a:spcAft>
                <a:spcPct val="0"/>
              </a:spcAft>
              <a:buClrTx/>
              <a:buSzTx/>
            </a:pPr>
            <a:r>
              <a:rPr lang="sr-Cyrl-RS" sz="1400" b="1" cap="none" spc="0" dirty="0">
                <a:solidFill>
                  <a:schemeClr val="tx2">
                    <a:lumMod val="50000"/>
                  </a:schemeClr>
                </a:solidFill>
                <a:latin typeface="+mn-lt"/>
                <a:cs typeface="Times New Roman" panose="02020603050405020304" pitchFamily="18" charset="0"/>
              </a:rPr>
              <a:t>Булевар краља Александра</a:t>
            </a:r>
            <a:r>
              <a:rPr lang="sr-Latn-RS" sz="1400" b="1" cap="none" spc="0" dirty="0">
                <a:solidFill>
                  <a:schemeClr val="tx2">
                    <a:lumMod val="50000"/>
                  </a:schemeClr>
                </a:solidFill>
                <a:latin typeface="+mn-lt"/>
                <a:cs typeface="Times New Roman" panose="02020603050405020304" pitchFamily="18" charset="0"/>
              </a:rPr>
              <a:t> </a:t>
            </a:r>
            <a:r>
              <a:rPr lang="ru-RU" sz="1400" b="1" cap="none" spc="0" dirty="0">
                <a:solidFill>
                  <a:schemeClr val="tx2">
                    <a:lumMod val="50000"/>
                  </a:schemeClr>
                </a:solidFill>
                <a:latin typeface="+mn-lt"/>
                <a:cs typeface="Times New Roman" panose="02020603050405020304" pitchFamily="18" charset="0"/>
              </a:rPr>
              <a:t>84, Београд</a:t>
            </a:r>
          </a:p>
          <a:p>
            <a:pPr lvl="0" eaLnBrk="0" fontAlgn="base" hangingPunct="0">
              <a:lnSpc>
                <a:spcPct val="100000"/>
              </a:lnSpc>
              <a:spcBef>
                <a:spcPct val="0"/>
              </a:spcBef>
              <a:spcAft>
                <a:spcPct val="0"/>
              </a:spcAft>
              <a:buClrTx/>
              <a:buSzTx/>
            </a:pPr>
            <a:r>
              <a:rPr lang="en-US" sz="1400" b="1" cap="none" spc="0" dirty="0">
                <a:solidFill>
                  <a:prstClr val="black"/>
                </a:solidFill>
                <a:latin typeface="+mn-lt"/>
                <a:cs typeface="Times New Roman" panose="02020603050405020304" pitchFamily="18" charset="0"/>
                <a:hlinkClick r:id="rId2"/>
              </a:rPr>
              <a:t>s</a:t>
            </a:r>
            <a:r>
              <a:rPr lang="sr-Latn-RS" sz="1400" b="1" cap="none" spc="0" dirty="0">
                <a:solidFill>
                  <a:prstClr val="black"/>
                </a:solidFill>
                <a:latin typeface="+mn-lt"/>
                <a:cs typeface="Times New Roman" panose="02020603050405020304" pitchFamily="18" charset="0"/>
                <a:hlinkClick r:id="rId2"/>
              </a:rPr>
              <a:t>anja.prodanovic</a:t>
            </a:r>
            <a:r>
              <a:rPr lang="ru-RU" sz="1400" b="1" cap="none" spc="0" dirty="0">
                <a:solidFill>
                  <a:prstClr val="black"/>
                </a:solidFill>
                <a:latin typeface="+mn-lt"/>
                <a:cs typeface="Times New Roman" panose="02020603050405020304" pitchFamily="18" charset="0"/>
                <a:hlinkClick r:id="rId2"/>
              </a:rPr>
              <a:t>@minpolj.gov.rs</a:t>
            </a:r>
            <a:r>
              <a:rPr lang="sr-Latn-RS" sz="1400" b="1" cap="none" spc="0" dirty="0">
                <a:solidFill>
                  <a:prstClr val="black"/>
                </a:solidFill>
                <a:latin typeface="+mn-lt"/>
                <a:cs typeface="Times New Roman" panose="02020603050405020304" pitchFamily="18" charset="0"/>
              </a:rPr>
              <a:t> </a:t>
            </a:r>
            <a:r>
              <a:rPr lang="ru-RU" sz="1400" b="1" cap="none" spc="0" dirty="0">
                <a:solidFill>
                  <a:prstClr val="black"/>
                </a:solidFill>
                <a:latin typeface="+mn-lt"/>
                <a:cs typeface="Times New Roman" panose="02020603050405020304" pitchFamily="18" charset="0"/>
              </a:rPr>
              <a:t> </a:t>
            </a:r>
            <a:r>
              <a:rPr lang="sr-Latn-RS" sz="1400" b="1" cap="none" spc="0" dirty="0">
                <a:solidFill>
                  <a:prstClr val="black"/>
                </a:solidFill>
                <a:latin typeface="+mn-lt"/>
                <a:cs typeface="Times New Roman" panose="02020603050405020304" pitchFamily="18" charset="0"/>
              </a:rPr>
              <a:t> </a:t>
            </a:r>
            <a:endParaRPr lang="ru-RU" sz="1400" b="1" cap="none" spc="0" dirty="0">
              <a:solidFill>
                <a:prstClr val="black"/>
              </a:solidFill>
              <a:latin typeface="+mn-lt"/>
              <a:cs typeface="Times New Roman" panose="02020603050405020304" pitchFamily="18" charset="0"/>
            </a:endParaRPr>
          </a:p>
          <a:p>
            <a:pPr lvl="0" eaLnBrk="0" fontAlgn="base" hangingPunct="0">
              <a:lnSpc>
                <a:spcPct val="100000"/>
              </a:lnSpc>
              <a:spcBef>
                <a:spcPct val="0"/>
              </a:spcBef>
              <a:spcAft>
                <a:spcPct val="0"/>
              </a:spcAft>
              <a:buClrTx/>
              <a:buSzTx/>
            </a:pPr>
            <a:r>
              <a:rPr lang="ru-RU" sz="1400" b="1" cap="none" spc="0" dirty="0" smtClean="0">
                <a:solidFill>
                  <a:prstClr val="black"/>
                </a:solidFill>
                <a:latin typeface="+mn-lt"/>
                <a:cs typeface="Times New Roman" panose="02020603050405020304" pitchFamily="18" charset="0"/>
                <a:hlinkClick r:id="rId3"/>
              </a:rPr>
              <a:t>www.minpolj.gov.rs</a:t>
            </a:r>
            <a:endParaRPr lang="en-US" sz="1400" b="1" cap="none" spc="0" dirty="0" smtClean="0">
              <a:solidFill>
                <a:prstClr val="black"/>
              </a:solidFill>
              <a:latin typeface="+mn-lt"/>
              <a:cs typeface="Times New Roman" panose="02020603050405020304" pitchFamily="18" charset="0"/>
            </a:endParaRPr>
          </a:p>
          <a:p>
            <a:pPr lvl="0" eaLnBrk="0" fontAlgn="base" hangingPunct="0">
              <a:lnSpc>
                <a:spcPct val="100000"/>
              </a:lnSpc>
              <a:spcBef>
                <a:spcPct val="0"/>
              </a:spcBef>
              <a:spcAft>
                <a:spcPct val="0"/>
              </a:spcAft>
              <a:buClrTx/>
              <a:buSzTx/>
            </a:pPr>
            <a:r>
              <a:rPr lang="en-US" sz="1400" b="1" cap="none" spc="0" dirty="0" smtClean="0">
                <a:solidFill>
                  <a:srgbClr val="335B74">
                    <a:lumMod val="75000"/>
                  </a:srgbClr>
                </a:solidFill>
                <a:latin typeface="Calibri" panose="020F0502020204030204"/>
                <a:cs typeface="Arial" panose="020B0604020202020204" pitchFamily="34" charset="0"/>
                <a:hlinkClick r:id="rId4"/>
              </a:rPr>
              <a:t>ipardnadlanu@minpolj.gov.rs</a:t>
            </a:r>
            <a:r>
              <a:rPr lang="sr-Latn-RS" sz="1400" b="1" cap="none" spc="0" dirty="0" smtClean="0">
                <a:solidFill>
                  <a:prstClr val="black"/>
                </a:solidFill>
                <a:latin typeface="+mn-lt"/>
                <a:cs typeface="Times New Roman" panose="02020603050405020304" pitchFamily="18" charset="0"/>
              </a:rPr>
              <a:t> </a:t>
            </a:r>
            <a:endParaRPr lang="ru-RU" sz="1400" b="1" cap="none" spc="0" dirty="0">
              <a:solidFill>
                <a:prstClr val="black"/>
              </a:solidFill>
              <a:latin typeface="+mn-lt"/>
              <a:cs typeface="Times New Roman" panose="02020603050405020304" pitchFamily="18" charset="0"/>
            </a:endParaRPr>
          </a:p>
          <a:p>
            <a:endParaRPr lang="en-GB" dirty="0"/>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4000" y="6022399"/>
            <a:ext cx="322355" cy="322355"/>
          </a:xfrm>
          <a:prstGeom prst="rect">
            <a:avLst/>
          </a:prstGeom>
        </p:spPr>
      </p:pic>
      <p:pic>
        <p:nvPicPr>
          <p:cNvPr id="4" name="Picture 3"/>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7900" y="5805796"/>
            <a:ext cx="291160" cy="288754"/>
          </a:xfrm>
          <a:prstGeom prst="rect">
            <a:avLst/>
          </a:prstGeom>
        </p:spPr>
      </p:pic>
      <p:sp>
        <p:nvSpPr>
          <p:cNvPr id="5" name="TextBox 4"/>
          <p:cNvSpPr txBox="1"/>
          <p:nvPr/>
        </p:nvSpPr>
        <p:spPr>
          <a:xfrm>
            <a:off x="5588115" y="5791200"/>
            <a:ext cx="133985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@ipardnadlanu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
        <p:nvSpPr>
          <p:cNvPr id="6" name="TextBox 5"/>
          <p:cNvSpPr txBox="1"/>
          <p:nvPr/>
        </p:nvSpPr>
        <p:spPr>
          <a:xfrm>
            <a:off x="5588115" y="6026206"/>
            <a:ext cx="1326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400" b="1" i="0" u="none" strike="noStrike" kern="1200" cap="none" spc="0" normalizeH="0" baseline="0" noProof="0" dirty="0" smtClean="0">
                <a:ln>
                  <a:noFill/>
                </a:ln>
                <a:solidFill>
                  <a:srgbClr val="335B74">
                    <a:lumMod val="50000"/>
                  </a:srgbClr>
                </a:solidFill>
                <a:effectLst/>
                <a:uLnTx/>
                <a:uFillTx/>
                <a:latin typeface="Calibri" panose="020F0502020204030204"/>
                <a:ea typeface="+mn-ea"/>
                <a:cs typeface="+mn-cs"/>
              </a:rPr>
              <a:t>IPARD na dlanu</a:t>
            </a:r>
            <a:endParaRPr kumimoji="0" lang="sr-Latn-RS" sz="1400" b="1" i="0" u="none" strike="noStrike" kern="1200" cap="none" spc="0" normalizeH="0" baseline="0" noProof="0" dirty="0">
              <a:ln>
                <a:noFill/>
              </a:ln>
              <a:solidFill>
                <a:srgbClr val="335B74">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06391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8B2AE-DE40-4B41-8543-3BD8B20FF022}"/>
              </a:ext>
            </a:extLst>
          </p:cNvPr>
          <p:cNvSpPr>
            <a:spLocks noGrp="1"/>
          </p:cNvSpPr>
          <p:nvPr>
            <p:ph type="ctrTitle"/>
          </p:nvPr>
        </p:nvSpPr>
        <p:spPr>
          <a:xfrm>
            <a:off x="1524000" y="2669366"/>
            <a:ext cx="9144000" cy="2387600"/>
          </a:xfrm>
        </p:spPr>
        <p:txBody>
          <a:bodyPr>
            <a:normAutofit fontScale="90000"/>
          </a:bodyPr>
          <a:lstStyle/>
          <a:p>
            <a:r>
              <a:rPr lang="sr-Cyrl-RS" b="1" cap="all" dirty="0"/>
              <a:t>Евалуација ИПАРД ii програма у  Републици Србији  </a:t>
            </a:r>
            <a:r>
              <a:rPr lang="en-US" dirty="0"/>
              <a:t/>
            </a:r>
            <a:br>
              <a:rPr lang="en-US" dirty="0"/>
            </a:br>
            <a:r>
              <a:rPr lang="sr-Cyrl-RS" b="1" cap="all" dirty="0"/>
              <a:t>за период 2017-2019. године </a:t>
            </a:r>
            <a:endParaRPr lang="en-US" dirty="0"/>
          </a:p>
        </p:txBody>
      </p:sp>
      <p:sp>
        <p:nvSpPr>
          <p:cNvPr id="3" name="Subtitle 2">
            <a:extLst>
              <a:ext uri="{FF2B5EF4-FFF2-40B4-BE49-F238E27FC236}">
                <a16:creationId xmlns:a16="http://schemas.microsoft.com/office/drawing/2014/main" id="{58A611AA-2337-4AFB-BD96-E92E39C58E4E}"/>
              </a:ext>
            </a:extLst>
          </p:cNvPr>
          <p:cNvSpPr>
            <a:spLocks noGrp="1"/>
          </p:cNvSpPr>
          <p:nvPr>
            <p:ph type="subTitle" idx="1"/>
          </p:nvPr>
        </p:nvSpPr>
        <p:spPr>
          <a:xfrm>
            <a:off x="1524000" y="5775894"/>
            <a:ext cx="9144000" cy="1655762"/>
          </a:xfrm>
        </p:spPr>
        <p:txBody>
          <a:bodyPr>
            <a:normAutofit/>
          </a:bodyPr>
          <a:lstStyle/>
          <a:p>
            <a:r>
              <a:rPr lang="sr-Cyrl-RS" sz="2800" dirty="0"/>
              <a:t>Београд, 2020.</a:t>
            </a:r>
            <a:endParaRPr lang="en-US" sz="2800" dirty="0"/>
          </a:p>
        </p:txBody>
      </p:sp>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16264" y="1"/>
            <a:ext cx="675734"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53884"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856448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32078" y="1"/>
            <a:ext cx="659919"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9762"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864079" y="1004543"/>
            <a:ext cx="106680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УВОД</a:t>
            </a:r>
          </a:p>
        </p:txBody>
      </p:sp>
      <p:sp>
        <p:nvSpPr>
          <p:cNvPr id="9" name="TextBox 8">
            <a:extLst>
              <a:ext uri="{FF2B5EF4-FFF2-40B4-BE49-F238E27FC236}">
                <a16:creationId xmlns:a16="http://schemas.microsoft.com/office/drawing/2014/main" id="{C545B784-7B37-47BF-B504-4557AD800356}"/>
              </a:ext>
            </a:extLst>
          </p:cNvPr>
          <p:cNvSpPr txBox="1">
            <a:spLocks noChangeArrowheads="1"/>
          </p:cNvSpPr>
          <p:nvPr/>
        </p:nvSpPr>
        <p:spPr bwMode="auto">
          <a:xfrm>
            <a:off x="1778759" y="1905000"/>
            <a:ext cx="9470488" cy="1183260"/>
          </a:xfrm>
          <a:prstGeom prst="rect">
            <a:avLst/>
          </a:prstGeom>
          <a:solidFill>
            <a:schemeClr val="accent2">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Евалуација ИПАРД </a:t>
            </a:r>
            <a:r>
              <a:rPr kumimoji="0" lang="en-GB"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II</a:t>
            </a: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 програма у Републици Србији за период 2017-2019. године</a:t>
            </a:r>
            <a:r>
              <a:rPr kumimoji="0" lang="sr-Cyrl-RS" sz="2400" b="1" i="0" u="none" strike="noStrike" kern="1200" cap="all" spc="0" normalizeH="0" baseline="0" noProof="0" dirty="0">
                <a:ln>
                  <a:noFill/>
                </a:ln>
                <a:solidFill>
                  <a:srgbClr val="44546A"/>
                </a:solidFill>
                <a:effectLst/>
                <a:uLnTx/>
                <a:uFillTx/>
                <a:latin typeface="Calibri" panose="020F0502020204030204"/>
                <a:ea typeface="+mn-ea"/>
                <a:cs typeface="Arial" panose="020B0604020202020204" pitchFamily="34" charset="0"/>
              </a:rPr>
              <a:t>  </a:t>
            </a: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извршена је за потребе МПШВ од стране Института за економику пољопривреде из Београда.</a:t>
            </a:r>
            <a:endParaRPr kumimoji="0" lang="en-U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sp>
        <p:nvSpPr>
          <p:cNvPr id="10" name="TextBox 9">
            <a:extLst>
              <a:ext uri="{FF2B5EF4-FFF2-40B4-BE49-F238E27FC236}">
                <a16:creationId xmlns:a16="http://schemas.microsoft.com/office/drawing/2014/main" id="{A0BB38C4-7C65-4E4E-BC64-E28E2E55E3EE}"/>
              </a:ext>
            </a:extLst>
          </p:cNvPr>
          <p:cNvSpPr txBox="1">
            <a:spLocks noChangeArrowheads="1"/>
          </p:cNvSpPr>
          <p:nvPr/>
        </p:nvSpPr>
        <p:spPr bwMode="auto">
          <a:xfrm>
            <a:off x="1778758" y="3769740"/>
            <a:ext cx="9470488" cy="1906441"/>
          </a:xfrm>
          <a:prstGeom prst="rect">
            <a:avLst/>
          </a:prstGeom>
          <a:solidFill>
            <a:schemeClr val="accent5">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Општи циљ евалуације ИПАРД II програма је побољшање квалитета и ефикасности спровођења ИПАРД II програма у Републици Србији, као и процена доступности заједничких контекст показатеља, слабости и недостатака у процесу њиховог прикупљања, а за потребе праћења ефективности спровођења ИПАРД II програма.</a:t>
            </a:r>
            <a:endParaRPr kumimoji="0" lang="en-U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pic>
        <p:nvPicPr>
          <p:cNvPr id="14" name="Graphic 13" descr="Farmer">
            <a:extLst>
              <a:ext uri="{FF2B5EF4-FFF2-40B4-BE49-F238E27FC236}">
                <a16:creationId xmlns:a16="http://schemas.microsoft.com/office/drawing/2014/main" id="{3F3DBA07-BB28-488F-B580-A3C5FCDD828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2087456"/>
            <a:ext cx="833966" cy="833966"/>
          </a:xfrm>
          <a:prstGeom prst="rect">
            <a:avLst/>
          </a:prstGeom>
        </p:spPr>
      </p:pic>
      <p:pic>
        <p:nvPicPr>
          <p:cNvPr id="15" name="Graphic 14" descr="Farmer">
            <a:extLst>
              <a:ext uri="{FF2B5EF4-FFF2-40B4-BE49-F238E27FC236}">
                <a16:creationId xmlns:a16="http://schemas.microsoft.com/office/drawing/2014/main" id="{180FCCFB-29FB-4D4C-A80D-BB83E4BEBF5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4428020"/>
            <a:ext cx="833966" cy="833966"/>
          </a:xfrm>
          <a:prstGeom prst="rect">
            <a:avLst/>
          </a:prstGeom>
        </p:spPr>
      </p:pic>
    </p:spTree>
    <p:extLst>
      <p:ext uri="{BB962C8B-B14F-4D97-AF65-F5344CB8AC3E}">
        <p14:creationId xmlns:p14="http://schemas.microsoft.com/office/powerpoint/2010/main" val="8230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32078" y="1"/>
            <a:ext cx="659919"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9762"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822251" y="839268"/>
            <a:ext cx="106680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УВОД</a:t>
            </a:r>
          </a:p>
        </p:txBody>
      </p:sp>
      <p:sp>
        <p:nvSpPr>
          <p:cNvPr id="9" name="TextBox 8">
            <a:extLst>
              <a:ext uri="{FF2B5EF4-FFF2-40B4-BE49-F238E27FC236}">
                <a16:creationId xmlns:a16="http://schemas.microsoft.com/office/drawing/2014/main" id="{C545B784-7B37-47BF-B504-4557AD800356}"/>
              </a:ext>
            </a:extLst>
          </p:cNvPr>
          <p:cNvSpPr txBox="1">
            <a:spLocks noChangeArrowheads="1"/>
          </p:cNvSpPr>
          <p:nvPr/>
        </p:nvSpPr>
        <p:spPr bwMode="auto">
          <a:xfrm>
            <a:off x="1778759" y="1397479"/>
            <a:ext cx="9470488" cy="3579963"/>
          </a:xfrm>
          <a:prstGeom prst="rect">
            <a:avLst/>
          </a:prstGeom>
          <a:solidFill>
            <a:schemeClr val="accent2">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У циљу реализације пројекта спроведено је укупно 45 структурираних интервјуа са: представницима ИПАРД Управљачког тела (Одељење за рурални развој, МПШВ); представницима ИПАРД </a:t>
            </a:r>
            <a:r>
              <a:rPr kumimoji="0" lang="sr-Cyrl-RS" sz="2400" b="0" i="0" u="none" strike="noStrike" kern="1200" cap="none" spc="0" normalizeH="0" baseline="0" noProof="0" dirty="0" smtClean="0">
                <a:ln>
                  <a:noFill/>
                </a:ln>
                <a:solidFill>
                  <a:srgbClr val="44546A"/>
                </a:solidFill>
                <a:effectLst/>
                <a:uLnTx/>
                <a:uFillTx/>
                <a:latin typeface="Calibri" panose="020F0502020204030204"/>
                <a:ea typeface="+mn-ea"/>
                <a:cs typeface="Arial" panose="020B0604020202020204" pitchFamily="34" charset="0"/>
              </a:rPr>
              <a:t>агенције </a:t>
            </a: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(Управа за аграрна плаћања, МПШВ); представницима Сектора за рурални развој МПШВ - Група за саветодавство; представницима Одбора за праћење спровођења ИПАРД II програма; представницима техничких тела (Фитосанитарна инспекција, Инспекција за заштиту животне средине, Пољопривредна инспекција и Ветеринарска инспекција); представницима консултантских кућа које су ангажоване на ИПАРД II програму; и представницима ПССС. </a:t>
            </a:r>
            <a:endParaRPr kumimoji="0" lang="en-U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sp>
        <p:nvSpPr>
          <p:cNvPr id="10" name="TextBox 9">
            <a:extLst>
              <a:ext uri="{FF2B5EF4-FFF2-40B4-BE49-F238E27FC236}">
                <a16:creationId xmlns:a16="http://schemas.microsoft.com/office/drawing/2014/main" id="{A0BB38C4-7C65-4E4E-BC64-E28E2E55E3EE}"/>
              </a:ext>
            </a:extLst>
          </p:cNvPr>
          <p:cNvSpPr txBox="1">
            <a:spLocks noChangeArrowheads="1"/>
          </p:cNvSpPr>
          <p:nvPr/>
        </p:nvSpPr>
        <p:spPr bwMode="auto">
          <a:xfrm>
            <a:off x="1778759" y="5229044"/>
            <a:ext cx="9470488" cy="1452583"/>
          </a:xfrm>
          <a:prstGeom prst="rect">
            <a:avLst/>
          </a:prstGeom>
          <a:solidFill>
            <a:schemeClr val="accent5">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Одржано је шест фокус група, једна фокус група са корисницима који су остварили право на ИПАРД подстицаје и пет фокус група са учесницима који нису остварили </a:t>
            </a:r>
            <a:r>
              <a:rPr kumimoji="0" lang="sr-Cyrl-RS" sz="2400" b="0" i="0" u="none" strike="noStrike" kern="1200" cap="none" spc="0" normalizeH="0" baseline="0" noProof="0" dirty="0" smtClean="0">
                <a:ln>
                  <a:noFill/>
                </a:ln>
                <a:solidFill>
                  <a:srgbClr val="44546A"/>
                </a:solidFill>
                <a:effectLst/>
                <a:uLnTx/>
                <a:uFillTx/>
                <a:latin typeface="Calibri" panose="020F0502020204030204"/>
                <a:ea typeface="+mn-ea"/>
                <a:cs typeface="Arial" panose="020B0604020202020204" pitchFamily="34" charset="0"/>
              </a:rPr>
              <a:t>право на ИПАРД подстицаје.</a:t>
            </a:r>
            <a:endParaRPr kumimoji="0" lang="en-US" sz="24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pic>
        <p:nvPicPr>
          <p:cNvPr id="14" name="Graphic 13" descr="Farmer">
            <a:extLst>
              <a:ext uri="{FF2B5EF4-FFF2-40B4-BE49-F238E27FC236}">
                <a16:creationId xmlns:a16="http://schemas.microsoft.com/office/drawing/2014/main" id="{3F3DBA07-BB28-488F-B580-A3C5FCDD828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2449767"/>
            <a:ext cx="833966" cy="833966"/>
          </a:xfrm>
          <a:prstGeom prst="rect">
            <a:avLst/>
          </a:prstGeom>
        </p:spPr>
      </p:pic>
      <p:pic>
        <p:nvPicPr>
          <p:cNvPr id="15" name="Graphic 14" descr="Farmer">
            <a:extLst>
              <a:ext uri="{FF2B5EF4-FFF2-40B4-BE49-F238E27FC236}">
                <a16:creationId xmlns:a16="http://schemas.microsoft.com/office/drawing/2014/main" id="{180FCCFB-29FB-4D4C-A80D-BB83E4BEBF5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5307917"/>
            <a:ext cx="833966" cy="833966"/>
          </a:xfrm>
          <a:prstGeom prst="rect">
            <a:avLst/>
          </a:prstGeom>
        </p:spPr>
      </p:pic>
    </p:spTree>
    <p:extLst>
      <p:ext uri="{BB962C8B-B14F-4D97-AF65-F5344CB8AC3E}">
        <p14:creationId xmlns:p14="http://schemas.microsoft.com/office/powerpoint/2010/main" val="232915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32078" y="1"/>
            <a:ext cx="659919"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9762"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864079" y="1004543"/>
            <a:ext cx="106680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УВОД</a:t>
            </a:r>
          </a:p>
        </p:txBody>
      </p:sp>
      <p:sp>
        <p:nvSpPr>
          <p:cNvPr id="9" name="TextBox 8">
            <a:extLst>
              <a:ext uri="{FF2B5EF4-FFF2-40B4-BE49-F238E27FC236}">
                <a16:creationId xmlns:a16="http://schemas.microsoft.com/office/drawing/2014/main" id="{C545B784-7B37-47BF-B504-4557AD800356}"/>
              </a:ext>
            </a:extLst>
          </p:cNvPr>
          <p:cNvSpPr txBox="1">
            <a:spLocks noChangeArrowheads="1"/>
          </p:cNvSpPr>
          <p:nvPr/>
        </p:nvSpPr>
        <p:spPr bwMode="auto">
          <a:xfrm>
            <a:off x="1778759" y="1905000"/>
            <a:ext cx="9470488" cy="848642"/>
          </a:xfrm>
          <a:prstGeom prst="rect">
            <a:avLst/>
          </a:prstGeom>
          <a:solidFill>
            <a:schemeClr val="accent2">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Имплементација ИПАРД II програма у Србији започета је Првим јавни позивом за Меру 1 који је расписан 25. децембра 2017. године.</a:t>
            </a:r>
            <a:endParaRPr kumimoji="0" lang="en-U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sp>
        <p:nvSpPr>
          <p:cNvPr id="10" name="TextBox 9">
            <a:extLst>
              <a:ext uri="{FF2B5EF4-FFF2-40B4-BE49-F238E27FC236}">
                <a16:creationId xmlns:a16="http://schemas.microsoft.com/office/drawing/2014/main" id="{A0BB38C4-7C65-4E4E-BC64-E28E2E55E3EE}"/>
              </a:ext>
            </a:extLst>
          </p:cNvPr>
          <p:cNvSpPr txBox="1">
            <a:spLocks noChangeArrowheads="1"/>
          </p:cNvSpPr>
          <p:nvPr/>
        </p:nvSpPr>
        <p:spPr bwMode="auto">
          <a:xfrm>
            <a:off x="1778758" y="2955514"/>
            <a:ext cx="9470488" cy="1452583"/>
          </a:xfrm>
          <a:prstGeom prst="rect">
            <a:avLst/>
          </a:prstGeom>
          <a:solidFill>
            <a:schemeClr val="accent5">
              <a:lumMod val="40000"/>
              <a:lumOff val="60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У периоду 25.12.2017. до 21.12.2019. године расписано је пет јавних позива за Меру 1 и два јавна позива за Меру 3, док је спровођење Трећег јавног позива за Меру 3 у току у време израде Извештаја. Одржано је укупно шест седница ИПАРД II Одбора за праћење. Усвојене су три измене ИПАРД II програма</a:t>
            </a:r>
            <a:endParaRPr kumimoji="0" lang="en-U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sp>
        <p:nvSpPr>
          <p:cNvPr id="13" name="TextBox 12">
            <a:extLst>
              <a:ext uri="{FF2B5EF4-FFF2-40B4-BE49-F238E27FC236}">
                <a16:creationId xmlns:a16="http://schemas.microsoft.com/office/drawing/2014/main" id="{3BB0F842-7A20-43DF-BEC9-CB52F6389A0F}"/>
              </a:ext>
            </a:extLst>
          </p:cNvPr>
          <p:cNvSpPr txBox="1">
            <a:spLocks noChangeArrowheads="1"/>
          </p:cNvSpPr>
          <p:nvPr/>
        </p:nvSpPr>
        <p:spPr bwMode="auto">
          <a:xfrm>
            <a:off x="1778756" y="4775033"/>
            <a:ext cx="9448962" cy="1832801"/>
          </a:xfrm>
          <a:prstGeom prst="rect">
            <a:avLst/>
          </a:prstGeom>
          <a:solidFill>
            <a:schemeClr val="bg1">
              <a:lumMod val="85000"/>
            </a:schemeClr>
          </a:solidFill>
          <a:ln>
            <a:noFill/>
          </a:ln>
        </p:spPr>
        <p:txBody>
          <a:bodyPr wrap="square" anchor="ctr">
            <a:noAutofit/>
          </a:bodyPr>
          <a:lstStyle>
            <a:defPPr>
              <a:defRPr lang="en-US"/>
            </a:defPPr>
            <a:lvl1pPr>
              <a:defRPr sz="2000">
                <a:solidFill>
                  <a:schemeClr val="tx2"/>
                </a:solidFill>
                <a:cs typeface="Arial" panose="020B0604020202020204" pitchFamily="34" charset="0"/>
              </a:defRPr>
            </a:lvl1pPr>
            <a:lvl2pPr marL="742950" indent="-285750">
              <a:defRPr>
                <a:latin typeface="Arial" panose="020B0604020202020204" pitchFamily="34" charset="0"/>
                <a:cs typeface="Arial" panose="020B0604020202020204" pitchFamily="34" charset="0"/>
              </a:defRPr>
            </a:lvl2pPr>
            <a:lvl3pPr marL="1143000" indent="-228600">
              <a:defRPr>
                <a:latin typeface="Arial" panose="020B0604020202020204" pitchFamily="34" charset="0"/>
                <a:cs typeface="Arial" panose="020B0604020202020204" pitchFamily="34" charset="0"/>
              </a:defRPr>
            </a:lvl3pPr>
            <a:lvl4pPr marL="1600200" indent="-228600">
              <a:defRPr>
                <a:latin typeface="Arial" panose="020B0604020202020204" pitchFamily="34" charset="0"/>
                <a:cs typeface="Arial" panose="020B0604020202020204" pitchFamily="34" charset="0"/>
              </a:defRPr>
            </a:lvl4pPr>
            <a:lvl5pPr marL="2057400" indent="-228600">
              <a:defRPr>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Резултати спровођења ИПАРД II програма су слабији у односу на планиране и пројектоване циљеве претходне </a:t>
            </a:r>
            <a:r>
              <a:rPr kumimoji="0" lang="sr-Cyrl-RS" sz="2000" b="0" i="1"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еx-ante</a:t>
            </a:r>
            <a:r>
              <a:rPr kumimoji="0" lang="sr-Cyrl-R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 евалуације, пре свега услед кашњења у почетку спровођења програма. Разлог </a:t>
            </a:r>
            <a:r>
              <a:rPr kumimoji="0" lang="sr-Cyrl-RS" sz="2000" b="0" i="0" u="none" strike="noStrike" kern="1200" cap="none" spc="0" normalizeH="0" baseline="0" noProof="0" dirty="0" smtClean="0">
                <a:ln>
                  <a:noFill/>
                </a:ln>
                <a:solidFill>
                  <a:srgbClr val="44546A"/>
                </a:solidFill>
                <a:effectLst/>
                <a:uLnTx/>
                <a:uFillTx/>
                <a:latin typeface="Calibri" panose="020F0502020204030204"/>
                <a:ea typeface="+mn-ea"/>
                <a:cs typeface="Arial" panose="020B0604020202020204" pitchFamily="34" charset="0"/>
              </a:rPr>
              <a:t>кашњења </a:t>
            </a:r>
            <a:r>
              <a:rPr kumimoji="0" lang="sr-Cyrl-R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rPr>
              <a:t>је услед касног добијања акредитације (пренос овлашћења за управљање средствима). Финансијски споразум између Владе Републике Србије и Европске комисије ступио је на снагу 12.06.2018. године</a:t>
            </a:r>
            <a:endParaRPr kumimoji="0" lang="sr-Latn-CS" sz="2000" b="0" i="0" u="none" strike="noStrike" kern="1200" cap="none" spc="0" normalizeH="0" baseline="0" noProof="0" dirty="0">
              <a:ln>
                <a:noFill/>
              </a:ln>
              <a:solidFill>
                <a:srgbClr val="44546A"/>
              </a:solidFill>
              <a:effectLst/>
              <a:uLnTx/>
              <a:uFillTx/>
              <a:latin typeface="Calibri" panose="020F0502020204030204"/>
              <a:ea typeface="+mn-ea"/>
              <a:cs typeface="Arial" panose="020B0604020202020204" pitchFamily="34" charset="0"/>
            </a:endParaRPr>
          </a:p>
        </p:txBody>
      </p:sp>
      <p:pic>
        <p:nvPicPr>
          <p:cNvPr id="14" name="Graphic 13" descr="Farmer">
            <a:extLst>
              <a:ext uri="{FF2B5EF4-FFF2-40B4-BE49-F238E27FC236}">
                <a16:creationId xmlns:a16="http://schemas.microsoft.com/office/drawing/2014/main" id="{3F3DBA07-BB28-488F-B580-A3C5FCDD828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1897679"/>
            <a:ext cx="833966" cy="833966"/>
          </a:xfrm>
          <a:prstGeom prst="rect">
            <a:avLst/>
          </a:prstGeom>
        </p:spPr>
      </p:pic>
      <p:pic>
        <p:nvPicPr>
          <p:cNvPr id="15" name="Graphic 14" descr="Farmer">
            <a:extLst>
              <a:ext uri="{FF2B5EF4-FFF2-40B4-BE49-F238E27FC236}">
                <a16:creationId xmlns:a16="http://schemas.microsoft.com/office/drawing/2014/main" id="{180FCCFB-29FB-4D4C-A80D-BB83E4BEBF5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3332473"/>
            <a:ext cx="833966" cy="833966"/>
          </a:xfrm>
          <a:prstGeom prst="rect">
            <a:avLst/>
          </a:prstGeom>
        </p:spPr>
      </p:pic>
      <p:pic>
        <p:nvPicPr>
          <p:cNvPr id="17" name="Graphic 16" descr="Farmer">
            <a:extLst>
              <a:ext uri="{FF2B5EF4-FFF2-40B4-BE49-F238E27FC236}">
                <a16:creationId xmlns:a16="http://schemas.microsoft.com/office/drawing/2014/main" id="{5DB4245B-DADD-4F78-9713-EF5B2AFCDC7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22251" y="5244975"/>
            <a:ext cx="833966" cy="833966"/>
          </a:xfrm>
          <a:prstGeom prst="rect">
            <a:avLst/>
          </a:prstGeom>
        </p:spPr>
      </p:pic>
    </p:spTree>
    <p:extLst>
      <p:ext uri="{BB962C8B-B14F-4D97-AF65-F5344CB8AC3E}">
        <p14:creationId xmlns:p14="http://schemas.microsoft.com/office/powerpoint/2010/main" val="64207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97018"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8C75615D-F0F1-4F87-803D-9A010874DE2E}"/>
              </a:ext>
            </a:extLst>
          </p:cNvPr>
          <p:cNvSpPr txBox="1">
            <a:spLocks/>
          </p:cNvSpPr>
          <p:nvPr/>
        </p:nvSpPr>
        <p:spPr>
          <a:xfrm>
            <a:off x="1708253" y="720730"/>
            <a:ext cx="9092171" cy="967748"/>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sr-Cyrl-RS"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АКТИВНОСТ 1. </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ЕВАЛУАЦИЈА ЗАЈЕДНИЧКИХ КОНТЕКСТ ПОКАЗАТЕЉА ИПАРД </a:t>
            </a:r>
            <a:r>
              <a:rPr kumimoji="0" lang="sr-Latn-RS"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II</a:t>
            </a:r>
            <a:r>
              <a:rPr kumimoji="0" lang="en-US" sz="2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 ПРОГРАМА У РЕПУБЛИЦИ СРБИЈИ</a:t>
            </a:r>
            <a:endParaRPr kumimoji="0" lang="sr-Latn-RS" sz="26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p:txBody>
      </p:sp>
      <p:sp>
        <p:nvSpPr>
          <p:cNvPr id="13" name="Content Placeholder 2">
            <a:extLst>
              <a:ext uri="{FF2B5EF4-FFF2-40B4-BE49-F238E27FC236}">
                <a16:creationId xmlns:a16="http://schemas.microsoft.com/office/drawing/2014/main" id="{2482FE67-88C2-4785-9CDC-DB2CFA6042FD}"/>
              </a:ext>
            </a:extLst>
          </p:cNvPr>
          <p:cNvSpPr txBox="1">
            <a:spLocks/>
          </p:cNvSpPr>
          <p:nvPr/>
        </p:nvSpPr>
        <p:spPr>
          <a:xfrm>
            <a:off x="248498" y="2023434"/>
            <a:ext cx="7908913" cy="42881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Заједнички контекст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представ</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ају оквир за праћење и оцену заједничке по</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опривредне политике и политике руралног развоја у зем</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ама ЕУ и могу се груписати у три стуба:</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 </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оцио-економски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 </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екторски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endPar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III </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животне средине.</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sr-Latn-RS"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sr-Latn-RS"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Евалуација </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заједничких контекст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обухватила је евалуацију сваког појединачног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(у све три групе), </a:t>
            </a:r>
            <a:r>
              <a:rPr kumimoji="0" lang="sr-Latn-RS" sz="1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основу листе препоручених показате</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од стране ЕК </a:t>
            </a:r>
            <a:r>
              <a:rPr kumimoji="0" lang="sr-Latn-RS" sz="1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DG AGRI </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зем</a:t>
            </a:r>
            <a:r>
              <a:rPr kumimoji="0" lang="sr-Cyrl-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љ</a:t>
            </a:r>
            <a:r>
              <a:rPr kumimoji="0" lang="sr-Latn-R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 са статусом кандидата за чланство у ЕУ за потребе евалуације ИПАРД II програма).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sr-Latn-R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3720" y="2681838"/>
            <a:ext cx="3657600" cy="1783080"/>
          </a:xfrm>
          <a:prstGeom prst="rect">
            <a:avLst/>
          </a:prstGeom>
        </p:spPr>
      </p:pic>
    </p:spTree>
    <p:extLst>
      <p:ext uri="{BB962C8B-B14F-4D97-AF65-F5344CB8AC3E}">
        <p14:creationId xmlns:p14="http://schemas.microsoft.com/office/powerpoint/2010/main" val="246667086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З</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акључна</a:t>
            </a:r>
            <a:r>
              <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разматрања</a:t>
            </a:r>
            <a:r>
              <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и </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препоруке</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pic>
        <p:nvPicPr>
          <p:cNvPr id="9" name="Picture 12">
            <a:extLst>
              <a:ext uri="{FF2B5EF4-FFF2-40B4-BE49-F238E27FC236}">
                <a16:creationId xmlns:a16="http://schemas.microsoft.com/office/drawing/2014/main" id="{D791118B-E538-422A-81C5-D1BF652EE4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8291" t="43620" r="60707" b="30595"/>
          <a:stretch>
            <a:fillRect/>
          </a:stretch>
        </p:blipFill>
        <p:spPr bwMode="auto">
          <a:xfrm>
            <a:off x="5081588" y="3481388"/>
            <a:ext cx="2309812"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Callout 6">
            <a:extLst>
              <a:ext uri="{FF2B5EF4-FFF2-40B4-BE49-F238E27FC236}">
                <a16:creationId xmlns:a16="http://schemas.microsoft.com/office/drawing/2014/main" id="{429B15E5-C73F-4D26-AE92-A1DC1056F469}"/>
              </a:ext>
            </a:extLst>
          </p:cNvPr>
          <p:cNvSpPr/>
          <p:nvPr/>
        </p:nvSpPr>
        <p:spPr>
          <a:xfrm>
            <a:off x="2133600" y="2743200"/>
            <a:ext cx="2133600" cy="990600"/>
          </a:xfrm>
          <a:prstGeom prst="wedgeEllipseCallout">
            <a:avLst>
              <a:gd name="adj1" fmla="val 100425"/>
              <a:gd name="adj2" fmla="val 4802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CS" sz="1600" b="0" i="0" u="none" strike="noStrike" kern="1200" cap="none" spc="0" normalizeH="0" baseline="0" noProof="0" dirty="0">
                <a:ln>
                  <a:noFill/>
                </a:ln>
                <a:solidFill>
                  <a:prstClr val="white"/>
                </a:solidFill>
                <a:effectLst/>
                <a:uLnTx/>
                <a:uFillTx/>
                <a:latin typeface="Calibri" panose="020F0502020204030204"/>
                <a:ea typeface="+mn-ea"/>
                <a:cs typeface="+mn-cs"/>
              </a:rPr>
              <a:t>Повећати извесност у ИПАРД </a:t>
            </a:r>
            <a:r>
              <a:rPr kumimoji="0" lang="sr-Cyrl-C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прогр</a:t>
            </a:r>
            <a:r>
              <a:rPr kumimoji="0" lang="sr-Latn-R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a</a:t>
            </a:r>
            <a:r>
              <a:rPr kumimoji="0" lang="sr-Cyrl-C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му</a:t>
            </a:r>
            <a:r>
              <a:rPr kumimoji="0" lang="sr-Cyrl-CS" sz="16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12" name="Oval Callout 8">
            <a:extLst>
              <a:ext uri="{FF2B5EF4-FFF2-40B4-BE49-F238E27FC236}">
                <a16:creationId xmlns:a16="http://schemas.microsoft.com/office/drawing/2014/main" id="{4E548454-3044-41B5-9F51-A4CF18BA36DB}"/>
              </a:ext>
            </a:extLst>
          </p:cNvPr>
          <p:cNvSpPr/>
          <p:nvPr/>
        </p:nvSpPr>
        <p:spPr>
          <a:xfrm>
            <a:off x="7050881" y="4167188"/>
            <a:ext cx="2576197" cy="1002007"/>
          </a:xfrm>
          <a:prstGeom prst="wedgeEllipseCallout">
            <a:avLst>
              <a:gd name="adj1" fmla="val -98696"/>
              <a:gd name="adj2" fmla="val -6255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a:ln>
                  <a:noFill/>
                </a:ln>
                <a:solidFill>
                  <a:prstClr val="white"/>
                </a:solidFill>
                <a:effectLst/>
                <a:uLnTx/>
                <a:uFillTx/>
                <a:latin typeface="Calibri" panose="020F0502020204030204"/>
                <a:ea typeface="+mn-ea"/>
                <a:cs typeface="+mn-cs"/>
              </a:rPr>
              <a:t>Како повећати ефекат ИПАРД –а на српски аграр?</a:t>
            </a:r>
            <a:endParaRPr kumimoji="0" lang="sr-Latn-C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Callout 11">
            <a:extLst>
              <a:ext uri="{FF2B5EF4-FFF2-40B4-BE49-F238E27FC236}">
                <a16:creationId xmlns:a16="http://schemas.microsoft.com/office/drawing/2014/main" id="{27907ADF-8F7D-4B0D-B00A-FF1F66F840DF}"/>
              </a:ext>
            </a:extLst>
          </p:cNvPr>
          <p:cNvSpPr/>
          <p:nvPr/>
        </p:nvSpPr>
        <p:spPr>
          <a:xfrm>
            <a:off x="1600200" y="4114800"/>
            <a:ext cx="3429000" cy="1905000"/>
          </a:xfrm>
          <a:prstGeom prst="wedgeEllipseCallout">
            <a:avLst>
              <a:gd name="adj1" fmla="val 47491"/>
              <a:gd name="adj2" fmla="val -5634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sr-Cyrl-CS" sz="1600" b="0" i="0" u="none" strike="noStrike" kern="1200" cap="none" spc="0" normalizeH="0" baseline="0" noProof="0" dirty="0">
                <a:ln>
                  <a:noFill/>
                </a:ln>
                <a:solidFill>
                  <a:prstClr val="white"/>
                </a:solidFill>
                <a:effectLst/>
                <a:uLnTx/>
                <a:uFillTx/>
                <a:latin typeface="Calibri" panose="020F0502020204030204"/>
                <a:ea typeface="+mn-ea"/>
                <a:cs typeface="+mn-cs"/>
              </a:rPr>
              <a:t>Да ли су специфични критеријуми прихватљивости </a:t>
            </a:r>
            <a:endParaRPr kumimoji="0" lang="sr-Latn-CS"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white"/>
                </a:solidFill>
                <a:effectLst/>
                <a:uLnTx/>
                <a:uFillTx/>
                <a:latin typeface="Calibri" panose="020F0502020204030204"/>
                <a:ea typeface="+mn-ea"/>
                <a:cs typeface="+mn-cs"/>
              </a:rPr>
              <a:t> прихватљиви? </a:t>
            </a:r>
            <a:endParaRPr kumimoji="0" lang="sr-Latn-C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Callout 5">
            <a:extLst>
              <a:ext uri="{FF2B5EF4-FFF2-40B4-BE49-F238E27FC236}">
                <a16:creationId xmlns:a16="http://schemas.microsoft.com/office/drawing/2014/main" id="{32E69B22-DC63-49A3-B6B2-44720F456CBE}"/>
              </a:ext>
            </a:extLst>
          </p:cNvPr>
          <p:cNvSpPr/>
          <p:nvPr/>
        </p:nvSpPr>
        <p:spPr>
          <a:xfrm>
            <a:off x="3276600" y="1600200"/>
            <a:ext cx="2895600" cy="990600"/>
          </a:xfrm>
          <a:prstGeom prst="wedgeEllipseCallout">
            <a:avLst>
              <a:gd name="adj1" fmla="val 28168"/>
              <a:gd name="adj2" fmla="val 15132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К</a:t>
            </a:r>
            <a:r>
              <a:rPr kumimoji="0" lang="sr-Latn-R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a</a:t>
            </a:r>
            <a:r>
              <a:rPr kumimoji="0" lang="sr-Cyrl-R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ко </a:t>
            </a:r>
            <a:r>
              <a:rPr kumimoji="0" lang="sr-Cyrl-RS" sz="1600" b="0" i="0" u="none" strike="noStrike" kern="1200" cap="none" spc="0" normalizeH="0" baseline="0" noProof="0" dirty="0">
                <a:ln>
                  <a:noFill/>
                </a:ln>
                <a:solidFill>
                  <a:prstClr val="white"/>
                </a:solidFill>
                <a:effectLst/>
                <a:uLnTx/>
                <a:uFillTx/>
                <a:latin typeface="Calibri" panose="020F0502020204030204"/>
                <a:ea typeface="+mn-ea"/>
                <a:cs typeface="+mn-cs"/>
              </a:rPr>
              <a:t>скратити време административне обраде захтева?</a:t>
            </a:r>
            <a:endParaRPr kumimoji="0" lang="sr-Cyrl-C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Callout 7">
            <a:extLst>
              <a:ext uri="{FF2B5EF4-FFF2-40B4-BE49-F238E27FC236}">
                <a16:creationId xmlns:a16="http://schemas.microsoft.com/office/drawing/2014/main" id="{8A603250-EE06-43F2-8420-F8D7A2A9F1B7}"/>
              </a:ext>
            </a:extLst>
          </p:cNvPr>
          <p:cNvSpPr/>
          <p:nvPr/>
        </p:nvSpPr>
        <p:spPr>
          <a:xfrm>
            <a:off x="6248401" y="1600200"/>
            <a:ext cx="3124199" cy="1143000"/>
          </a:xfrm>
          <a:prstGeom prst="wedgeEllipseCallout">
            <a:avLst>
              <a:gd name="adj1" fmla="val -70448"/>
              <a:gd name="adj2" fmla="val 11977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white"/>
                </a:solidFill>
                <a:effectLst/>
                <a:uLnTx/>
                <a:uFillTx/>
                <a:latin typeface="Calibri" panose="020F0502020204030204"/>
                <a:ea typeface="+mn-ea"/>
                <a:cs typeface="+mn-cs"/>
              </a:rPr>
              <a:t>Како повећати </a:t>
            </a:r>
            <a:r>
              <a:rPr kumimoji="0" lang="ru-RU" sz="1600" b="0" i="0" u="none" strike="noStrike" kern="1200" cap="none" spc="0" normalizeH="0" baseline="0" noProof="0" dirty="0" smtClean="0">
                <a:ln>
                  <a:noFill/>
                </a:ln>
                <a:solidFill>
                  <a:prstClr val="white"/>
                </a:solidFill>
                <a:effectLst/>
                <a:uLnTx/>
                <a:uFillTx/>
                <a:latin typeface="Calibri" panose="020F0502020204030204"/>
                <a:ea typeface="+mn-ea"/>
                <a:cs typeface="+mn-cs"/>
              </a:rPr>
              <a:t>апсорпцију</a:t>
            </a:r>
            <a:r>
              <a:rPr kumimoji="0" lang="en-US" sz="16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ru-RU" sz="1600" b="0" i="0" u="none" strike="noStrike" kern="1200" cap="none" spc="0" normalizeH="0" baseline="0" noProof="0" dirty="0" smtClean="0">
                <a:ln>
                  <a:noFill/>
                </a:ln>
                <a:solidFill>
                  <a:prstClr val="white"/>
                </a:solidFill>
                <a:effectLst/>
                <a:uLnTx/>
                <a:uFillTx/>
                <a:latin typeface="Calibri" panose="020F0502020204030204"/>
                <a:ea typeface="+mn-ea"/>
                <a:cs typeface="+mn-cs"/>
              </a:rPr>
              <a:t>средстава</a:t>
            </a:r>
            <a:r>
              <a:rPr kumimoji="0" lang="ru-RU" sz="16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16" name="Oval Callout 9">
            <a:extLst>
              <a:ext uri="{FF2B5EF4-FFF2-40B4-BE49-F238E27FC236}">
                <a16:creationId xmlns:a16="http://schemas.microsoft.com/office/drawing/2014/main" id="{FB7F173D-B252-47A3-8825-60D7EB4ED996}"/>
              </a:ext>
            </a:extLst>
          </p:cNvPr>
          <p:cNvSpPr/>
          <p:nvPr/>
        </p:nvSpPr>
        <p:spPr>
          <a:xfrm>
            <a:off x="6248400" y="3200399"/>
            <a:ext cx="2819400" cy="845389"/>
          </a:xfrm>
          <a:prstGeom prst="wedgeEllipseCallout">
            <a:avLst>
              <a:gd name="adj1" fmla="val -62363"/>
              <a:gd name="adj2" fmla="val 1893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CS" sz="1600" b="0" i="0" u="none" strike="noStrike" kern="1200" cap="none" spc="0" normalizeH="0" baseline="0" noProof="0" dirty="0">
                <a:ln>
                  <a:noFill/>
                </a:ln>
                <a:solidFill>
                  <a:prstClr val="white"/>
                </a:solidFill>
                <a:effectLst/>
                <a:uLnTx/>
                <a:uFillTx/>
                <a:latin typeface="Calibri" panose="020F0502020204030204"/>
                <a:ea typeface="+mn-ea"/>
                <a:cs typeface="+mn-cs"/>
              </a:rPr>
              <a:t>Како унапредити мониторинг и евалуацију</a:t>
            </a:r>
            <a:endParaRPr kumimoji="0" lang="sr-Latn-C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6595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256724" y="838200"/>
            <a:ext cx="11737645" cy="541820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p:cNvSpPr/>
          <p:nvPr/>
        </p:nvSpPr>
        <p:spPr>
          <a:xfrm>
            <a:off x="54983" y="-29786"/>
            <a:ext cx="12163926" cy="758669"/>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750"/>
              </a:spcAft>
              <a:buClrTx/>
              <a:buSzTx/>
              <a:buFontTx/>
              <a:buNone/>
              <a:tabLst/>
              <a:defRPr/>
            </a:pPr>
            <a:r>
              <a:rPr kumimoji="0" lang="sr-Cyrl-RS" sz="40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mn-cs"/>
              </a:rPr>
              <a:t>Измена дефиниције младог пољопривредника</a:t>
            </a:r>
            <a:endParaRPr kumimoji="0" lang="en-US" sz="40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mn-cs"/>
            </a:endParaRPr>
          </a:p>
        </p:txBody>
      </p:sp>
      <p:sp>
        <p:nvSpPr>
          <p:cNvPr id="7" name="Rectangle 6"/>
          <p:cNvSpPr/>
          <p:nvPr/>
        </p:nvSpPr>
        <p:spPr>
          <a:xfrm>
            <a:off x="2818002" y="995782"/>
            <a:ext cx="6637887"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0" u="none" strike="noStrike" kern="1200" cap="none" spc="0" normalizeH="0" baseline="0" noProof="0" dirty="0" smtClean="0">
                <a:ln>
                  <a:noFill/>
                </a:ln>
                <a:solidFill>
                  <a:prstClr val="white"/>
                </a:solidFill>
                <a:effectLst/>
                <a:uLnTx/>
                <a:uFillTx/>
                <a:latin typeface="Calibri" panose="020F0502020204030204"/>
                <a:ea typeface="Calibri" panose="020F0502020204030204" pitchFamily="34" charset="0"/>
                <a:cs typeface="+mn-cs"/>
              </a:rPr>
              <a:t>ПРЕДЛОГ ЈЕ У СКЛАДУ СА ИЗМЕНОМ СЕКТОРСКОГ СПОРАЗУМА</a:t>
            </a: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p:cNvSpPr/>
          <p:nvPr/>
        </p:nvSpPr>
        <p:spPr>
          <a:xfrm>
            <a:off x="551714" y="2182124"/>
            <a:ext cx="4401286" cy="87312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65% у </a:t>
            </a:r>
            <a:r>
              <a:rPr kumimoji="0" lang="sr-Cyrl-R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случају када је инвестицију реализовао </a:t>
            </a:r>
            <a:r>
              <a:rPr kumimoji="0" lang="en-U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млади </a:t>
            </a:r>
            <a:r>
              <a:rPr kumimoji="0" lang="sr-Cyrl-R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пољопривредник (млађи од</a:t>
            </a:r>
            <a:r>
              <a:rPr kumimoji="0" lang="en-U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 40 година </a:t>
            </a:r>
            <a:r>
              <a:rPr kumimoji="0" lang="en-U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у </a:t>
            </a:r>
            <a:r>
              <a:rPr kumimoji="0" lang="sr-Cyrl-R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тренутку доношења одлуке </a:t>
            </a:r>
            <a:r>
              <a:rPr kumimoji="0" lang="en-U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о </a:t>
            </a:r>
            <a:r>
              <a:rPr kumimoji="0" lang="sr-Cyrl-R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додели</a:t>
            </a:r>
            <a:r>
              <a:rPr kumimoji="0" lang="en-U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 </a:t>
            </a:r>
            <a:r>
              <a:rPr kumimoji="0" lang="sr-Cyrl-R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средстава</a:t>
            </a:r>
            <a:r>
              <a:rPr kumimoji="0" lang="sr-Cyrl-R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a:t>
            </a:r>
            <a:endParaRPr kumimoji="0" lang="sr-Cyrl-RS" sz="15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9" name="Rectangle 8"/>
          <p:cNvSpPr/>
          <p:nvPr/>
        </p:nvSpPr>
        <p:spPr>
          <a:xfrm>
            <a:off x="7452523" y="2214693"/>
            <a:ext cx="4401370" cy="873124"/>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65</a:t>
            </a:r>
            <a:r>
              <a:rPr kumimoji="0" lang="en-US" sz="15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 у </a:t>
            </a:r>
            <a:r>
              <a:rPr kumimoji="0" lang="sr-Cyrl-RS" sz="1500" b="0"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случају када је инвестицију реализовао млади пољопривредник (млађи од 40 година </a:t>
            </a:r>
            <a:r>
              <a:rPr kumimoji="0" lang="sr-Cyrl-RS" sz="15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на дан подношења захтева за </a:t>
            </a:r>
            <a:r>
              <a:rPr kumimoji="0" lang="sr-Cyrl-RS" sz="1500" b="1"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одобравање пројект</a:t>
            </a:r>
            <a:r>
              <a:rPr kumimoji="0" lang="en-US" sz="1500" b="1"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а</a:t>
            </a:r>
            <a:r>
              <a:rPr kumimoji="0" lang="en-US" sz="15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a:t>
            </a:r>
            <a:endParaRPr kumimoji="0" lang="en-US" sz="15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10" name="Rectangle 9"/>
          <p:cNvSpPr/>
          <p:nvPr/>
        </p:nvSpPr>
        <p:spPr>
          <a:xfrm>
            <a:off x="1842803" y="1693705"/>
            <a:ext cx="792829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Интензитет помоћи, изражен као удео јавне подршке у прихватљивим трошковима инвестиције, износи до:</a:t>
            </a:r>
            <a:endParaRPr kumimoji="0" lang="sr-Cyrl-RS" sz="1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11" name="Right Arrow 10"/>
          <p:cNvSpPr/>
          <p:nvPr/>
        </p:nvSpPr>
        <p:spPr>
          <a:xfrm>
            <a:off x="5351106" y="2363728"/>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p:cNvSpPr/>
          <p:nvPr/>
        </p:nvSpPr>
        <p:spPr>
          <a:xfrm>
            <a:off x="4267200" y="3103455"/>
            <a:ext cx="3442289" cy="358816"/>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Табела </a:t>
            </a:r>
            <a:r>
              <a:rPr kumimoji="0" lang="en-US" sz="1600" b="1"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8.2.9. </a:t>
            </a:r>
            <a:r>
              <a:rPr kumimoji="0" lang="sr-Cyrl-RS" sz="1600" b="1" i="0" u="none" strike="noStrike" kern="1200" cap="none" spc="0" normalizeH="0" baseline="0" noProof="0" dirty="0" smtClean="0">
                <a:ln>
                  <a:noFill/>
                </a:ln>
                <a:solidFill>
                  <a:srgbClr val="000000"/>
                </a:solidFill>
                <a:effectLst/>
                <a:uLnTx/>
                <a:uFillTx/>
                <a:latin typeface="Calibri" panose="020F0502020204030204"/>
                <a:ea typeface="Calibri" panose="020F0502020204030204" pitchFamily="34" charset="0"/>
                <a:cs typeface="+mn-cs"/>
              </a:rPr>
              <a:t>Критеријуми селекције</a:t>
            </a:r>
            <a:endParaRPr kumimoji="0" lang="sr-Cyrl-RS" sz="1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graphicFrame>
        <p:nvGraphicFramePr>
          <p:cNvPr id="13" name="Table 12"/>
          <p:cNvGraphicFramePr>
            <a:graphicFrameLocks noGrp="1"/>
          </p:cNvGraphicFramePr>
          <p:nvPr>
            <p:extLst/>
          </p:nvPr>
        </p:nvGraphicFramePr>
        <p:xfrm>
          <a:off x="552223" y="3508853"/>
          <a:ext cx="4365335" cy="736092"/>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3200400">
                  <a:extLst>
                    <a:ext uri="{9D8B030D-6E8A-4147-A177-3AD203B41FA5}">
                      <a16:colId xmlns:a16="http://schemas.microsoft.com/office/drawing/2014/main" val="623360255"/>
                    </a:ext>
                  </a:extLst>
                </a:gridCol>
                <a:gridCol w="595677">
                  <a:extLst>
                    <a:ext uri="{9D8B030D-6E8A-4147-A177-3AD203B41FA5}">
                      <a16:colId xmlns:a16="http://schemas.microsoft.com/office/drawing/2014/main" val="1969388074"/>
                    </a:ext>
                  </a:extLst>
                </a:gridCol>
                <a:gridCol w="569258">
                  <a:extLst>
                    <a:ext uri="{9D8B030D-6E8A-4147-A177-3AD203B41FA5}">
                      <a16:colId xmlns:a16="http://schemas.microsoft.com/office/drawing/2014/main" val="4169675557"/>
                    </a:ext>
                  </a:extLst>
                </a:gridCol>
              </a:tblGrid>
              <a:tr h="28575">
                <a:tc>
                  <a:txBody>
                    <a:bodyPr/>
                    <a:lstStyle/>
                    <a:p>
                      <a:pPr marL="0" marR="0" algn="just">
                        <a:lnSpc>
                          <a:spcPct val="115000"/>
                        </a:lnSpc>
                        <a:spcBef>
                          <a:spcPts val="0"/>
                        </a:spcBef>
                        <a:spcAft>
                          <a:spcPts val="0"/>
                        </a:spcAft>
                      </a:pPr>
                      <a:r>
                        <a:rPr lang="sr-Cyrl-RS" sz="1400" b="0" noProof="0" dirty="0" smtClean="0">
                          <a:effectLst/>
                        </a:rPr>
                        <a:t>Потенцијални корисник је лице млађе од 40 година </a:t>
                      </a:r>
                      <a:r>
                        <a:rPr lang="sr-Cyrl-RS" sz="1400" noProof="0" dirty="0" smtClean="0">
                          <a:effectLst/>
                        </a:rPr>
                        <a:t>у тренутку доношења одлуке о додели средстава</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sr-Cyrl-RS" sz="1400" noProof="0" dirty="0" smtClean="0">
                          <a:effectLst/>
                        </a:rPr>
                        <a:t>да/не</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en-US" sz="1400" dirty="0">
                          <a:effectLst/>
                        </a:rPr>
                        <a:t>15/0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1429647437"/>
                  </a:ext>
                </a:extLst>
              </a:tr>
            </a:tbl>
          </a:graphicData>
        </a:graphic>
      </p:graphicFrame>
      <p:sp>
        <p:nvSpPr>
          <p:cNvPr id="15" name="Right Arrow 14"/>
          <p:cNvSpPr/>
          <p:nvPr/>
        </p:nvSpPr>
        <p:spPr>
          <a:xfrm>
            <a:off x="5351106" y="3657600"/>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p:cNvSpPr/>
          <p:nvPr/>
        </p:nvSpPr>
        <p:spPr>
          <a:xfrm>
            <a:off x="4033710" y="4648200"/>
            <a:ext cx="3546484"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Табела 8.6.10. Критеријуми селекције</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Right Arrow 18"/>
          <p:cNvSpPr/>
          <p:nvPr/>
        </p:nvSpPr>
        <p:spPr>
          <a:xfrm>
            <a:off x="5351106" y="5176905"/>
            <a:ext cx="1887894" cy="5140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smtClean="0">
                <a:ln>
                  <a:noFill/>
                </a:ln>
                <a:solidFill>
                  <a:prstClr val="white"/>
                </a:solidFill>
                <a:effectLst/>
                <a:uLnTx/>
                <a:uFillTx/>
                <a:latin typeface="Calibri" panose="020F0502020204030204"/>
                <a:ea typeface="+mn-ea"/>
                <a:cs typeface="+mn-cs"/>
              </a:rPr>
              <a:t>Предлог измене</a:t>
            </a:r>
            <a:endPar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21" name="Table 20"/>
          <p:cNvGraphicFramePr>
            <a:graphicFrameLocks noGrp="1"/>
          </p:cNvGraphicFramePr>
          <p:nvPr>
            <p:extLst/>
          </p:nvPr>
        </p:nvGraphicFramePr>
        <p:xfrm>
          <a:off x="7543800" y="3522086"/>
          <a:ext cx="4250227" cy="897514"/>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3126286">
                  <a:extLst>
                    <a:ext uri="{9D8B030D-6E8A-4147-A177-3AD203B41FA5}">
                      <a16:colId xmlns:a16="http://schemas.microsoft.com/office/drawing/2014/main" val="623360255"/>
                    </a:ext>
                  </a:extLst>
                </a:gridCol>
                <a:gridCol w="638440">
                  <a:extLst>
                    <a:ext uri="{9D8B030D-6E8A-4147-A177-3AD203B41FA5}">
                      <a16:colId xmlns:a16="http://schemas.microsoft.com/office/drawing/2014/main" val="1969388074"/>
                    </a:ext>
                  </a:extLst>
                </a:gridCol>
                <a:gridCol w="485501">
                  <a:extLst>
                    <a:ext uri="{9D8B030D-6E8A-4147-A177-3AD203B41FA5}">
                      <a16:colId xmlns:a16="http://schemas.microsoft.com/office/drawing/2014/main" val="4169675557"/>
                    </a:ext>
                  </a:extLst>
                </a:gridCol>
              </a:tblGrid>
              <a:tr h="897514">
                <a:tc>
                  <a:txBody>
                    <a:bodyPr/>
                    <a:lstStyle/>
                    <a:p>
                      <a:pPr marL="0" marR="0" algn="just">
                        <a:lnSpc>
                          <a:spcPct val="115000"/>
                        </a:lnSpc>
                        <a:spcBef>
                          <a:spcPts val="0"/>
                        </a:spcBef>
                        <a:spcAft>
                          <a:spcPts val="0"/>
                        </a:spcAft>
                      </a:pPr>
                      <a:r>
                        <a:rPr lang="en-US" sz="1400" b="0" dirty="0" smtClean="0">
                          <a:effectLst/>
                        </a:rPr>
                        <a:t>Потенцијални </a:t>
                      </a:r>
                      <a:r>
                        <a:rPr lang="sr-Cyrl-RS" sz="1400" b="0" noProof="0" dirty="0" smtClean="0">
                          <a:effectLst/>
                        </a:rPr>
                        <a:t>корисник</a:t>
                      </a:r>
                      <a:r>
                        <a:rPr lang="en-US" sz="1400" b="0" dirty="0" smtClean="0">
                          <a:effectLst/>
                        </a:rPr>
                        <a:t> је лице млађе од 40 година </a:t>
                      </a:r>
                      <a:r>
                        <a:rPr lang="en-US" sz="1400" dirty="0" smtClean="0">
                          <a:effectLst/>
                        </a:rPr>
                        <a:t>на дан </a:t>
                      </a:r>
                      <a:r>
                        <a:rPr lang="sr-Cyrl-RS" sz="1400" noProof="0" dirty="0" smtClean="0">
                          <a:effectLst/>
                        </a:rPr>
                        <a:t>подношења захтева </a:t>
                      </a:r>
                      <a:r>
                        <a:rPr lang="sr-Cyrl-RS" sz="1400" dirty="0" smtClean="0">
                          <a:effectLst/>
                        </a:rPr>
                        <a:t>за одобравање пројект</a:t>
                      </a:r>
                      <a:r>
                        <a:rPr lang="en-US" sz="1400" dirty="0" smtClean="0">
                          <a:effectLst/>
                        </a:rPr>
                        <a:t>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sr-Cyrl-RS" sz="1400" noProof="0" dirty="0" smtClean="0">
                          <a:effectLst/>
                        </a:rPr>
                        <a:t>да/не</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en-US" sz="1400" dirty="0">
                          <a:effectLst/>
                        </a:rPr>
                        <a:t>15/0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1429647437"/>
                  </a:ext>
                </a:extLst>
              </a:tr>
            </a:tbl>
          </a:graphicData>
        </a:graphic>
      </p:graphicFrame>
      <p:graphicFrame>
        <p:nvGraphicFramePr>
          <p:cNvPr id="22" name="Table 21"/>
          <p:cNvGraphicFramePr>
            <a:graphicFrameLocks noGrp="1"/>
          </p:cNvGraphicFramePr>
          <p:nvPr>
            <p:extLst/>
          </p:nvPr>
        </p:nvGraphicFramePr>
        <p:xfrm>
          <a:off x="557539" y="5154625"/>
          <a:ext cx="4395461" cy="736092"/>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3182466">
                  <a:extLst>
                    <a:ext uri="{9D8B030D-6E8A-4147-A177-3AD203B41FA5}">
                      <a16:colId xmlns:a16="http://schemas.microsoft.com/office/drawing/2014/main" val="623360255"/>
                    </a:ext>
                  </a:extLst>
                </a:gridCol>
                <a:gridCol w="642760">
                  <a:extLst>
                    <a:ext uri="{9D8B030D-6E8A-4147-A177-3AD203B41FA5}">
                      <a16:colId xmlns:a16="http://schemas.microsoft.com/office/drawing/2014/main" val="1969388074"/>
                    </a:ext>
                  </a:extLst>
                </a:gridCol>
                <a:gridCol w="570235">
                  <a:extLst>
                    <a:ext uri="{9D8B030D-6E8A-4147-A177-3AD203B41FA5}">
                      <a16:colId xmlns:a16="http://schemas.microsoft.com/office/drawing/2014/main" val="4169675557"/>
                    </a:ext>
                  </a:extLst>
                </a:gridCol>
              </a:tblGrid>
              <a:tr h="665974">
                <a:tc>
                  <a:txBody>
                    <a:bodyPr/>
                    <a:lstStyle/>
                    <a:p>
                      <a:pPr marL="0" marR="0" algn="just">
                        <a:lnSpc>
                          <a:spcPct val="115000"/>
                        </a:lnSpc>
                        <a:spcBef>
                          <a:spcPts val="0"/>
                        </a:spcBef>
                        <a:spcAft>
                          <a:spcPts val="0"/>
                        </a:spcAft>
                      </a:pPr>
                      <a:r>
                        <a:rPr lang="sr-Cyrl-RS" sz="1400" b="0" noProof="0" dirty="0" smtClean="0">
                          <a:effectLst/>
                        </a:rPr>
                        <a:t>Подносилац није старији од 40 година </a:t>
                      </a:r>
                      <a:r>
                        <a:rPr lang="sr-Cyrl-RS" sz="1400" noProof="0" dirty="0" smtClean="0">
                          <a:effectLst/>
                        </a:rPr>
                        <a:t>на дан доношења одлуке о одобравању пројекта</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sr-Cyrl-RS" sz="1400" noProof="0" dirty="0" smtClean="0">
                          <a:effectLst/>
                        </a:rPr>
                        <a:t>да/не</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en-US" sz="1400" dirty="0" smtClean="0">
                          <a:effectLst/>
                        </a:rPr>
                        <a:t>20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1429647437"/>
                  </a:ext>
                </a:extLst>
              </a:tr>
            </a:tbl>
          </a:graphicData>
        </a:graphic>
      </p:graphicFrame>
      <p:graphicFrame>
        <p:nvGraphicFramePr>
          <p:cNvPr id="23" name="Table 22"/>
          <p:cNvGraphicFramePr>
            <a:graphicFrameLocks noGrp="1"/>
          </p:cNvGraphicFramePr>
          <p:nvPr>
            <p:extLst/>
          </p:nvPr>
        </p:nvGraphicFramePr>
        <p:xfrm>
          <a:off x="7529015" y="5154625"/>
          <a:ext cx="4250227" cy="748379"/>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3140949">
                  <a:extLst>
                    <a:ext uri="{9D8B030D-6E8A-4147-A177-3AD203B41FA5}">
                      <a16:colId xmlns:a16="http://schemas.microsoft.com/office/drawing/2014/main" val="623360255"/>
                    </a:ext>
                  </a:extLst>
                </a:gridCol>
                <a:gridCol w="652078">
                  <a:extLst>
                    <a:ext uri="{9D8B030D-6E8A-4147-A177-3AD203B41FA5}">
                      <a16:colId xmlns:a16="http://schemas.microsoft.com/office/drawing/2014/main" val="1969388074"/>
                    </a:ext>
                  </a:extLst>
                </a:gridCol>
                <a:gridCol w="457200">
                  <a:extLst>
                    <a:ext uri="{9D8B030D-6E8A-4147-A177-3AD203B41FA5}">
                      <a16:colId xmlns:a16="http://schemas.microsoft.com/office/drawing/2014/main" val="4169675557"/>
                    </a:ext>
                  </a:extLst>
                </a:gridCol>
              </a:tblGrid>
              <a:tr h="748379">
                <a:tc>
                  <a:txBody>
                    <a:bodyPr/>
                    <a:lstStyle/>
                    <a:p>
                      <a:pPr marL="0" marR="0" algn="just">
                        <a:lnSpc>
                          <a:spcPct val="115000"/>
                        </a:lnSpc>
                        <a:spcBef>
                          <a:spcPts val="0"/>
                        </a:spcBef>
                        <a:spcAft>
                          <a:spcPts val="0"/>
                        </a:spcAft>
                      </a:pPr>
                      <a:r>
                        <a:rPr lang="sr-Cyrl-RS" sz="1400" b="0" dirty="0" smtClean="0">
                          <a:effectLst/>
                        </a:rPr>
                        <a:t>Подносилац </a:t>
                      </a:r>
                      <a:r>
                        <a:rPr lang="sr-Cyrl-RS" sz="1400" b="0" noProof="0" dirty="0" smtClean="0">
                          <a:effectLst/>
                        </a:rPr>
                        <a:t>није</a:t>
                      </a:r>
                      <a:r>
                        <a:rPr lang="sr-Cyrl-RS" sz="1400" b="0" dirty="0" smtClean="0">
                          <a:effectLst/>
                        </a:rPr>
                        <a:t> старији од 40 година </a:t>
                      </a:r>
                      <a:r>
                        <a:rPr lang="en-US" sz="1400" dirty="0" smtClean="0">
                          <a:effectLst/>
                        </a:rPr>
                        <a:t>на дан </a:t>
                      </a:r>
                      <a:r>
                        <a:rPr lang="sr-Cyrl-RS" sz="1400" noProof="0" dirty="0" smtClean="0">
                          <a:effectLst/>
                        </a:rPr>
                        <a:t>подношења захтева </a:t>
                      </a:r>
                      <a:r>
                        <a:rPr lang="sr-Cyrl-RS" sz="1400" dirty="0" smtClean="0">
                          <a:effectLst/>
                        </a:rPr>
                        <a:t>за одобравање пројект</a:t>
                      </a:r>
                      <a:r>
                        <a:rPr lang="en-US" sz="1400" dirty="0" smtClean="0">
                          <a:effectLst/>
                        </a:rPr>
                        <a:t>а</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sr-Cyrl-RS" sz="1400" noProof="0" dirty="0" smtClean="0">
                          <a:effectLst/>
                        </a:rPr>
                        <a:t>да/не</a:t>
                      </a:r>
                      <a:endParaRPr lang="sr-Cyrl-RS" sz="14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tc>
                  <a:txBody>
                    <a:bodyPr/>
                    <a:lstStyle/>
                    <a:p>
                      <a:pPr marL="0" marR="0">
                        <a:lnSpc>
                          <a:spcPct val="115000"/>
                        </a:lnSpc>
                        <a:spcBef>
                          <a:spcPts val="0"/>
                        </a:spcBef>
                        <a:spcAft>
                          <a:spcPts val="0"/>
                        </a:spcAft>
                      </a:pPr>
                      <a:r>
                        <a:rPr lang="en-US" sz="1400" dirty="0" smtClean="0">
                          <a:effectLst/>
                        </a:rPr>
                        <a:t>20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1429647437"/>
                  </a:ext>
                </a:extLst>
              </a:tr>
            </a:tbl>
          </a:graphicData>
        </a:graphic>
      </p:graphicFrame>
      <p:sp>
        <p:nvSpPr>
          <p:cNvPr id="24" name="Oval 23"/>
          <p:cNvSpPr/>
          <p:nvPr/>
        </p:nvSpPr>
        <p:spPr>
          <a:xfrm>
            <a:off x="283210" y="1228992"/>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1</a:t>
            </a:r>
            <a:endParaRPr kumimoji="0" lang="en-US" sz="2000" b="1" i="0" u="none" strike="noStrike" kern="1200" cap="none" spc="0" normalizeH="0" baseline="0" noProof="0" dirty="0">
              <a:ln>
                <a:noFill/>
              </a:ln>
              <a:solidFill>
                <a:srgbClr val="1CADE4">
                  <a:lumMod val="20000"/>
                  <a:lumOff val="80000"/>
                </a:srgbClr>
              </a:solidFill>
              <a:effectLst/>
              <a:uLnTx/>
              <a:uFillTx/>
              <a:latin typeface="Calibri" panose="020F0502020204030204"/>
              <a:ea typeface="+mn-ea"/>
              <a:cs typeface="+mn-cs"/>
            </a:endParaRPr>
          </a:p>
        </p:txBody>
      </p:sp>
      <p:sp>
        <p:nvSpPr>
          <p:cNvPr id="25" name="Oval 24"/>
          <p:cNvSpPr/>
          <p:nvPr/>
        </p:nvSpPr>
        <p:spPr>
          <a:xfrm>
            <a:off x="256724" y="4278618"/>
            <a:ext cx="842398" cy="819141"/>
          </a:xfrm>
          <a:prstGeom prst="ellipse">
            <a:avLst/>
          </a:prstGeom>
          <a:solidFill>
            <a:schemeClr val="accent1">
              <a:lumMod val="50000"/>
            </a:schemeClr>
          </a:solidFill>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M</a:t>
            </a:r>
            <a:r>
              <a:rPr kumimoji="0" lang="sr-Cyrl-RS" sz="2000" b="1" i="0" u="none" strike="noStrike" kern="1200" cap="none" spc="0" normalizeH="0" baseline="0" noProof="0" dirty="0" smtClean="0">
                <a:ln>
                  <a:noFill/>
                </a:ln>
                <a:solidFill>
                  <a:srgbClr val="1CADE4">
                    <a:lumMod val="20000"/>
                    <a:lumOff val="80000"/>
                  </a:srgbClr>
                </a:solidFill>
                <a:effectLst/>
                <a:uLnTx/>
                <a:uFillTx/>
                <a:latin typeface="Calibri" panose="020F0502020204030204"/>
                <a:ea typeface="+mn-ea"/>
                <a:cs typeface="+mn-cs"/>
              </a:rPr>
              <a:t>7</a:t>
            </a:r>
          </a:p>
        </p:txBody>
      </p:sp>
      <p:pic>
        <p:nvPicPr>
          <p:cNvPr id="6" name="Picture 5"/>
          <p:cNvPicPr>
            <a:picLocks noChangeAspect="1"/>
          </p:cNvPicPr>
          <p:nvPr/>
        </p:nvPicPr>
        <p:blipFill>
          <a:blip r:embed="rId2" cstate="print">
            <a:extLst>
              <a:ext uri="{BEBA8EAE-BF5A-486C-A8C5-ECC9F3942E4B}">
                <a14:imgProps xmlns:a14="http://schemas.microsoft.com/office/drawing/2010/main">
                  <a14:imgLayer r:embed="rId3">
                    <a14:imgEffect>
                      <a14:backgroundRemoval t="5911" b="89617" l="639" r="99042"/>
                    </a14:imgEffect>
                  </a14:imgLayer>
                </a14:imgProps>
              </a:ext>
              <a:ext uri="{28A0092B-C50C-407E-A947-70E740481C1C}">
                <a14:useLocalDpi xmlns:a14="http://schemas.microsoft.com/office/drawing/2010/main" val="0"/>
              </a:ext>
            </a:extLst>
          </a:blip>
          <a:stretch>
            <a:fillRect/>
          </a:stretch>
        </p:blipFill>
        <p:spPr>
          <a:xfrm>
            <a:off x="10068993" y="335821"/>
            <a:ext cx="2167929" cy="2167929"/>
          </a:xfrm>
          <a:prstGeom prst="rect">
            <a:avLst/>
          </a:prstGeom>
        </p:spPr>
      </p:pic>
    </p:spTree>
    <p:extLst>
      <p:ext uri="{BB962C8B-B14F-4D97-AF65-F5344CB8AC3E}">
        <p14:creationId xmlns:p14="http://schemas.microsoft.com/office/powerpoint/2010/main" val="162345764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везане за Контекст индикаторе</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1335505" y="1223626"/>
            <a:ext cx="10419349" cy="545016"/>
          </a:xfrm>
          <a:prstGeom prst="rect">
            <a:avLst/>
          </a:prstGeom>
          <a:solidFill>
            <a:schemeClr val="bg2"/>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2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За све три групе индикатора – укупно је дато 18 налаза и препорука ! </a:t>
            </a:r>
            <a:endParaRPr kumimoji="0" lang="sr-Latn-RS" sz="22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06240" y="1116208"/>
            <a:ext cx="759851" cy="759851"/>
          </a:xfrm>
          <a:prstGeom prst="rect">
            <a:avLst/>
          </a:prstGeom>
          <a:solidFill>
            <a:schemeClr val="bg1">
              <a:lumMod val="95000"/>
            </a:schemeClr>
          </a:solidFill>
        </p:spPr>
      </p:pic>
      <p:sp>
        <p:nvSpPr>
          <p:cNvPr id="12" name="TextBox 11">
            <a:extLst>
              <a:ext uri="{FF2B5EF4-FFF2-40B4-BE49-F238E27FC236}">
                <a16:creationId xmlns:a16="http://schemas.microsoft.com/office/drawing/2014/main" id="{C06E4861-0EB4-4B58-A89F-BC17066F4519}"/>
              </a:ext>
            </a:extLst>
          </p:cNvPr>
          <p:cNvSpPr txBox="1"/>
          <p:nvPr/>
        </p:nvSpPr>
        <p:spPr>
          <a:xfrm>
            <a:off x="1419726" y="1900990"/>
            <a:ext cx="10383253" cy="4668251"/>
          </a:xfrm>
          <a:prstGeom prst="rect">
            <a:avLst/>
          </a:prstGeom>
          <a:solidFill>
            <a:schemeClr val="accent4">
              <a:lumMod val="20000"/>
              <a:lumOff val="8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ПРЕПОРУКЕ ЗА ПРВУ ГРУПУ ИНДИКАТОРА:</a:t>
            </a:r>
            <a:r>
              <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 обзиром да један број индикатора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демографски, површина територије, БДП</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није доступан по</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типу региона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претежно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рурални,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средњи и претежно урбани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региони),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према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урбано</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руралној типологији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региона ЕК</a:t>
            </a:r>
            <a:r>
              <a:rPr kumimoji="0" lang="sr-Latn-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коју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препоручује </a:t>
            </a:r>
            <a:r>
              <a:rPr kumimoji="0" lang="sr-Latn-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DG </a:t>
            </a:r>
            <a:r>
              <a:rPr kumimoji="0" lang="sr-Latn-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AGRI</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препорука је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да се успостави праћење ових индикатора, тек након што РЗС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успостави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класификацију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подручја (ниво области НСТЈ 3</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према  урбано</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руралној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типологији, што се очекује након Пописа становништва 2021. године!</a:t>
            </a: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Индикатор </a:t>
            </a:r>
            <a:r>
              <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„Стопа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запослености/стопа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незапослености</a:t>
            </a:r>
            <a:r>
              <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Latn-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Latn-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a:t>
            </a:r>
            <a:r>
              <a:rPr kumimoji="0" lang="sr-Cyrl-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концепт Анкета о радној снази</a:t>
            </a:r>
            <a:r>
              <a:rPr kumimoji="0" lang="sr-Latn-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Latn-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који није могуће обезбедити за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слабо/средње/густо насељена подручја</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могуће је пратити</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тек након што РЗС успостави класификацију локалних административних јединица (ниво </a:t>
            </a:r>
            <a:r>
              <a:rPr kumimoji="0" lang="sr-Latn-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LAU</a:t>
            </a:r>
            <a:r>
              <a:rPr kumimoji="0" lang="sr-Latn-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Latn-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2</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према степену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урбанизације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 складу са </a:t>
            </a:r>
            <a:r>
              <a:rPr kumimoji="0" lang="sr-Cyrl-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DEGURBA</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методологијом, што се такође очекује након Пописа становништва 2021. године!</a:t>
            </a: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Пратити активности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РЗС,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који би у скорије време требало да успостави индикатор –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Број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запослених по концепту националних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рачуна“,</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када ће бити могуће израчунати и изведени индикатор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Продуктивност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радне снаге</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укупно и по секторима делатности“. </a:t>
            </a: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endPar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180975" marR="0" lvl="0" indent="0" algn="just" defTabSz="914400" rtl="0" eaLnBrk="1" fontAlgn="auto" latinLnBrk="0" hangingPunct="1">
              <a:lnSpc>
                <a:spcPct val="100000"/>
              </a:lnSpc>
              <a:spcBef>
                <a:spcPts val="0"/>
              </a:spcBef>
              <a:spcAft>
                <a:spcPts val="0"/>
              </a:spcAft>
              <a:buClrTx/>
              <a:buSzTx/>
              <a:buFontTx/>
              <a:buNone/>
              <a:tabLst/>
              <a:defRPr/>
            </a:pPr>
            <a:endPar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p:txBody>
      </p:sp>
      <p:pic>
        <p:nvPicPr>
          <p:cNvPr id="13"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06240" y="3146259"/>
            <a:ext cx="914400" cy="914400"/>
          </a:xfrm>
          <a:prstGeom prst="rect">
            <a:avLst/>
          </a:prstGeom>
          <a:solidFill>
            <a:schemeClr val="accent4">
              <a:lumMod val="20000"/>
              <a:lumOff val="80000"/>
            </a:schemeClr>
          </a:solidFill>
        </p:spPr>
      </p:pic>
    </p:spTree>
    <p:extLst>
      <p:ext uri="{BB962C8B-B14F-4D97-AF65-F5344CB8AC3E}">
        <p14:creationId xmlns:p14="http://schemas.microsoft.com/office/powerpoint/2010/main" val="423308322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везане за Контекст индикаторе</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1359569" y="1311441"/>
            <a:ext cx="10070431" cy="4487779"/>
          </a:xfrm>
          <a:prstGeom prst="rect">
            <a:avLst/>
          </a:prstGeom>
          <a:solidFill>
            <a:schemeClr val="accent1">
              <a:lumMod val="20000"/>
              <a:lumOff val="8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ПРЕПОРУКЕ ЗА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ДРУГУ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ГРУПУ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ИНДИКАТОРА</a:t>
            </a:r>
            <a:r>
              <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Пратити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активности РЗС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који би требало да успостави, за сада недостајући индикатор, </a:t>
            </a:r>
            <a:r>
              <a:rPr kumimoji="0" lang="sr-Cyrl-RS" sz="18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„Утрошак радне снаге у пољопривреди (ГРЈ)“, </a:t>
            </a:r>
            <a:r>
              <a:rPr kumimoji="0" lang="sr-Cyrl-RS" sz="1800" b="0"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према концепту економских рачуна у пољопривреди</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када ће бити могуће обрачунати и изведени индикатор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„Продуктивност радне снаге у пољопривреди (ЕУР/ГРЈ</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Пратити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активности РЗС</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који би требало да успостави, за сада недостајући индикатор,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„Бруто инвестиције у основна средства у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пољопривреди“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према концепту економских рачуна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пољопривреде;</a:t>
            </a:r>
          </a:p>
          <a:p>
            <a:pPr marL="523875" marR="0" lvl="0" indent="-342900" algn="just" defTabSz="914400" rtl="0" eaLnBrk="1" fontAlgn="auto" latinLnBrk="0" hangingPunct="1">
              <a:lnSpc>
                <a:spcPct val="100000"/>
              </a:lnSpc>
              <a:spcBef>
                <a:spcPts val="0"/>
              </a:spcBef>
              <a:spcAft>
                <a:spcPts val="0"/>
              </a:spcAft>
              <a:buClrTx/>
              <a:buSzTx/>
              <a:buFontTx/>
              <a:buAutoNum type="arabicParenBoth"/>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Препорука за РЗС - индикатор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r>
              <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Број </a:t>
            </a:r>
            <a:r>
              <a:rPr kumimoji="0" lang="sr-Cyrl-RS" sz="18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лежајева у колективним туристичким смештајним </a:t>
            </a:r>
            <a:r>
              <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објектима</a:t>
            </a:r>
            <a:r>
              <a:rPr kumimoji="0" lang="sr-Cyrl-RS" sz="1800" b="0"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о</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безбедити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доступност индикатора (број сталних лежајева, без помоћних) у публикацијама или на сајту РЗС, без података за грану 559 (Остали смештај: кола за спавање и ручавање, радничка преноћишта и сл</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endPar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56156" y="2958024"/>
            <a:ext cx="914400" cy="914400"/>
          </a:xfrm>
          <a:prstGeom prst="rect">
            <a:avLst/>
          </a:prstGeom>
          <a:solidFill>
            <a:schemeClr val="accent1">
              <a:lumMod val="20000"/>
              <a:lumOff val="80000"/>
            </a:schemeClr>
          </a:solidFill>
        </p:spPr>
      </p:pic>
    </p:spTree>
    <p:extLst>
      <p:ext uri="{BB962C8B-B14F-4D97-AF65-F5344CB8AC3E}">
        <p14:creationId xmlns:p14="http://schemas.microsoft.com/office/powerpoint/2010/main" val="9239541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везане за Контекст индикаторе</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932559" y="1176823"/>
            <a:ext cx="10609582" cy="5368356"/>
          </a:xfrm>
          <a:prstGeom prst="rect">
            <a:avLst/>
          </a:prstGeom>
          <a:solidFill>
            <a:schemeClr val="accent6">
              <a:lumMod val="20000"/>
              <a:lumOff val="8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ПРЕПОРУКЕ ЗА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ТРЕЋУ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ГРУПУ ИНДИКАТОРА</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p>
          <a:p>
            <a:pPr marL="180975" marR="0" lvl="0" indent="0" algn="just" defTabSz="914400" rtl="0" eaLnBrk="1" fontAlgn="auto" latinLnBrk="0" hangingPunct="1">
              <a:lnSpc>
                <a:spcPct val="100000"/>
              </a:lnSpc>
              <a:spcBef>
                <a:spcPts val="0"/>
              </a:spcBef>
              <a:spcAft>
                <a:spcPts val="0"/>
              </a:spcAft>
              <a:buClrTx/>
              <a:buSzTx/>
              <a:buFontTx/>
              <a:buNone/>
              <a:tabLst/>
              <a:defRPr/>
            </a:pPr>
            <a:endPar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smtClean="0">
                <a:ln>
                  <a:noFill/>
                </a:ln>
                <a:solidFill>
                  <a:srgbClr val="44546A"/>
                </a:solidFill>
                <a:effectLst/>
                <a:uLnTx/>
                <a:uFillTx/>
                <a:latin typeface="Calibri" panose="020F0502020204030204"/>
                <a:cs typeface="Times New Roman" panose="02020603050405020304" pitchFamily="18" charset="0"/>
              </a:rPr>
              <a:t>На</a:t>
            </a:r>
            <a:r>
              <a:rPr kumimoji="0" lang="en-U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пољу</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прилагођавања</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и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даљег</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развоја</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методолошке</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основе</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за</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успостављање </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континуирани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мониторинг</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показатеља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животне</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средине</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у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Србији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није</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урађено</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много</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у </a:t>
            </a:r>
            <a:r>
              <a:rPr kumimoji="0" lang="en-US" sz="1800" b="0"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протеклом</a:t>
            </a:r>
            <a:r>
              <a:rPr kumimoji="0" lang="en-U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1800" b="0" i="0" u="none" strike="noStrike" kern="1200" cap="none" spc="0" normalizeH="0" baseline="0" noProof="0" dirty="0" err="1" smtClean="0">
                <a:ln>
                  <a:noFill/>
                </a:ln>
                <a:solidFill>
                  <a:srgbClr val="44546A"/>
                </a:solidFill>
                <a:effectLst/>
                <a:uLnTx/>
                <a:uFillTx/>
                <a:latin typeface="Calibri" panose="020F0502020204030204"/>
                <a:cs typeface="Times New Roman" panose="02020603050405020304" pitchFamily="18" charset="0"/>
              </a:rPr>
              <a:t>периоду</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p>
          <a:p>
            <a:pPr marL="180975" marR="0" lvl="0" indent="0" algn="just" defTabSz="914400" rtl="0" eaLnBrk="1" fontAlgn="auto" latinLnBrk="0" hangingPunct="1">
              <a:lnSpc>
                <a:spcPct val="100000"/>
              </a:lnSpc>
              <a:spcBef>
                <a:spcPts val="0"/>
              </a:spcBef>
              <a:spcAft>
                <a:spcPts val="0"/>
              </a:spcAft>
              <a:buClrTx/>
              <a:buSzTx/>
              <a:buFontTx/>
              <a:buNone/>
              <a:tabLst/>
              <a:defRPr/>
            </a:pPr>
            <a:endPar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466725"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ВЕЋИНА ПРЕПОРУЧЕНИХ ПОКАЗАТЕЉА ЖИВОТНЕ СРЕДИНЕ СЕ ЈОШ УВЕК НЕ ПРАТИ!</a:t>
            </a:r>
            <a:endParaRPr kumimoji="0" lang="sr-Latn-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just"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Као најзначајнији ограничавајући чиниоци препознати су: (1) недовољан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ниво комуникације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између јавних служби надлежних за успостаљање и праћење показатеља</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(2) недовољан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ниво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знања и информисаности</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стручног особља у надлежним јавним службама о задатим показатељима;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(3)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недостатак ресурса (људских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капацитета и финансијских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средстава)</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за континуирано праћење задатих </a:t>
            </a:r>
            <a:r>
              <a:rPr kumimoji="0" lang="sr-Cyrl-RS" sz="18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параметара.</a:t>
            </a:r>
            <a:endParaRPr kumimoji="0" lang="sr-Latn-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endParaRPr kumimoji="0" lang="sr-Latn-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ОПШТЕ ПРЕПОРУКЕ У ГРУПИ ПОКАЗАТЕЉА ЖИВОТНЕ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СРЕДИНЕ:</a:t>
            </a:r>
            <a:endParaRPr kumimoji="0" lang="sr-Latn-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523875"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Јачање </a:t>
            </a:r>
            <a:r>
              <a:rPr kumimoji="0" lang="sr-Latn-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међу-институционалне сарадње</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t>
            </a:r>
          </a:p>
          <a:p>
            <a:pPr marL="523875"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У</a:t>
            </a:r>
            <a:r>
              <a:rPr kumimoji="0" lang="sr-Latn-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напређења знања </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љ</a:t>
            </a:r>
            <a:r>
              <a:rPr kumimoji="0" lang="sr-Latn-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удских ресурса и </a:t>
            </a:r>
            <a:r>
              <a:rPr kumimoji="0" lang="sr-Latn-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повећањ</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е броја запослених;</a:t>
            </a:r>
          </a:p>
          <a:p>
            <a:pPr marL="523875"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a:t>
            </a:r>
            <a:r>
              <a:rPr kumimoji="0" lang="sr-Latn-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тварања стабилне финансијске основе за континуирано праћење задатих</a:t>
            </a:r>
            <a:r>
              <a:rPr kumimoji="0" lang="sr-Cyrl-RS" sz="18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sr-Cyrl-RS" sz="1800" b="1" i="1"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показатеља!</a:t>
            </a:r>
            <a:endParaRPr kumimoji="0" lang="sr-Cyrl-RS" sz="18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a:p>
            <a:pPr marL="180975" marR="0" lvl="0" indent="0" algn="l" defTabSz="914400" rtl="0" eaLnBrk="1" fontAlgn="auto" latinLnBrk="0" hangingPunct="1">
              <a:lnSpc>
                <a:spcPct val="100000"/>
              </a:lnSpc>
              <a:spcBef>
                <a:spcPts val="0"/>
              </a:spcBef>
              <a:spcAft>
                <a:spcPts val="0"/>
              </a:spcAft>
              <a:buClrTx/>
              <a:buSzTx/>
              <a:buFontTx/>
              <a:buNone/>
              <a:tabLst/>
              <a:defRPr/>
            </a:pPr>
            <a:endParaRPr kumimoji="0" lang="sr-Cyrl-RS" sz="18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346" y="2923674"/>
            <a:ext cx="788944" cy="788944"/>
          </a:xfrm>
          <a:prstGeom prst="rect">
            <a:avLst/>
          </a:prstGeom>
          <a:solidFill>
            <a:schemeClr val="accent6">
              <a:lumMod val="20000"/>
              <a:lumOff val="80000"/>
            </a:schemeClr>
          </a:solidFill>
        </p:spPr>
      </p:pic>
    </p:spTree>
    <p:extLst>
      <p:ext uri="{BB962C8B-B14F-4D97-AF65-F5344CB8AC3E}">
        <p14:creationId xmlns:p14="http://schemas.microsoft.com/office/powerpoint/2010/main" val="272839355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Управљачко тело</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1992701" y="1460092"/>
            <a:ext cx="9946257"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 случају измена које захтевају измену процедура оставити дужи временски период до објаве конкурса </a:t>
            </a:r>
            <a:r>
              <a:rPr kumimoji="0" lang="sr-Cyrl-RS" sz="24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д</a:t>
            </a:r>
            <a:r>
              <a:rPr kumimoji="0" lang="en-US" sz="24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a</a:t>
            </a:r>
            <a:r>
              <a:rPr kumimoji="0" lang="sr-Cyrl-RS" sz="24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 </a:t>
            </a: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би се ИПАРД Агенција припремила!</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1992702" y="3200249"/>
            <a:ext cx="9946256"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Унапређење праћења имплементације ИПАРД II програма. За сваки елемент за који се </a:t>
            </a:r>
            <a:r>
              <a:rPr kumimoji="0" lang="sr-Cyrl-RS" sz="24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сматра </a:t>
            </a: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да су потребне измене МОРА </a:t>
            </a:r>
            <a:r>
              <a:rPr kumimoji="0" lang="sr-Cyrl-RS" sz="2400" b="0"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се </a:t>
            </a: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почети са праћењем да би се одлука рационално донела</a:t>
            </a:r>
            <a:r>
              <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a:t>
            </a: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3302473"/>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1992702" y="5274469"/>
            <a:ext cx="10006642"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Стварање могућности за коришћење кредита са субвенционисаном каматном стопом за реализацију ИПАРД пројеката. </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481744"/>
            <a:ext cx="914400" cy="914400"/>
          </a:xfrm>
          <a:prstGeom prst="rect">
            <a:avLst/>
          </a:prstGeom>
        </p:spPr>
      </p:pic>
    </p:spTree>
    <p:extLst>
      <p:ext uri="{BB962C8B-B14F-4D97-AF65-F5344CB8AC3E}">
        <p14:creationId xmlns:p14="http://schemas.microsoft.com/office/powerpoint/2010/main" val="11104287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Управљачко тело</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1897811" y="1460092"/>
            <a:ext cx="10110159"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Измена критеријума код Мере 3 на начин да се код специфичних критеријума у сектору млека одвоје категорије млека</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1897811" y="3178257"/>
            <a:ext cx="10110159"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Формирање координационог тела од стране ИПАРД УТ и ИПАРД Агенције које би омогућило посебан канал информисања ПССС </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22" name="TextBox 21">
            <a:extLst>
              <a:ext uri="{FF2B5EF4-FFF2-40B4-BE49-F238E27FC236}">
                <a16:creationId xmlns:a16="http://schemas.microsoft.com/office/drawing/2014/main" id="{0B417CE1-130B-4DE2-B7CC-350B7D56657F}"/>
              </a:ext>
            </a:extLst>
          </p:cNvPr>
          <p:cNvSpPr txBox="1"/>
          <p:nvPr/>
        </p:nvSpPr>
        <p:spPr>
          <a:xfrm>
            <a:off x="1897811" y="5078732"/>
            <a:ext cx="10110159" cy="1373827"/>
          </a:xfrm>
          <a:prstGeom prst="rect">
            <a:avLst/>
          </a:prstGeom>
          <a:solidFill>
            <a:srgbClr val="FFD3D3"/>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a:t>
            </a:r>
            <a:r>
              <a:rPr kumimoji="0" lang="sr-Cyrl-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спостављање посебног програма едукације и информисања потенцијалних корисника Мере 1 у секторима месо и млеко везано за управљање стајњаком, као и промоцију могућности коришћења ИПАРД програма за финансирање ове врсте инвестиција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3411410"/>
            <a:ext cx="914400" cy="914400"/>
          </a:xfrm>
          <a:prstGeom prst="rect">
            <a:avLst/>
          </a:prstGeom>
        </p:spPr>
      </p:pic>
      <p:pic>
        <p:nvPicPr>
          <p:cNvPr id="24" name="Graphic 23" descr="Right pointing backhand index">
            <a:extLst>
              <a:ext uri="{FF2B5EF4-FFF2-40B4-BE49-F238E27FC236}">
                <a16:creationId xmlns:a16="http://schemas.microsoft.com/office/drawing/2014/main" id="{33DED9BC-EBE4-4A21-B70C-DF8D0B387D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289162"/>
            <a:ext cx="914400" cy="914400"/>
          </a:xfrm>
          <a:prstGeom prst="rect">
            <a:avLst/>
          </a:prstGeom>
        </p:spPr>
      </p:pic>
    </p:spTree>
    <p:extLst>
      <p:ext uri="{BB962C8B-B14F-4D97-AF65-F5344CB8AC3E}">
        <p14:creationId xmlns:p14="http://schemas.microsoft.com/office/powerpoint/2010/main" val="78272027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123110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Управљачко тело</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1200"/>
              </a:spcAft>
              <a:buClrTx/>
              <a:buSzTx/>
              <a:buFontTx/>
              <a:buNone/>
              <a:tabLst/>
              <a:defRPr/>
            </a:pP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Додатна континуирана обука инспектора свих ИПАРД техничких тела у циљу квалитетне и уједначене контроле.</a:t>
            </a:r>
            <a:endParaRPr kumimoji="0" lang="en-U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Израда водича за кориснике Мере </a:t>
            </a:r>
            <a:r>
              <a:rPr kumimoji="0" lang="sr-Latn-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1</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везано за инспекцијски надзор у управљању стајњаком </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Израда водича за ИПАРД кориснике везано за инспекцијски надзор Инспекције за заштиту животне средине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spTree>
    <p:extLst>
      <p:ext uri="{BB962C8B-B14F-4D97-AF65-F5344CB8AC3E}">
        <p14:creationId xmlns:p14="http://schemas.microsoft.com/office/powerpoint/2010/main" val="333068613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Агенцију</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Издвајање ИПАРД агенције из састава МПШВ </a:t>
            </a:r>
            <a:r>
              <a:rPr kumimoji="0" lang="sr-Cyrl-RS" sz="20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и </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дефинисање као независне институције</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Успостављање регионалних испостава ИПАРД Агенције, препорука у испоставама Управе за трезор (у складу са Акционим планом за Преговарачку групу 11)</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Увођење </a:t>
            </a:r>
            <a:r>
              <a:rPr kumimoji="0" lang="sr-Cyrl-RS" sz="20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LPIS</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и</a:t>
            </a:r>
            <a:r>
              <a:rPr kumimoji="0" lang="sr-Cyrl-RS" sz="20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a:t>
            </a:r>
            <a:r>
              <a:rPr kumimoji="0" lang="en-US" sz="2000" b="1" i="1"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IACS</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система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22" name="TextBox 21">
            <a:extLst>
              <a:ext uri="{FF2B5EF4-FFF2-40B4-BE49-F238E27FC236}">
                <a16:creationId xmlns:a16="http://schemas.microsoft.com/office/drawing/2014/main" id="{0B417CE1-130B-4DE2-B7CC-350B7D56657F}"/>
              </a:ext>
            </a:extLst>
          </p:cNvPr>
          <p:cNvSpPr txBox="1"/>
          <p:nvPr/>
        </p:nvSpPr>
        <p:spPr>
          <a:xfrm>
            <a:off x="2362200" y="5476765"/>
            <a:ext cx="8803395" cy="1143001"/>
          </a:xfrm>
          <a:prstGeom prst="rect">
            <a:avLst/>
          </a:prstGeom>
          <a:solidFill>
            <a:srgbClr val="FFD3D3"/>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Након формирања листе корисника којима се одобрава реализација ИПАРД пројекта, корисници који немају довољан број бодова би били одбијени услед недостатка средстава за исплату подстицаја</a:t>
            </a:r>
            <a:r>
              <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a:t>
            </a: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pic>
        <p:nvPicPr>
          <p:cNvPr id="24" name="Graphic 23" descr="Right pointing backhand index">
            <a:extLst>
              <a:ext uri="{FF2B5EF4-FFF2-40B4-BE49-F238E27FC236}">
                <a16:creationId xmlns:a16="http://schemas.microsoft.com/office/drawing/2014/main" id="{33DED9BC-EBE4-4A21-B70C-DF8D0B387D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608338"/>
            <a:ext cx="914400" cy="914400"/>
          </a:xfrm>
          <a:prstGeom prst="rect">
            <a:avLst/>
          </a:prstGeom>
        </p:spPr>
      </p:pic>
    </p:spTree>
    <p:extLst>
      <p:ext uri="{BB962C8B-B14F-4D97-AF65-F5344CB8AC3E}">
        <p14:creationId xmlns:p14="http://schemas.microsoft.com/office/powerpoint/2010/main" val="152153598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Агенцију</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Дефинисање документације која се мора предати прописно попуњена на јавни позив. Даје се препорука за увођење обавезе предаје комплетно и исправно попуњеног обрасца захтева за ИПАРД подстицаје</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Ограничавање у броју продужења реализације пројекта у </a:t>
            </a:r>
            <a:r>
              <a:rPr kumimoji="0" lang="sr-Latn-RS" sz="2000" b="1" i="0" u="none" strike="noStrike" kern="1200" cap="none" spc="0" normalizeH="0" baseline="0" noProof="0" dirty="0" err="1">
                <a:ln>
                  <a:noFill/>
                </a:ln>
                <a:solidFill>
                  <a:srgbClr val="44546A"/>
                </a:solidFill>
                <a:effectLst/>
                <a:uLnTx/>
                <a:uFillTx/>
                <a:latin typeface="Calibri" panose="020F0502020204030204"/>
                <a:cs typeface="Times New Roman" panose="02020603050405020304" pitchFamily="18" charset="0"/>
              </a:rPr>
              <a:t>поступк</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a:t>
            </a:r>
            <a:r>
              <a:rPr kumimoji="0" lang="sr-Latn-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 за одобравање исплате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Увођење централне евиденције пристиглих жалби у ИПАРД Агенцију и одређивање особе надлежне за праћење тока жалбених предмета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spTree>
    <p:extLst>
      <p:ext uri="{BB962C8B-B14F-4D97-AF65-F5344CB8AC3E}">
        <p14:creationId xmlns:p14="http://schemas.microsoft.com/office/powerpoint/2010/main" val="35864033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Агенцију</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Уз списак одобрених корисника који се јавно објављује додају се и подаци о консултантским кућама које су пружале услуге</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Допуна Меморандума о сарадњи ИПАРД Агенције и РГЗ, као и стварање техничких могућности које ће омогућити непосредан приступ ИПАРД Агенције подацима РГЗ везаним за грађевинске дозволе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Директан приступ ИПАРД Агенције Регистру одобрених објеката који се води у Управи за ветерину</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22" name="TextBox 21">
            <a:extLst>
              <a:ext uri="{FF2B5EF4-FFF2-40B4-BE49-F238E27FC236}">
                <a16:creationId xmlns:a16="http://schemas.microsoft.com/office/drawing/2014/main" id="{0B417CE1-130B-4DE2-B7CC-350B7D56657F}"/>
              </a:ext>
            </a:extLst>
          </p:cNvPr>
          <p:cNvSpPr txBox="1"/>
          <p:nvPr/>
        </p:nvSpPr>
        <p:spPr>
          <a:xfrm>
            <a:off x="2362200" y="5476765"/>
            <a:ext cx="8803395" cy="1143001"/>
          </a:xfrm>
          <a:prstGeom prst="rect">
            <a:avLst/>
          </a:prstGeom>
          <a:solidFill>
            <a:srgbClr val="FFD3D3"/>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Омогућавање директног приступа ИПАРД Агенције неопходним подацима Пореске управе који су од значаја за рад ИПАРД Агенције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pic>
        <p:nvPicPr>
          <p:cNvPr id="24" name="Graphic 23" descr="Right pointing backhand index">
            <a:extLst>
              <a:ext uri="{FF2B5EF4-FFF2-40B4-BE49-F238E27FC236}">
                <a16:creationId xmlns:a16="http://schemas.microsoft.com/office/drawing/2014/main" id="{33DED9BC-EBE4-4A21-B70C-DF8D0B387D9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5608338"/>
            <a:ext cx="914400" cy="914400"/>
          </a:xfrm>
          <a:prstGeom prst="rect">
            <a:avLst/>
          </a:prstGeom>
        </p:spPr>
      </p:pic>
    </p:spTree>
    <p:extLst>
      <p:ext uri="{BB962C8B-B14F-4D97-AF65-F5344CB8AC3E}">
        <p14:creationId xmlns:p14="http://schemas.microsoft.com/office/powerpoint/2010/main" val="53992278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AEEAF9-009E-459F-A79C-472F6EF6495A}"/>
              </a:ext>
            </a:extLst>
          </p:cNvPr>
          <p:cNvPicPr>
            <a:picLocks noChangeAspect="1"/>
          </p:cNvPicPr>
          <p:nvPr/>
        </p:nvPicPr>
        <p:blipFill rotWithShape="1">
          <a:blip r:embed="rId2"/>
          <a:srcRect l="5024" t="43019" r="38089" b="37484"/>
          <a:stretch/>
        </p:blipFill>
        <p:spPr>
          <a:xfrm>
            <a:off x="2" y="1"/>
            <a:ext cx="3278036" cy="592046"/>
          </a:xfrm>
          <a:prstGeom prst="rect">
            <a:avLst/>
          </a:prstGeom>
        </p:spPr>
      </p:pic>
      <p:pic>
        <p:nvPicPr>
          <p:cNvPr id="6" name="Picture 5">
            <a:extLst>
              <a:ext uri="{FF2B5EF4-FFF2-40B4-BE49-F238E27FC236}">
                <a16:creationId xmlns:a16="http://schemas.microsoft.com/office/drawing/2014/main" id="{5279724F-7EC4-4E73-9B2B-93739720B82F}"/>
              </a:ext>
            </a:extLst>
          </p:cNvPr>
          <p:cNvPicPr/>
          <p:nvPr/>
        </p:nvPicPr>
        <p:blipFill rotWithShape="1">
          <a:blip r:embed="rId3"/>
          <a:srcRect l="41692" t="54310" r="42223" b="17414"/>
          <a:stretch/>
        </p:blipFill>
        <p:spPr bwMode="auto">
          <a:xfrm>
            <a:off x="11524890" y="1"/>
            <a:ext cx="667107" cy="584775"/>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BC8C2A4C-4C96-4DE5-B2D0-DA142DA925C9}"/>
              </a:ext>
            </a:extLst>
          </p:cNvPr>
          <p:cNvSpPr txBox="1"/>
          <p:nvPr/>
        </p:nvSpPr>
        <p:spPr>
          <a:xfrm>
            <a:off x="8471137" y="2891"/>
            <a:ext cx="3071004" cy="584775"/>
          </a:xfrm>
          <a:prstGeom prst="rect">
            <a:avLst/>
          </a:prstGeom>
          <a:solidFill>
            <a:schemeClr val="accent6">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prstClr val="white"/>
                </a:solidFill>
                <a:effectLst/>
                <a:uLnTx/>
                <a:uFillTx/>
                <a:latin typeface="Calibri" panose="020F0502020204030204"/>
                <a:ea typeface="+mn-ea"/>
                <a:cs typeface="+mn-cs"/>
              </a:rPr>
              <a:t>ИНСТИТУТ ЗА ЕКОНОМИКУ ПОЉОПРИВРЕДЕ</a:t>
            </a:r>
            <a:endPar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76E70E6-EEA9-4E83-B81E-80AF27B51F34}"/>
              </a:ext>
            </a:extLst>
          </p:cNvPr>
          <p:cNvSpPr/>
          <p:nvPr/>
        </p:nvSpPr>
        <p:spPr>
          <a:xfrm>
            <a:off x="0" y="592047"/>
            <a:ext cx="1212874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П</a:t>
            </a:r>
            <a:r>
              <a:rPr kumimoji="0" lang="sr-Latn-RS" sz="32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Times New Roman" panose="02020603050405020304" pitchFamily="18" charset="0"/>
              </a:rPr>
              <a:t>репоруке</a:t>
            </a:r>
            <a:r>
              <a:rPr kumimoji="0" lang="sr-Cyrl-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rPr>
              <a:t> за ИПАРД Агенцију</a:t>
            </a:r>
            <a:endParaRPr kumimoji="0" lang="sr-Latn-RS" sz="3200" b="0" i="0" u="none" strike="noStrike" kern="1200" cap="none" spc="0" normalizeH="0" baseline="0" noProof="0" dirty="0">
              <a:ln>
                <a:noFill/>
              </a:ln>
              <a:solidFill>
                <a:srgbClr val="4472C4">
                  <a:lumMod val="75000"/>
                </a:srgbClr>
              </a:solidFill>
              <a:effectLst/>
              <a:uLnTx/>
              <a:uFillTx/>
              <a:latin typeface="Calibri" panose="020F0502020204030204"/>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C06E4861-0EB4-4B58-A89F-BC17066F4519}"/>
              </a:ext>
            </a:extLst>
          </p:cNvPr>
          <p:cNvSpPr txBox="1"/>
          <p:nvPr/>
        </p:nvSpPr>
        <p:spPr>
          <a:xfrm>
            <a:off x="2362200" y="1460092"/>
            <a:ext cx="8803395" cy="1143001"/>
          </a:xfrm>
          <a:prstGeom prst="rect">
            <a:avLst/>
          </a:prstGeom>
          <a:solidFill>
            <a:schemeClr val="accent6">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Омогућавање директног приступа ИПАРД Агенције неопходним подацима који се воде у јединицама локалне самоуправе у смислу навођења података о субвенцијама у пољопривредном сектору које ЈЛС воде у електронској форми</a:t>
            </a:r>
            <a:endParaRPr kumimoji="0" lang="sr-Latn-RS"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sp>
        <p:nvSpPr>
          <p:cNvPr id="18" name="TextBox 17">
            <a:extLst>
              <a:ext uri="{FF2B5EF4-FFF2-40B4-BE49-F238E27FC236}">
                <a16:creationId xmlns:a16="http://schemas.microsoft.com/office/drawing/2014/main" id="{14BCC9F0-36ED-4AA9-8D35-4267C9B84B48}"/>
              </a:ext>
            </a:extLst>
          </p:cNvPr>
          <p:cNvSpPr txBox="1"/>
          <p:nvPr/>
        </p:nvSpPr>
        <p:spPr>
          <a:xfrm>
            <a:off x="2362200" y="2794811"/>
            <a:ext cx="8803395" cy="1143001"/>
          </a:xfrm>
          <a:prstGeom prst="rect">
            <a:avLst/>
          </a:prstGeom>
          <a:solidFill>
            <a:schemeClr val="accent2">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Унапређење софтверског решења за евиденцију предмета. </a:t>
            </a:r>
            <a:r>
              <a:rPr kumimoji="0" lang="sr-Cyrl-RS" sz="2000" b="1" i="0" u="none" strike="noStrike" kern="1200" cap="none" spc="0" normalizeH="0" baseline="0" noProof="0" dirty="0" smtClean="0">
                <a:ln>
                  <a:noFill/>
                </a:ln>
                <a:solidFill>
                  <a:srgbClr val="44546A"/>
                </a:solidFill>
                <a:effectLst/>
                <a:uLnTx/>
                <a:uFillTx/>
                <a:latin typeface="Calibri" panose="020F0502020204030204"/>
                <a:cs typeface="Times New Roman" panose="02020603050405020304" pitchFamily="18" charset="0"/>
              </a:rPr>
              <a:t>Софтверско </a:t>
            </a: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решење би омогућили да се у једном програму уносе подаци: Сектор за одобравање пројеката, Сектор за контролу на лицу места, Сектор за економско - финансијске послове</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19" name="Graphic 18" descr="Right pointing backhand index">
            <a:extLst>
              <a:ext uri="{FF2B5EF4-FFF2-40B4-BE49-F238E27FC236}">
                <a16:creationId xmlns:a16="http://schemas.microsoft.com/office/drawing/2014/main" id="{A9AB8AEC-BC37-4D7B-8EC5-D95195AF5C0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1574392"/>
            <a:ext cx="914400" cy="914400"/>
          </a:xfrm>
          <a:prstGeom prst="rect">
            <a:avLst/>
          </a:prstGeom>
        </p:spPr>
      </p:pic>
      <p:pic>
        <p:nvPicPr>
          <p:cNvPr id="20" name="Graphic 19" descr="Right pointing backhand index">
            <a:extLst>
              <a:ext uri="{FF2B5EF4-FFF2-40B4-BE49-F238E27FC236}">
                <a16:creationId xmlns:a16="http://schemas.microsoft.com/office/drawing/2014/main" id="{A4E42391-847B-446F-B671-2728BFBBBC6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2897035"/>
            <a:ext cx="914400" cy="914400"/>
          </a:xfrm>
          <a:prstGeom prst="rect">
            <a:avLst/>
          </a:prstGeom>
        </p:spPr>
      </p:pic>
      <p:sp>
        <p:nvSpPr>
          <p:cNvPr id="21" name="TextBox 20">
            <a:extLst>
              <a:ext uri="{FF2B5EF4-FFF2-40B4-BE49-F238E27FC236}">
                <a16:creationId xmlns:a16="http://schemas.microsoft.com/office/drawing/2014/main" id="{691F3BF8-04AA-49B9-AE2C-C230B451D272}"/>
              </a:ext>
            </a:extLst>
          </p:cNvPr>
          <p:cNvSpPr txBox="1"/>
          <p:nvPr/>
        </p:nvSpPr>
        <p:spPr>
          <a:xfrm>
            <a:off x="2362200" y="4135788"/>
            <a:ext cx="8803395" cy="1143001"/>
          </a:xfrm>
          <a:prstGeom prst="rect">
            <a:avLst/>
          </a:prstGeom>
          <a:solidFill>
            <a:schemeClr val="accent1">
              <a:lumMod val="40000"/>
              <a:lumOff val="60000"/>
            </a:schemeClr>
          </a:solidFill>
        </p:spPr>
        <p:txBody>
          <a:bodyPr wrap="square" anchor="ctr">
            <a:noAutofit/>
          </a:bodyPr>
          <a:lstStyle>
            <a:defPPr>
              <a:defRPr lang="en-US"/>
            </a:defPPr>
            <a:lvl1pPr marL="180975">
              <a:defRPr sz="2000" b="1">
                <a:solidFill>
                  <a:schemeClr val="tx2"/>
                </a:solidFill>
                <a:ea typeface="Calibri" panose="020F0502020204030204" pitchFamily="34" charset="0"/>
                <a:cs typeface="Times New Roman" panose="02020603050405020304" pitchFamily="18" charset="0"/>
              </a:defRPr>
            </a:lvl1pPr>
          </a:lstStyle>
          <a:p>
            <a:pPr marL="180975" marR="0" lvl="0" indent="0" algn="l" defTabSz="914400" rtl="0" eaLnBrk="1" fontAlgn="auto" latinLnBrk="0" hangingPunct="1">
              <a:lnSpc>
                <a:spcPct val="100000"/>
              </a:lnSpc>
              <a:spcBef>
                <a:spcPts val="0"/>
              </a:spcBef>
              <a:spcAft>
                <a:spcPts val="0"/>
              </a:spcAft>
              <a:buClrTx/>
              <a:buSzTx/>
              <a:buFontTx/>
              <a:buNone/>
              <a:tabLst/>
              <a:defRPr/>
            </a:pPr>
            <a:r>
              <a:rPr kumimoji="0" lang="sr-Cyrl-RS" sz="2000" b="1"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rPr>
              <a:t>Увођење софтверског решења за електронску предају докумената</a:t>
            </a:r>
            <a:endParaRPr kumimoji="0" lang="pt-BR" sz="2400" b="0" i="0" u="none" strike="noStrike" kern="1200" cap="none" spc="0" normalizeH="0" baseline="0" noProof="0" dirty="0">
              <a:ln>
                <a:noFill/>
              </a:ln>
              <a:solidFill>
                <a:srgbClr val="44546A"/>
              </a:solidFill>
              <a:effectLst/>
              <a:uLnTx/>
              <a:uFillTx/>
              <a:latin typeface="Calibri" panose="020F0502020204030204"/>
              <a:cs typeface="Times New Roman" panose="02020603050405020304" pitchFamily="18" charset="0"/>
            </a:endParaRPr>
          </a:p>
        </p:txBody>
      </p:sp>
      <p:pic>
        <p:nvPicPr>
          <p:cNvPr id="23" name="Graphic 22" descr="Right pointing backhand index">
            <a:extLst>
              <a:ext uri="{FF2B5EF4-FFF2-40B4-BE49-F238E27FC236}">
                <a16:creationId xmlns:a16="http://schemas.microsoft.com/office/drawing/2014/main" id="{5F1FDDB4-C02B-4B7A-8A45-19809905834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3642" y="4343063"/>
            <a:ext cx="914400" cy="914400"/>
          </a:xfrm>
          <a:prstGeom prst="rect">
            <a:avLst/>
          </a:prstGeom>
        </p:spPr>
      </p:pic>
    </p:spTree>
    <p:extLst>
      <p:ext uri="{BB962C8B-B14F-4D97-AF65-F5344CB8AC3E}">
        <p14:creationId xmlns:p14="http://schemas.microsoft.com/office/powerpoint/2010/main" val="417932492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chemeClr val="bg1">
            <a:lumMod val="75000"/>
          </a:schemeClr>
        </a:solidFill>
        <a:ln/>
      </a:spPr>
      <a:bodyPr rtlCol="0" anchor="ctr"/>
      <a:lstStyle>
        <a:defPPr>
          <a:tabLst>
            <a:tab pos="1092200" algn="l"/>
          </a:tabLst>
          <a:defRPr b="1" dirty="0" smtClean="0"/>
        </a:defPPr>
      </a:lstStyle>
      <a:style>
        <a:lnRef idx="0">
          <a:schemeClr val="accent1"/>
        </a:lnRef>
        <a:fillRef idx="3">
          <a:schemeClr val="accent1"/>
        </a:fillRef>
        <a:effectRef idx="3">
          <a:schemeClr val="accent1"/>
        </a:effectRef>
        <a:fontRef idx="minor">
          <a:schemeClr val="lt1"/>
        </a:fontRef>
      </a: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0.xml><?xml version="1.0" encoding="utf-8"?>
<a:theme xmlns:a="http://schemas.openxmlformats.org/drawingml/2006/main" name="3_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1.xml><?xml version="1.0" encoding="utf-8"?>
<a:theme xmlns:a="http://schemas.openxmlformats.org/drawingml/2006/main" name="4_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2.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3.xml><?xml version="1.0" encoding="utf-8"?>
<a:theme xmlns:a="http://schemas.openxmlformats.org/drawingml/2006/main" name="2_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polita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3.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1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5.xml><?xml version="1.0" encoding="utf-8"?>
<a:theme xmlns:a="http://schemas.openxmlformats.org/drawingml/2006/main" name="Office Theme">
  <a:themeElements>
    <a:clrScheme name="Green Deal colour theme">
      <a:dk1>
        <a:srgbClr val="4D4D4D"/>
      </a:dk1>
      <a:lt1>
        <a:srgbClr val="FFFFFF"/>
      </a:lt1>
      <a:dk2>
        <a:srgbClr val="034EA2"/>
      </a:dk2>
      <a:lt2>
        <a:srgbClr val="9ACA3C"/>
      </a:lt2>
      <a:accent1>
        <a:srgbClr val="2C85A4"/>
      </a:accent1>
      <a:accent2>
        <a:srgbClr val="C3E5ED"/>
      </a:accent2>
      <a:accent3>
        <a:srgbClr val="495F41"/>
      </a:accent3>
      <a:accent4>
        <a:srgbClr val="3C3C58"/>
      </a:accent4>
      <a:accent5>
        <a:srgbClr val="FFA52F"/>
      </a:accent5>
      <a:accent6>
        <a:srgbClr val="C4E0C0"/>
      </a:accent6>
      <a:hlink>
        <a:srgbClr val="EBE1D1"/>
      </a:hlink>
      <a:folHlink>
        <a:srgbClr val="FD6579"/>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6.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Green Deal colour theme">
      <a:dk1>
        <a:srgbClr val="4D4D4D"/>
      </a:dk1>
      <a:lt1>
        <a:srgbClr val="FFFFFF"/>
      </a:lt1>
      <a:dk2>
        <a:srgbClr val="034EA2"/>
      </a:dk2>
      <a:lt2>
        <a:srgbClr val="9ACA3C"/>
      </a:lt2>
      <a:accent1>
        <a:srgbClr val="2C85A4"/>
      </a:accent1>
      <a:accent2>
        <a:srgbClr val="C3E5ED"/>
      </a:accent2>
      <a:accent3>
        <a:srgbClr val="495F41"/>
      </a:accent3>
      <a:accent4>
        <a:srgbClr val="3C3C58"/>
      </a:accent4>
      <a:accent5>
        <a:srgbClr val="FFA52F"/>
      </a:accent5>
      <a:accent6>
        <a:srgbClr val="C4E0C0"/>
      </a:accent6>
      <a:hlink>
        <a:srgbClr val="EBE1D1"/>
      </a:hlink>
      <a:folHlink>
        <a:srgbClr val="FD6579"/>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8.xml><?xml version="1.0" encoding="utf-8"?>
<a:theme xmlns:a="http://schemas.openxmlformats.org/drawingml/2006/main" name="5_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chemeClr val="accent1">
            <a:lumMod val="20000"/>
            <a:lumOff val="80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9.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TotalTime>
  <Words>7657</Words>
  <Application>Microsoft Office PowerPoint</Application>
  <PresentationFormat>Widescreen</PresentationFormat>
  <Paragraphs>1076</Paragraphs>
  <Slides>108</Slides>
  <Notes>13</Notes>
  <HiddenSlides>0</HiddenSlides>
  <MMClips>0</MMClips>
  <ScaleCrop>false</ScaleCrop>
  <HeadingPairs>
    <vt:vector size="6" baseType="variant">
      <vt:variant>
        <vt:lpstr>Fonts Used</vt:lpstr>
      </vt:variant>
      <vt:variant>
        <vt:i4>12</vt:i4>
      </vt:variant>
      <vt:variant>
        <vt:lpstr>Theme</vt:lpstr>
      </vt:variant>
      <vt:variant>
        <vt:i4>13</vt:i4>
      </vt:variant>
      <vt:variant>
        <vt:lpstr>Slide Titles</vt:lpstr>
      </vt:variant>
      <vt:variant>
        <vt:i4>108</vt:i4>
      </vt:variant>
    </vt:vector>
  </HeadingPairs>
  <TitlesOfParts>
    <vt:vector size="133" baseType="lpstr">
      <vt:lpstr>맑은 고딕</vt:lpstr>
      <vt:lpstr>Arial</vt:lpstr>
      <vt:lpstr>Arial</vt:lpstr>
      <vt:lpstr>Calibri</vt:lpstr>
      <vt:lpstr>Calibri Light</vt:lpstr>
      <vt:lpstr>EC Square Sans Pro</vt:lpstr>
      <vt:lpstr>Symbol</vt:lpstr>
      <vt:lpstr>Times New Roman</vt:lpstr>
      <vt:lpstr>Trebuchet MS</vt:lpstr>
      <vt:lpstr>Verdana</vt:lpstr>
      <vt:lpstr>Wingdings</vt:lpstr>
      <vt:lpstr>Wingdings 3</vt:lpstr>
      <vt:lpstr>1_Retrospect</vt:lpstr>
      <vt:lpstr>Metropolitan</vt:lpstr>
      <vt:lpstr>Facet</vt:lpstr>
      <vt:lpstr>1_Office Theme</vt:lpstr>
      <vt:lpstr>Office Theme</vt:lpstr>
      <vt:lpstr>Blank</vt:lpstr>
      <vt:lpstr>2_Office Theme</vt:lpstr>
      <vt:lpstr>5_Retrospect</vt:lpstr>
      <vt:lpstr>3_Office Theme</vt:lpstr>
      <vt:lpstr>3_Retrospect</vt:lpstr>
      <vt:lpstr>4_Retrospect</vt:lpstr>
      <vt:lpstr>Retrospect</vt:lpstr>
      <vt:lpstr>2_Retrospect</vt:lpstr>
      <vt:lpstr>PowerPoint Presentation</vt:lpstr>
      <vt:lpstr>PowerPoint Presentation</vt:lpstr>
      <vt:lpstr>ИЗМЕНЕ БУЏЕТСКИХ АЛОКАЦИЈА</vt:lpstr>
      <vt:lpstr>Предлог измене буџетских алокација по годинама </vt:lpstr>
      <vt:lpstr>PowerPoint Presentation</vt:lpstr>
      <vt:lpstr>PowerPoint Presentation</vt:lpstr>
      <vt:lpstr>PowerPoint Presentation</vt:lpstr>
      <vt:lpstr>PowerPoint Presentation</vt:lpstr>
      <vt:lpstr>PowerPoint Presentation</vt:lpstr>
      <vt:lpstr>ХВАЛА НА ПАЖЊИ!</vt:lpstr>
      <vt:lpstr>Kancelarija za reviziju  sistema upravljanja sredstvima EU</vt:lpstr>
      <vt:lpstr>Kancelarija za reviziju  sistema upravljanja sredstvima EU</vt:lpstr>
      <vt:lpstr>Aktivnosti Kancelarije u oblasti  IPARD II Programa </vt:lpstr>
      <vt:lpstr>Osnovne informacije o postupku revizije sistema IPARD II Programa</vt:lpstr>
      <vt:lpstr>Osnovne informacije o postupku revizije sistema IPARD II Programa</vt:lpstr>
      <vt:lpstr>Nalazi koje je Kancelarija utvrdila u postupku revizije sistema IPARD II Programa</vt:lpstr>
      <vt:lpstr>Pregled najznačajnijih nalaza koje je Kancelarija utvrdila u postupku revizije sistema IPARD II Programa:</vt:lpstr>
      <vt:lpstr>Pregled najznačajnijih nalaza koje je Kancelarija utvrdila u postupku revizije sistema IPARD II Programa:</vt:lpstr>
      <vt:lpstr>Aktivnosti koje su IPARD tela preduzela u cilju ispunjavanja preporuka Kancelarije</vt:lpstr>
      <vt:lpstr>Opšta ocena sistema upravljanja i kontrole IPARD II Programa</vt:lpstr>
      <vt:lpstr>Aktivnosti Kancelarije za nastupajući period </vt:lpstr>
      <vt:lpstr>ИПАРД Одбор за праћење  30. октобар, 2020   Спровођење ИПАРД II Програма</vt:lpstr>
      <vt:lpstr>PowerPoint Presentation</vt:lpstr>
      <vt:lpstr>PowerPoint Presentation</vt:lpstr>
      <vt:lpstr>Прогнозе очекиваних захтева за средствима 2020-2021</vt:lpstr>
      <vt:lpstr>Прогнозе очекиваних захтева за средствима 2020-2021</vt:lpstr>
      <vt:lpstr>Административни капацитети ИПАРД тела</vt:lpstr>
      <vt:lpstr>Планиране активности у наредном периоду</vt:lpstr>
      <vt:lpstr> Хвала на пажњи!   Министарство финансија  Сектор за управљање средствима ЕУ</vt:lpstr>
      <vt:lpstr>PowerPoint Presentation</vt:lpstr>
      <vt:lpstr>САДРЖАЈ ПРЕЗЕНТАЦИЈЕ</vt:lpstr>
      <vt:lpstr>ГОДИШЊИ ИЗВЕШТАЈ О СПРОВОЂЕЊУ ИПАРД II ПРОГРАМА</vt:lpstr>
      <vt:lpstr>ЕВАЛУАЦИЈА У ТОКУ СПРОВОЂЕЊА ИПАРД II ПРОГРАМА (ON-GOING)</vt:lpstr>
      <vt:lpstr>РЕЗУЛТАТИ ЕВАЛУАЦИЈЕ У ТОКУ СПРОВОЂЕЊА ИПАРД II ПРОГРАМА (ONGOING)</vt:lpstr>
      <vt:lpstr>PowerPoint Presentation</vt:lpstr>
      <vt:lpstr>ИЗАЗОВИ</vt:lpstr>
      <vt:lpstr>PowerPoint Presentation</vt:lpstr>
      <vt:lpstr>PowerPoint Presentation</vt:lpstr>
      <vt:lpstr>PowerPoint Presentation</vt:lpstr>
      <vt:lpstr>PowerPoint Presentation</vt:lpstr>
      <vt:lpstr>АКТИВНОСТИ ПССС Србије и ПСС АП Војводине</vt:lpstr>
      <vt:lpstr>НАРЕДНИ КОРАЦИ - ИЗРАДА ИПАРД III ПРОГРАМА  </vt:lpstr>
      <vt:lpstr>PowerPoint Presentation</vt:lpstr>
      <vt:lpstr>ПРЕПОРУКЕ СЕКТОРСКЕ АНАЛИЗЕ ЗА ПРОМЕНЕ У  ИПАРД III ПРОГРАМУ ЗА МЕРУ 1 </vt:lpstr>
      <vt:lpstr>ПРЕПОРУКЕ СЕКТОРСКЕ АНАЛИЗЕ ЗА ПРОМЕНЕ У  ИПАРД III ПРОГРАМУ ЗА МЕРУ 3 </vt:lpstr>
      <vt:lpstr>ПРЕПОРУКЕ АНАЛИЗА ЗА   ИПАРД III ПРОГРАМ ЗА МЕРУ 7</vt:lpstr>
      <vt:lpstr>PowerPoint Presentation</vt:lpstr>
      <vt:lpstr>СПРОВОЂЕЊЕ  ИПАРД II ПРОГРАМА</vt:lpstr>
      <vt:lpstr>Спровођење ИПАРД-а у бројкама</vt:lpstr>
      <vt:lpstr>PowerPoint Presentation</vt:lpstr>
      <vt:lpstr>PowerPoint Presentation</vt:lpstr>
      <vt:lpstr>Утицај COVID 19</vt:lpstr>
      <vt:lpstr>Јачање капацитета </vt:lpstr>
      <vt:lpstr>Олакшан приступ финансијским                        средствима за ИПАРД кориснике</vt:lpstr>
      <vt:lpstr>PowerPoint Presentation</vt:lpstr>
      <vt:lpstr>Активности у току </vt:lpstr>
      <vt:lpstr>PowerPoint Presentation</vt:lpstr>
      <vt:lpstr>IPARD II and IPARD III  </vt:lpstr>
      <vt:lpstr>         Proposed changes</vt:lpstr>
      <vt:lpstr> IPARD II Sectoral Agreement</vt:lpstr>
      <vt:lpstr> IPARD II Sectoral Agreement</vt:lpstr>
      <vt:lpstr>Examples of collective investments</vt:lpstr>
      <vt:lpstr> NEW under TECHNICAL ASSISTANCE: pilot projects in setting up cooperation in short value chains and value chains for quality products</vt:lpstr>
      <vt:lpstr> IPARD II Sectoral Agreement</vt:lpstr>
      <vt:lpstr>IPARD III - Timing</vt:lpstr>
      <vt:lpstr>         Current and new measures –IPARDII &amp; IPARDIII</vt:lpstr>
      <vt:lpstr>New elements under IPARD III</vt:lpstr>
      <vt:lpstr>Thank you ! Any questions ?</vt:lpstr>
      <vt:lpstr>  АКЦИОНИ ПЛАН ЗА МЕРУ  ТЕХНИЧКА ПОМОЋ 2020 &amp; 2021 </vt:lpstr>
      <vt:lpstr>PowerPoint Presentation</vt:lpstr>
      <vt:lpstr>M9 – TЕХНИЧКА ПОМОЋ</vt:lpstr>
      <vt:lpstr>ИЗМЕНА АКЦИОНОГ ПЛАНА ЗА 2020. ГОДИНУ</vt:lpstr>
      <vt:lpstr>АКЦИОНИ ПЛАН ЗА 2021. ГОДИНУ</vt:lpstr>
      <vt:lpstr>9. 1. Трошкови организације седница Одбора за праћење</vt:lpstr>
      <vt:lpstr>PowerPoint Presentation</vt:lpstr>
      <vt:lpstr>9.4. Трошкови за информисање и јавне кампање</vt:lpstr>
      <vt:lpstr>9.6. Трошкови повезани са посетама и семинарима</vt:lpstr>
      <vt:lpstr>PowerPoint Presentation</vt:lpstr>
      <vt:lpstr>9.8. Трошкови у вези са „Стицањем вештина” за припрему потенцијалних ЛАГ за спровођење мере Спровођење локалних стратегија руралног развоја -  LEADER приступ</vt:lpstr>
      <vt:lpstr>9.9. Трошкови за евалуацију програма</vt:lpstr>
      <vt:lpstr>PowerPoint Presentation</vt:lpstr>
      <vt:lpstr>9.13. Трошкови повезани са припремом за нови програмски период</vt:lpstr>
      <vt:lpstr>PowerPoint Presentation</vt:lpstr>
      <vt:lpstr>Евалуација ИПАРД ii програма у  Републици Србији   за период 2017-2019. године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Ivana Slović</dc:creator>
  <cp:lastModifiedBy>Ivana Slović</cp:lastModifiedBy>
  <cp:revision>17</cp:revision>
  <dcterms:created xsi:type="dcterms:W3CDTF">2020-10-26T07:25:00Z</dcterms:created>
  <dcterms:modified xsi:type="dcterms:W3CDTF">2020-10-29T11:16:59Z</dcterms:modified>
</cp:coreProperties>
</file>